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handoutMasterIdLst>
    <p:handoutMasterId r:id="rId25"/>
  </p:handoutMasterIdLst>
  <p:sldIdLst>
    <p:sldId id="261" r:id="rId5"/>
    <p:sldId id="258" r:id="rId6"/>
    <p:sldId id="263" r:id="rId7"/>
    <p:sldId id="264" r:id="rId8"/>
    <p:sldId id="267" r:id="rId9"/>
    <p:sldId id="268" r:id="rId10"/>
    <p:sldId id="289" r:id="rId11"/>
    <p:sldId id="290" r:id="rId12"/>
    <p:sldId id="291" r:id="rId13"/>
    <p:sldId id="292" r:id="rId14"/>
    <p:sldId id="293" r:id="rId15"/>
    <p:sldId id="294" r:id="rId16"/>
    <p:sldId id="275" r:id="rId17"/>
    <p:sldId id="276" r:id="rId18"/>
    <p:sldId id="295" r:id="rId19"/>
    <p:sldId id="296" r:id="rId20"/>
    <p:sldId id="297" r:id="rId21"/>
    <p:sldId id="298" r:id="rId22"/>
    <p:sldId id="299" r:id="rId23"/>
    <p:sldId id="300" r:id="rId24"/>
  </p:sldIdLst>
  <p:sldSz cx="9144000" cy="6858000" type="screen4x3"/>
  <p:notesSz cx="6858000" cy="9144000"/>
  <p:embeddedFontLst>
    <p:embeddedFont>
      <p:font typeface="Sassoon Infant Md" panose="02000603050000020003" charset="0"/>
      <p:regular r:id="rId26"/>
    </p:embeddedFont>
    <p:embeddedFont>
      <p:font typeface="Sassoon Infant Rg" panose="02000503030000020003" charset="0"/>
      <p:regular r:id="rId27"/>
      <p:bold r:id="rId28"/>
    </p:embeddedFont>
    <p:embeddedFont>
      <p:font typeface="Calibri" panose="020F0502020204030204" pitchFamily="34" charset="0"/>
      <p:regular r:id="rId29"/>
      <p:bold r:id="rId30"/>
      <p:italic r:id="rId31"/>
      <p:boldItalic r:id="rId32"/>
    </p:embeddedFont>
    <p:embeddedFont>
      <p:font typeface="BPreplay" panose="02000503000000020004" charset="0"/>
      <p:regular r:id="rId33"/>
      <p:bold r:id="rId34"/>
      <p:italic r:id="rId35"/>
      <p:boldItalic r:id="rId3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charset="0"/>
        <a:ea typeface="+mn-ea"/>
        <a:cs typeface="+mn-cs"/>
      </a:defRPr>
    </a:lvl1pPr>
    <a:lvl2pPr marL="457200" algn="l" rtl="0" eaLnBrk="0" fontAlgn="base" hangingPunct="0">
      <a:spcBef>
        <a:spcPct val="0"/>
      </a:spcBef>
      <a:spcAft>
        <a:spcPct val="0"/>
      </a:spcAft>
      <a:defRPr kern="1200">
        <a:solidFill>
          <a:schemeClr val="tx1"/>
        </a:solidFill>
        <a:latin typeface="Sassoon Infant Rg" charset="0"/>
        <a:ea typeface="+mn-ea"/>
        <a:cs typeface="+mn-cs"/>
      </a:defRPr>
    </a:lvl2pPr>
    <a:lvl3pPr marL="914400" algn="l" rtl="0" eaLnBrk="0" fontAlgn="base" hangingPunct="0">
      <a:spcBef>
        <a:spcPct val="0"/>
      </a:spcBef>
      <a:spcAft>
        <a:spcPct val="0"/>
      </a:spcAft>
      <a:defRPr kern="1200">
        <a:solidFill>
          <a:schemeClr val="tx1"/>
        </a:solidFill>
        <a:latin typeface="Sassoon Infant Rg" charset="0"/>
        <a:ea typeface="+mn-ea"/>
        <a:cs typeface="+mn-cs"/>
      </a:defRPr>
    </a:lvl3pPr>
    <a:lvl4pPr marL="1371600" algn="l" rtl="0" eaLnBrk="0" fontAlgn="base" hangingPunct="0">
      <a:spcBef>
        <a:spcPct val="0"/>
      </a:spcBef>
      <a:spcAft>
        <a:spcPct val="0"/>
      </a:spcAft>
      <a:defRPr kern="1200">
        <a:solidFill>
          <a:schemeClr val="tx1"/>
        </a:solidFill>
        <a:latin typeface="Sassoon Infant Rg" charset="0"/>
        <a:ea typeface="+mn-ea"/>
        <a:cs typeface="+mn-cs"/>
      </a:defRPr>
    </a:lvl4pPr>
    <a:lvl5pPr marL="1828800" algn="l" rtl="0" eaLnBrk="0" fontAlgn="base" hangingPunct="0">
      <a:spcBef>
        <a:spcPct val="0"/>
      </a:spcBef>
      <a:spcAft>
        <a:spcPct val="0"/>
      </a:spcAft>
      <a:defRPr kern="1200">
        <a:solidFill>
          <a:schemeClr val="tx1"/>
        </a:solidFill>
        <a:latin typeface="Sassoon Infant Rg" charset="0"/>
        <a:ea typeface="+mn-ea"/>
        <a:cs typeface="+mn-cs"/>
      </a:defRPr>
    </a:lvl5pPr>
    <a:lvl6pPr marL="2286000" algn="l" defTabSz="914400" rtl="0" eaLnBrk="1" latinLnBrk="0" hangingPunct="1">
      <a:defRPr kern="1200">
        <a:solidFill>
          <a:schemeClr val="tx1"/>
        </a:solidFill>
        <a:latin typeface="Sassoon Infant Rg" charset="0"/>
        <a:ea typeface="+mn-ea"/>
        <a:cs typeface="+mn-cs"/>
      </a:defRPr>
    </a:lvl6pPr>
    <a:lvl7pPr marL="2743200" algn="l" defTabSz="914400" rtl="0" eaLnBrk="1" latinLnBrk="0" hangingPunct="1">
      <a:defRPr kern="1200">
        <a:solidFill>
          <a:schemeClr val="tx1"/>
        </a:solidFill>
        <a:latin typeface="Sassoon Infant Rg" charset="0"/>
        <a:ea typeface="+mn-ea"/>
        <a:cs typeface="+mn-cs"/>
      </a:defRPr>
    </a:lvl7pPr>
    <a:lvl8pPr marL="3200400" algn="l" defTabSz="914400" rtl="0" eaLnBrk="1" latinLnBrk="0" hangingPunct="1">
      <a:defRPr kern="1200">
        <a:solidFill>
          <a:schemeClr val="tx1"/>
        </a:solidFill>
        <a:latin typeface="Sassoon Infant Rg" charset="0"/>
        <a:ea typeface="+mn-ea"/>
        <a:cs typeface="+mn-cs"/>
      </a:defRPr>
    </a:lvl8pPr>
    <a:lvl9pPr marL="3657600" algn="l" defTabSz="914400" rtl="0" eaLnBrk="1" latinLnBrk="0" hangingPunct="1">
      <a:defRPr kern="1200">
        <a:solidFill>
          <a:schemeClr val="tx1"/>
        </a:solidFill>
        <a:latin typeface="Sassoon Infant Rg" charset="0"/>
        <a:ea typeface="+mn-ea"/>
        <a:cs typeface="+mn-cs"/>
      </a:defRPr>
    </a:lvl9pPr>
  </p:defaultTextStyle>
  <p:extLst>
    <p:ext uri="{EFAFB233-063F-42B5-8137-9DF3F51BA10A}">
      <p15:sldGuideLst xmlns:p15="http://schemas.microsoft.com/office/powerpoint/2012/main">
        <p15:guide id="1" orient="horz" pos="2137">
          <p15:clr>
            <a:srgbClr val="A4A3A4"/>
          </p15:clr>
        </p15:guide>
        <p15:guide id="2" pos="2880">
          <p15:clr>
            <a:srgbClr val="A4A3A4"/>
          </p15:clr>
        </p15:guide>
        <p15:guide id="3" pos="317">
          <p15:clr>
            <a:srgbClr val="A4A3A4"/>
          </p15:clr>
        </p15:guide>
        <p15:guide id="4" orient="horz" pos="3997">
          <p15:clr>
            <a:srgbClr val="A4A3A4"/>
          </p15:clr>
        </p15:guide>
        <p15:guide id="5" pos="5420">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C1EA"/>
    <a:srgbClr val="ACDDFC"/>
    <a:srgbClr val="C97DFF"/>
    <a:srgbClr val="C2CCFF"/>
    <a:srgbClr val="ADFFF4"/>
    <a:srgbClr val="E6226A"/>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53" d="100"/>
          <a:sy n="53" d="100"/>
        </p:scale>
        <p:origin x="1325" y="43"/>
      </p:cViewPr>
      <p:guideLst>
        <p:guide orient="horz" pos="2137"/>
        <p:guide pos="2880"/>
        <p:guide pos="317"/>
        <p:guide orient="horz" pos="3997"/>
        <p:guide pos="5420"/>
        <p:guide orient="horz" pos="323"/>
        <p:guide pos="476"/>
        <p:guide orient="horz" pos="459"/>
        <p:guide orient="horz" pos="3838"/>
        <p:guide pos="5239"/>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9.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58F3B9D-37CC-4134-AA2B-22FAE5B33D7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F3B281C-2167-4DBE-A88A-717C4A355A9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D268FB5-4629-4D0B-B74C-9E3D3032D1F6}" type="datetimeFigureOut">
              <a:rPr lang="en-GB"/>
              <a:pPr>
                <a:defRPr/>
              </a:pPr>
              <a:t>22/01/2021</a:t>
            </a:fld>
            <a:endParaRPr lang="en-GB"/>
          </a:p>
        </p:txBody>
      </p:sp>
      <p:sp>
        <p:nvSpPr>
          <p:cNvPr id="4" name="Footer Placeholder 3">
            <a:extLst>
              <a:ext uri="{FF2B5EF4-FFF2-40B4-BE49-F238E27FC236}">
                <a16:creationId xmlns:a16="http://schemas.microsoft.com/office/drawing/2014/main" id="{4828C549-8F24-47C3-BB7F-A8C77DA214D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F7D49ABB-117E-41B9-BA3C-262736A9325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E146C3A-0E3A-4D95-98CB-571CF60B2DC3}"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6C6A78A-607B-4FE3-B2A1-36C666553A3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55020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8231D1E-168D-453C-BBB6-C5B0C0CFDFC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2851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21383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57598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484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8711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1" r:id="rId4"/>
    <p:sldLayoutId id="2147483702" r:id="rId5"/>
    <p:sldLayoutId id="214748370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70"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algn="ctr" eaLnBrk="1" hangingPunct="1">
              <a:lnSpc>
                <a:spcPct val="100000"/>
              </a:lnSpc>
              <a:spcBef>
                <a:spcPct val="0"/>
              </a:spcBef>
              <a:buFontTx/>
              <a:buNone/>
            </a:pPr>
            <a:r>
              <a:rPr lang="en-GB" altLang="en-US">
                <a:solidFill>
                  <a:schemeClr val="bg1"/>
                </a:solidFill>
                <a:latin typeface="BPreplay" charset="0"/>
              </a:rPr>
              <a:t>Year One</a:t>
            </a:r>
          </a:p>
        </p:txBody>
      </p:sp>
      <p:sp>
        <p:nvSpPr>
          <p:cNvPr id="4" name="Rectangle 3">
            <a:extLst>
              <a:ext uri="{FF2B5EF4-FFF2-40B4-BE49-F238E27FC236}">
                <a16:creationId xmlns:a16="http://schemas.microsoft.com/office/drawing/2014/main" id="{40CF4524-AF9F-46F5-B267-308C4BA02C08}"/>
              </a:ext>
            </a:extLst>
          </p:cNvPr>
          <p:cNvSpPr/>
          <p:nvPr/>
        </p:nvSpPr>
        <p:spPr>
          <a:xfrm>
            <a:off x="0" y="6251575"/>
            <a:ext cx="9144000" cy="611188"/>
          </a:xfrm>
          <a:prstGeom prst="rect">
            <a:avLst/>
          </a:prstGeom>
          <a:solidFill>
            <a:srgbClr val="E6226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C6ABB888-A021-4FE4-BDFD-FEA620F8C907}"/>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3" name="TextBox 10"/>
          <p:cNvSpPr txBox="1">
            <a:spLocks noChangeArrowheads="1"/>
          </p:cNvSpPr>
          <p:nvPr/>
        </p:nvSpPr>
        <p:spPr bwMode="auto">
          <a:xfrm>
            <a:off x="2682875" y="6464300"/>
            <a:ext cx="37703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Tx/>
              <a:buNone/>
            </a:pPr>
            <a:r>
              <a:rPr lang="en-GB" altLang="en-US" sz="800" b="1">
                <a:solidFill>
                  <a:schemeClr val="bg1"/>
                </a:solidFill>
                <a:latin typeface="BPreplay" charset="0"/>
              </a:rPr>
              <a:t>Science </a:t>
            </a:r>
            <a:r>
              <a:rPr lang="en-GB" altLang="en-US" sz="800">
                <a:solidFill>
                  <a:schemeClr val="bg1"/>
                </a:solidFill>
                <a:latin typeface="BPreplay" charset="0"/>
              </a:rPr>
              <a:t>| Year 2 | Animals Including Humans | Growing and Changing | Lesson 2</a:t>
            </a:r>
          </a:p>
        </p:txBody>
      </p:sp>
      <p:sp>
        <p:nvSpPr>
          <p:cNvPr id="7174" name="Text Placeholder 16"/>
          <p:cNvSpPr>
            <a:spLocks noGrp="1"/>
          </p:cNvSpPr>
          <p:nvPr>
            <p:ph type="body" sz="quarter" idx="10"/>
          </p:nvPr>
        </p:nvSpPr>
        <p:spPr>
          <a:xfrm>
            <a:off x="1655763" y="3200400"/>
            <a:ext cx="5832475" cy="542925"/>
          </a:xfrm>
        </p:spPr>
        <p:txBody>
          <a:bodyPr/>
          <a:lstStyle/>
          <a:p>
            <a:pPr eaLnBrk="1" hangingPunct="1"/>
            <a:r>
              <a:rPr lang="en-GB" altLang="en-US" smtClean="0">
                <a:latin typeface="BPreplay" charset="0"/>
                <a:cs typeface="Sassoon Infant Rg" charset="0"/>
              </a:rPr>
              <a:t>Animals Including Humans</a:t>
            </a:r>
          </a:p>
        </p:txBody>
      </p:sp>
      <p:sp>
        <p:nvSpPr>
          <p:cNvPr id="7175" name="Title 17"/>
          <p:cNvSpPr>
            <a:spLocks noGrp="1"/>
          </p:cNvSpPr>
          <p:nvPr>
            <p:ph type="title"/>
          </p:nvPr>
        </p:nvSpPr>
        <p:spPr>
          <a:xfrm>
            <a:off x="539750" y="2359025"/>
            <a:ext cx="8064500" cy="655638"/>
          </a:xfrm>
        </p:spPr>
        <p:txBody>
          <a:bodyPr/>
          <a:lstStyle/>
          <a:p>
            <a:pPr eaLnBrk="1" hangingPunct="1"/>
            <a:r>
              <a:rPr lang="en-GB" altLang="en-US" smtClean="0">
                <a:latin typeface="BPreplay" charset="0"/>
              </a:rPr>
              <a:t>Science</a:t>
            </a:r>
          </a:p>
        </p:txBody>
      </p:sp>
      <p:pic>
        <p:nvPicPr>
          <p:cNvPr id="7176"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B3AF8582-F808-4C87-8F96-005297B3C3CE}"/>
              </a:ext>
            </a:extLst>
          </p:cNvPr>
          <p:cNvSpPr/>
          <p:nvPr/>
        </p:nvSpPr>
        <p:spPr>
          <a:xfrm>
            <a:off x="-69850" y="0"/>
            <a:ext cx="9344025" cy="51562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487863"/>
            <a:ext cx="9144000" cy="237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Twinkl Logo"/>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3563" y="2855913"/>
            <a:ext cx="1357312" cy="32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57913" y="2397125"/>
            <a:ext cx="1173162"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1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391025" y="2435225"/>
            <a:ext cx="960438" cy="308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439025" y="3476625"/>
            <a:ext cx="1179513"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27013" y="419100"/>
            <a:ext cx="1852612"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11"/>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00350" y="4343400"/>
            <a:ext cx="1017588"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Picture 2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875463" y="374650"/>
            <a:ext cx="18542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21"/>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497263" y="0"/>
            <a:ext cx="213995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7">
            <a:extLst>
              <a:ext uri="{FF2B5EF4-FFF2-40B4-BE49-F238E27FC236}">
                <a16:creationId xmlns:a16="http://schemas.microsoft.com/office/drawing/2014/main" id="{27BEA313-621C-4C02-BE8B-ED0E81A3198B}"/>
              </a:ext>
            </a:extLst>
          </p:cNvPr>
          <p:cNvSpPr>
            <a:spLocks noGrp="1"/>
          </p:cNvSpPr>
          <p:nvPr>
            <p:ph type="title" idx="4294967295"/>
          </p:nvPr>
        </p:nvSpPr>
        <p:spPr>
          <a:xfrm>
            <a:off x="623842" y="728663"/>
            <a:ext cx="7886700" cy="1325562"/>
          </a:xfrm>
          <a:prstGeom prst="roundRect">
            <a:avLst>
              <a:gd name="adj" fmla="val 9641"/>
            </a:avLst>
          </a:prstGeom>
          <a:ln w="25400"/>
          <a:extLst/>
        </p:spPr>
        <p:txBody>
          <a:bodyPr lIns="0" tIns="0" rIns="0" bIns="0" rtlCol="0">
            <a:noAutofit/>
          </a:bodyPr>
          <a:lstStyle/>
          <a:p>
            <a:pPr eaLnBrk="1" fontAlgn="auto" hangingPunct="1">
              <a:spcAft>
                <a:spcPts val="0"/>
              </a:spcAft>
              <a:defRPr/>
            </a:pPr>
            <a:r>
              <a:rPr lang="en-GB" sz="5400" dirty="0">
                <a:ln w="28575">
                  <a:solidFill>
                    <a:schemeClr val="tx1"/>
                  </a:solidFill>
                </a:ln>
                <a:solidFill>
                  <a:schemeClr val="bg1"/>
                </a:solidFill>
                <a:latin typeface="Londrina Solid" panose="02000506000000020003" pitchFamily="50" charset="0"/>
              </a:rPr>
              <a:t>Growing and Changing</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1C13C3D0-C967-41E1-806A-09B529E9FCBA}"/>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28EE1C6C-6F96-43AA-B03B-C4EAF4F7F2EF}"/>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smtClean="0">
                <a:latin typeface="Sassoon Infant Rg" charset="0"/>
                <a:cs typeface="Sassoon Infant Rg" charset="0"/>
              </a:rPr>
              <a:t>I can describe how humans change as they grow. </a:t>
            </a:r>
          </a:p>
          <a:p>
            <a:pPr eaLnBrk="1" hangingPunct="1"/>
            <a:r>
              <a:rPr lang="en-GB" altLang="en-US" smtClean="0">
                <a:latin typeface="Sassoon Infant Rg" charset="0"/>
                <a:cs typeface="Sassoon Infant Rg" charset="0"/>
              </a:rPr>
              <a:t>I can set up a test to find out if children are faster when they are older. </a:t>
            </a:r>
          </a:p>
        </p:txBody>
      </p:sp>
      <p:sp>
        <p:nvSpPr>
          <p:cNvPr id="9223"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r>
              <a:rPr lang="en-GB" altLang="en-US"/>
              <a:t>I can name the different stages in the human timeline.   </a:t>
            </a:r>
          </a:p>
          <a:p>
            <a:pPr eaLnBrk="1" hangingPunct="1"/>
            <a:r>
              <a:rPr lang="en-GB" altLang="en-US"/>
              <a:t>I can describe what humans are like during the different stages of their lives. </a:t>
            </a:r>
          </a:p>
          <a:p>
            <a:pPr eaLnBrk="1" hangingPunct="1"/>
            <a:endParaRPr lang="en-GB" altLang="en-US"/>
          </a:p>
          <a:p>
            <a:pPr eaLnBrk="1" hangingPunct="1"/>
            <a:r>
              <a:rPr lang="en-GB" altLang="en-US"/>
              <a:t>I can set up a test.</a:t>
            </a:r>
          </a:p>
          <a:p>
            <a:pPr eaLnBrk="1" hangingPunct="1"/>
            <a:r>
              <a:rPr lang="en-GB" altLang="en-US"/>
              <a:t>I can collect and interpret results.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8DB6C53-54E1-4E36-95D2-9B70E5EAA906}"/>
              </a:ext>
            </a:extLst>
          </p:cNvPr>
          <p:cNvSpPr>
            <a:spLocks noGrp="1"/>
          </p:cNvSpPr>
          <p:nvPr>
            <p:ph type="title"/>
          </p:nvPr>
        </p:nvSpPr>
        <p:spPr>
          <a:xfrm>
            <a:off x="503238" y="268288"/>
            <a:ext cx="8137525" cy="862012"/>
          </a:xfrm>
        </p:spPr>
        <p:txBody>
          <a:bodyPr rtlCol="0">
            <a:normAutofit fontScale="90000"/>
          </a:bodyPr>
          <a:lstStyle/>
          <a:p>
            <a:pPr eaLnBrk="1" fontAlgn="auto" hangingPunct="1">
              <a:spcAft>
                <a:spcPts val="0"/>
              </a:spcAft>
              <a:defRPr/>
            </a:pPr>
            <a:r>
              <a:rPr lang="en-GB" dirty="0"/>
              <a:t/>
            </a:r>
            <a:br>
              <a:rPr lang="en-GB" dirty="0"/>
            </a:br>
            <a:r>
              <a:rPr lang="en-GB" dirty="0"/>
              <a:t>Growing Up</a:t>
            </a:r>
          </a:p>
        </p:txBody>
      </p:sp>
      <p:pic>
        <p:nvPicPr>
          <p:cNvPr id="10243"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3746500"/>
            <a:ext cx="1397000" cy="242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Oval 21">
            <a:extLst>
              <a:ext uri="{FF2B5EF4-FFF2-40B4-BE49-F238E27FC236}">
                <a16:creationId xmlns:a16="http://schemas.microsoft.com/office/drawing/2014/main" id="{BC2B316D-159D-4C53-B892-BAF3C494F46F}"/>
              </a:ext>
            </a:extLst>
          </p:cNvPr>
          <p:cNvSpPr/>
          <p:nvPr/>
        </p:nvSpPr>
        <p:spPr>
          <a:xfrm>
            <a:off x="3711575" y="4103688"/>
            <a:ext cx="382588" cy="382587"/>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Oval 22">
            <a:extLst>
              <a:ext uri="{FF2B5EF4-FFF2-40B4-BE49-F238E27FC236}">
                <a16:creationId xmlns:a16="http://schemas.microsoft.com/office/drawing/2014/main" id="{A35B373A-1E50-4D9B-AE53-529573823CE9}"/>
              </a:ext>
            </a:extLst>
          </p:cNvPr>
          <p:cNvSpPr/>
          <p:nvPr/>
        </p:nvSpPr>
        <p:spPr>
          <a:xfrm>
            <a:off x="3246438" y="4210050"/>
            <a:ext cx="274637" cy="2762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 name="Oval 23">
            <a:extLst>
              <a:ext uri="{FF2B5EF4-FFF2-40B4-BE49-F238E27FC236}">
                <a16:creationId xmlns:a16="http://schemas.microsoft.com/office/drawing/2014/main" id="{09942073-BE80-44E8-BAC6-C485072BBEDE}"/>
              </a:ext>
            </a:extLst>
          </p:cNvPr>
          <p:cNvSpPr/>
          <p:nvPr/>
        </p:nvSpPr>
        <p:spPr>
          <a:xfrm>
            <a:off x="2900363" y="4405313"/>
            <a:ext cx="187325" cy="1873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Freeform 26">
            <a:extLst>
              <a:ext uri="{FF2B5EF4-FFF2-40B4-BE49-F238E27FC236}">
                <a16:creationId xmlns:a16="http://schemas.microsoft.com/office/drawing/2014/main" id="{7B081213-0438-4B83-AABA-467D16736F48}"/>
              </a:ext>
            </a:extLst>
          </p:cNvPr>
          <p:cNvSpPr/>
          <p:nvPr/>
        </p:nvSpPr>
        <p:spPr>
          <a:xfrm>
            <a:off x="4233863" y="2887663"/>
            <a:ext cx="3905250" cy="2922587"/>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8" name="Rectangle 27"/>
          <p:cNvSpPr>
            <a:spLocks noChangeArrowheads="1"/>
          </p:cNvSpPr>
          <p:nvPr/>
        </p:nvSpPr>
        <p:spPr bwMode="auto">
          <a:xfrm>
            <a:off x="5092700" y="3736975"/>
            <a:ext cx="24034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Tx/>
              <a:buNone/>
            </a:pPr>
            <a:r>
              <a:rPr lang="en-GB" altLang="en-US">
                <a:solidFill>
                  <a:schemeClr val="tx1"/>
                </a:solidFill>
              </a:rPr>
              <a:t>Can you think of a way that you have changed as you have got older? </a:t>
            </a:r>
          </a:p>
        </p:txBody>
      </p:sp>
      <p:sp>
        <p:nvSpPr>
          <p:cNvPr id="29" name="Rounded Rectangle 28">
            <a:extLst>
              <a:ext uri="{FF2B5EF4-FFF2-40B4-BE49-F238E27FC236}">
                <a16:creationId xmlns:a16="http://schemas.microsoft.com/office/drawing/2014/main" id="{09AE559B-AEE4-4A98-892B-A73D426B5A6F}"/>
              </a:ext>
            </a:extLst>
          </p:cNvPr>
          <p:cNvSpPr/>
          <p:nvPr/>
        </p:nvSpPr>
        <p:spPr>
          <a:xfrm>
            <a:off x="755650" y="1465263"/>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r>
              <a:rPr lang="en-GB" sz="1600" dirty="0">
                <a:solidFill>
                  <a:schemeClr val="tx1"/>
                </a:solidFill>
              </a:rPr>
              <a:t>Human beings are growing and changing all the time. </a:t>
            </a:r>
          </a:p>
        </p:txBody>
      </p:sp>
      <p:sp>
        <p:nvSpPr>
          <p:cNvPr id="30" name="Rounded Rectangle 29">
            <a:extLst>
              <a:ext uri="{FF2B5EF4-FFF2-40B4-BE49-F238E27FC236}">
                <a16:creationId xmlns:a16="http://schemas.microsoft.com/office/drawing/2014/main" id="{0D3CF42F-CE87-4CB5-83F8-6C83928A92A8}"/>
              </a:ext>
            </a:extLst>
          </p:cNvPr>
          <p:cNvSpPr/>
          <p:nvPr/>
        </p:nvSpPr>
        <p:spPr>
          <a:xfrm>
            <a:off x="755650" y="2027238"/>
            <a:ext cx="7561263" cy="61595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r>
              <a:rPr lang="en-GB" sz="1600" dirty="0">
                <a:solidFill>
                  <a:schemeClr val="tx1"/>
                </a:solidFill>
              </a:rPr>
              <a:t>You are different now to how you were a year ago, and a year from now, you will be different again!</a:t>
            </a:r>
          </a:p>
        </p:txBody>
      </p:sp>
      <p:pic>
        <p:nvPicPr>
          <p:cNvPr id="10251"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9DB132C-5501-4ED4-B601-A00C220D1C7A}"/>
              </a:ext>
            </a:extLst>
          </p:cNvPr>
          <p:cNvSpPr>
            <a:spLocks noGrp="1"/>
          </p:cNvSpPr>
          <p:nvPr>
            <p:ph type="title"/>
          </p:nvPr>
        </p:nvSpPr>
        <p:spPr>
          <a:xfrm>
            <a:off x="503238" y="274638"/>
            <a:ext cx="8137525" cy="862012"/>
          </a:xfrm>
        </p:spPr>
        <p:txBody>
          <a:bodyPr rtlCol="0">
            <a:normAutofit fontScale="90000"/>
          </a:bodyPr>
          <a:lstStyle/>
          <a:p>
            <a:pPr eaLnBrk="1" fontAlgn="auto" hangingPunct="1">
              <a:spcAft>
                <a:spcPts val="0"/>
              </a:spcAft>
              <a:defRPr/>
            </a:pPr>
            <a:r>
              <a:rPr lang="en-GB" dirty="0"/>
              <a:t/>
            </a:r>
            <a:br>
              <a:rPr lang="en-GB" dirty="0"/>
            </a:br>
            <a:r>
              <a:rPr lang="en-GB" dirty="0"/>
              <a:t>Growing Up</a:t>
            </a:r>
          </a:p>
        </p:txBody>
      </p:sp>
      <p:pic>
        <p:nvPicPr>
          <p:cNvPr id="1126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7550" y="2062163"/>
            <a:ext cx="1428750" cy="403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a:extLst>
              <a:ext uri="{FF2B5EF4-FFF2-40B4-BE49-F238E27FC236}">
                <a16:creationId xmlns:a16="http://schemas.microsoft.com/office/drawing/2014/main" id="{F0F96279-A7DE-4F33-B1E6-D66BA4C1A1DF}"/>
              </a:ext>
            </a:extLst>
          </p:cNvPr>
          <p:cNvSpPr/>
          <p:nvPr/>
        </p:nvSpPr>
        <p:spPr>
          <a:xfrm>
            <a:off x="755650" y="1455738"/>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r>
              <a:rPr lang="en-GB" sz="1600" dirty="0">
                <a:solidFill>
                  <a:schemeClr val="tx1"/>
                </a:solidFill>
              </a:rPr>
              <a:t>Life for humans, starts when they grow inside their mother’s womb.</a:t>
            </a:r>
          </a:p>
        </p:txBody>
      </p:sp>
      <p:sp>
        <p:nvSpPr>
          <p:cNvPr id="17" name="Oval 16">
            <a:extLst>
              <a:ext uri="{FF2B5EF4-FFF2-40B4-BE49-F238E27FC236}">
                <a16:creationId xmlns:a16="http://schemas.microsoft.com/office/drawing/2014/main" id="{37A28C6D-0055-4108-8AF3-EF427D355672}"/>
              </a:ext>
            </a:extLst>
          </p:cNvPr>
          <p:cNvSpPr/>
          <p:nvPr/>
        </p:nvSpPr>
        <p:spPr>
          <a:xfrm>
            <a:off x="3917950" y="2887663"/>
            <a:ext cx="384175" cy="382587"/>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Oval 17">
            <a:extLst>
              <a:ext uri="{FF2B5EF4-FFF2-40B4-BE49-F238E27FC236}">
                <a16:creationId xmlns:a16="http://schemas.microsoft.com/office/drawing/2014/main" id="{AA726130-5F9C-4427-8783-F1B545BCDF38}"/>
              </a:ext>
            </a:extLst>
          </p:cNvPr>
          <p:cNvSpPr/>
          <p:nvPr/>
        </p:nvSpPr>
        <p:spPr>
          <a:xfrm>
            <a:off x="3538538" y="2660650"/>
            <a:ext cx="276225" cy="2762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Oval 18">
            <a:extLst>
              <a:ext uri="{FF2B5EF4-FFF2-40B4-BE49-F238E27FC236}">
                <a16:creationId xmlns:a16="http://schemas.microsoft.com/office/drawing/2014/main" id="{F2250EFE-F32C-4FDF-9FE7-11E26E5F9DC1}"/>
              </a:ext>
            </a:extLst>
          </p:cNvPr>
          <p:cNvSpPr/>
          <p:nvPr/>
        </p:nvSpPr>
        <p:spPr>
          <a:xfrm>
            <a:off x="3225800" y="2473325"/>
            <a:ext cx="188913" cy="1873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Freeform 19">
            <a:extLst>
              <a:ext uri="{FF2B5EF4-FFF2-40B4-BE49-F238E27FC236}">
                <a16:creationId xmlns:a16="http://schemas.microsoft.com/office/drawing/2014/main" id="{D6E0DB34-9F96-4DB6-8E8A-F3FD88E9695C}"/>
              </a:ext>
            </a:extLst>
          </p:cNvPr>
          <p:cNvSpPr/>
          <p:nvPr/>
        </p:nvSpPr>
        <p:spPr>
          <a:xfrm>
            <a:off x="4233863" y="2887663"/>
            <a:ext cx="3905250" cy="2922587"/>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3" name="Rectangle 23"/>
          <p:cNvSpPr>
            <a:spLocks noChangeArrowheads="1"/>
          </p:cNvSpPr>
          <p:nvPr/>
        </p:nvSpPr>
        <p:spPr bwMode="auto">
          <a:xfrm>
            <a:off x="5092700" y="3736975"/>
            <a:ext cx="2403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Tx/>
              <a:buNone/>
            </a:pPr>
            <a:r>
              <a:rPr lang="en-GB" altLang="en-US">
                <a:solidFill>
                  <a:srgbClr val="000000"/>
                </a:solidFill>
              </a:rPr>
              <a:t>What happens next? What are the stages of life that human beings go through? </a:t>
            </a:r>
          </a:p>
        </p:txBody>
      </p:sp>
      <p:pic>
        <p:nvPicPr>
          <p:cNvPr id="11274"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FC986FA-3D62-4818-91BA-75E46E868BB9}"/>
              </a:ext>
            </a:extLst>
          </p:cNvPr>
          <p:cNvSpPr>
            <a:spLocks noGrp="1"/>
          </p:cNvSpPr>
          <p:nvPr>
            <p:ph type="title"/>
          </p:nvPr>
        </p:nvSpPr>
        <p:spPr>
          <a:xfrm>
            <a:off x="503238" y="260350"/>
            <a:ext cx="8137525" cy="862013"/>
          </a:xfrm>
        </p:spPr>
        <p:txBody>
          <a:bodyPr rtlCol="0">
            <a:normAutofit fontScale="90000"/>
          </a:bodyPr>
          <a:lstStyle/>
          <a:p>
            <a:pPr eaLnBrk="1" fontAlgn="auto" hangingPunct="1">
              <a:spcAft>
                <a:spcPts val="0"/>
              </a:spcAft>
              <a:defRPr/>
            </a:pPr>
            <a:r>
              <a:rPr lang="en-GB" dirty="0"/>
              <a:t/>
            </a:r>
            <a:br>
              <a:rPr lang="en-GB" dirty="0"/>
            </a:br>
            <a:r>
              <a:rPr lang="en-GB" dirty="0"/>
              <a:t>Life Stages</a:t>
            </a:r>
          </a:p>
        </p:txBody>
      </p:sp>
      <p:sp>
        <p:nvSpPr>
          <p:cNvPr id="31" name="Rounded Rectangle 30">
            <a:extLst>
              <a:ext uri="{FF2B5EF4-FFF2-40B4-BE49-F238E27FC236}">
                <a16:creationId xmlns:a16="http://schemas.microsoft.com/office/drawing/2014/main" id="{361B94FE-72BE-4628-8D99-CAA81D4DC303}"/>
              </a:ext>
            </a:extLst>
          </p:cNvPr>
          <p:cNvSpPr/>
          <p:nvPr/>
        </p:nvSpPr>
        <p:spPr>
          <a:xfrm>
            <a:off x="755650" y="1455738"/>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r>
              <a:rPr lang="en-GB" sz="1600" dirty="0">
                <a:solidFill>
                  <a:schemeClr val="tx1"/>
                </a:solidFill>
              </a:rPr>
              <a:t>Life for humans, starts when they grow inside their mother’s womb.</a:t>
            </a:r>
          </a:p>
        </p:txBody>
      </p:sp>
      <p:pic>
        <p:nvPicPr>
          <p:cNvPr id="1229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20950" y="3940175"/>
            <a:ext cx="830263"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2775" y="2825750"/>
            <a:ext cx="963613"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27713" y="2447925"/>
            <a:ext cx="908050"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54563" y="2743200"/>
            <a:ext cx="741362"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8"/>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59188" y="2984500"/>
            <a:ext cx="1011237" cy="212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455738" y="4262438"/>
            <a:ext cx="554037"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ounded Rectangle 20">
            <a:extLst>
              <a:ext uri="{FF2B5EF4-FFF2-40B4-BE49-F238E27FC236}">
                <a16:creationId xmlns:a16="http://schemas.microsoft.com/office/drawing/2014/main" id="{74227EB0-8C2A-41EB-A328-CAE5ADB3D331}"/>
              </a:ext>
            </a:extLst>
          </p:cNvPr>
          <p:cNvSpPr/>
          <p:nvPr/>
        </p:nvSpPr>
        <p:spPr>
          <a:xfrm>
            <a:off x="1293813" y="5257800"/>
            <a:ext cx="957262" cy="400050"/>
          </a:xfrm>
          <a:prstGeom prst="roundRect">
            <a:avLst>
              <a:gd name="adj" fmla="val 101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Baby</a:t>
            </a:r>
          </a:p>
        </p:txBody>
      </p:sp>
      <p:sp>
        <p:nvSpPr>
          <p:cNvPr id="33" name="Rounded Rectangle 32">
            <a:extLst>
              <a:ext uri="{FF2B5EF4-FFF2-40B4-BE49-F238E27FC236}">
                <a16:creationId xmlns:a16="http://schemas.microsoft.com/office/drawing/2014/main" id="{486E276C-A55A-4B1C-B7B6-8AD9D4BB7ED4}"/>
              </a:ext>
            </a:extLst>
          </p:cNvPr>
          <p:cNvSpPr/>
          <p:nvPr/>
        </p:nvSpPr>
        <p:spPr>
          <a:xfrm>
            <a:off x="2413000" y="5257800"/>
            <a:ext cx="958850" cy="400050"/>
          </a:xfrm>
          <a:prstGeom prst="roundRect">
            <a:avLst>
              <a:gd name="adj" fmla="val 101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Toddler</a:t>
            </a:r>
          </a:p>
        </p:txBody>
      </p:sp>
      <p:sp>
        <p:nvSpPr>
          <p:cNvPr id="34" name="Rounded Rectangle 33">
            <a:extLst>
              <a:ext uri="{FF2B5EF4-FFF2-40B4-BE49-F238E27FC236}">
                <a16:creationId xmlns:a16="http://schemas.microsoft.com/office/drawing/2014/main" id="{85E54B1B-E77A-4EE6-BA84-B5BA553DC1D7}"/>
              </a:ext>
            </a:extLst>
          </p:cNvPr>
          <p:cNvSpPr/>
          <p:nvPr/>
        </p:nvSpPr>
        <p:spPr>
          <a:xfrm>
            <a:off x="3538538" y="5257800"/>
            <a:ext cx="957262" cy="400050"/>
          </a:xfrm>
          <a:prstGeom prst="roundRect">
            <a:avLst>
              <a:gd name="adj" fmla="val 101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Child</a:t>
            </a:r>
          </a:p>
        </p:txBody>
      </p:sp>
      <p:sp>
        <p:nvSpPr>
          <p:cNvPr id="35" name="Rounded Rectangle 34">
            <a:extLst>
              <a:ext uri="{FF2B5EF4-FFF2-40B4-BE49-F238E27FC236}">
                <a16:creationId xmlns:a16="http://schemas.microsoft.com/office/drawing/2014/main" id="{1B172488-6E3A-449F-B8BE-C179DA66855B}"/>
              </a:ext>
            </a:extLst>
          </p:cNvPr>
          <p:cNvSpPr/>
          <p:nvPr/>
        </p:nvSpPr>
        <p:spPr>
          <a:xfrm>
            <a:off x="4657725" y="5257800"/>
            <a:ext cx="1028700" cy="400050"/>
          </a:xfrm>
          <a:prstGeom prst="roundRect">
            <a:avLst>
              <a:gd name="adj" fmla="val 101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Teenager</a:t>
            </a:r>
          </a:p>
        </p:txBody>
      </p:sp>
      <p:sp>
        <p:nvSpPr>
          <p:cNvPr id="36" name="Rounded Rectangle 35">
            <a:extLst>
              <a:ext uri="{FF2B5EF4-FFF2-40B4-BE49-F238E27FC236}">
                <a16:creationId xmlns:a16="http://schemas.microsoft.com/office/drawing/2014/main" id="{8C5AF543-56B6-4F39-8412-98551DC1F025}"/>
              </a:ext>
            </a:extLst>
          </p:cNvPr>
          <p:cNvSpPr/>
          <p:nvPr/>
        </p:nvSpPr>
        <p:spPr>
          <a:xfrm>
            <a:off x="5848350" y="5257800"/>
            <a:ext cx="958850" cy="400050"/>
          </a:xfrm>
          <a:prstGeom prst="roundRect">
            <a:avLst>
              <a:gd name="adj" fmla="val 101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Adult</a:t>
            </a:r>
          </a:p>
        </p:txBody>
      </p:sp>
      <p:sp>
        <p:nvSpPr>
          <p:cNvPr id="37" name="Rounded Rectangle 36">
            <a:extLst>
              <a:ext uri="{FF2B5EF4-FFF2-40B4-BE49-F238E27FC236}">
                <a16:creationId xmlns:a16="http://schemas.microsoft.com/office/drawing/2014/main" id="{36CD418F-4970-410F-BF97-4A65C370746A}"/>
              </a:ext>
            </a:extLst>
          </p:cNvPr>
          <p:cNvSpPr/>
          <p:nvPr/>
        </p:nvSpPr>
        <p:spPr>
          <a:xfrm>
            <a:off x="6969125" y="5257800"/>
            <a:ext cx="957263" cy="400050"/>
          </a:xfrm>
          <a:prstGeom prst="roundRect">
            <a:avLst>
              <a:gd name="adj" fmla="val 101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Elderly</a:t>
            </a:r>
          </a:p>
        </p:txBody>
      </p:sp>
      <p:cxnSp>
        <p:nvCxnSpPr>
          <p:cNvPr id="38" name="Straight Arrow Connector 37">
            <a:extLst>
              <a:ext uri="{FF2B5EF4-FFF2-40B4-BE49-F238E27FC236}">
                <a16:creationId xmlns:a16="http://schemas.microsoft.com/office/drawing/2014/main" id="{73C2AE93-735B-4820-B925-2A8BD1DEDD7A}"/>
              </a:ext>
            </a:extLst>
          </p:cNvPr>
          <p:cNvCxnSpPr/>
          <p:nvPr/>
        </p:nvCxnSpPr>
        <p:spPr>
          <a:xfrm>
            <a:off x="1293813" y="5913438"/>
            <a:ext cx="6570662" cy="0"/>
          </a:xfrm>
          <a:prstGeom prst="straightConnector1">
            <a:avLst/>
          </a:prstGeom>
          <a:ln w="76200">
            <a:solidFill>
              <a:srgbClr val="92D05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2A15BA21-7006-428D-89B3-19101325DE78}"/>
              </a:ext>
            </a:extLst>
          </p:cNvPr>
          <p:cNvSpPr/>
          <p:nvPr/>
        </p:nvSpPr>
        <p:spPr>
          <a:xfrm>
            <a:off x="755650" y="4178300"/>
            <a:ext cx="7561263" cy="1714500"/>
          </a:xfrm>
          <a:prstGeom prst="roundRect">
            <a:avLst>
              <a:gd name="adj" fmla="val 399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endParaRPr lang="en-GB" sz="1600" dirty="0">
              <a:solidFill>
                <a:schemeClr val="tx1"/>
              </a:solidFill>
            </a:endParaRPr>
          </a:p>
        </p:txBody>
      </p:sp>
      <p:sp>
        <p:nvSpPr>
          <p:cNvPr id="6" name="Title 5">
            <a:extLst>
              <a:ext uri="{FF2B5EF4-FFF2-40B4-BE49-F238E27FC236}">
                <a16:creationId xmlns:a16="http://schemas.microsoft.com/office/drawing/2014/main" id="{1E12C8C9-E681-4D57-A754-68DA14FC967B}"/>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Life Stages</a:t>
            </a:r>
          </a:p>
        </p:txBody>
      </p:sp>
      <p:sp>
        <p:nvSpPr>
          <p:cNvPr id="23" name="TextBox 21">
            <a:extLst>
              <a:ext uri="{FF2B5EF4-FFF2-40B4-BE49-F238E27FC236}">
                <a16:creationId xmlns:a16="http://schemas.microsoft.com/office/drawing/2014/main" id="{27E6367A-36BC-41BC-A137-ED46BFA85C26}"/>
              </a:ext>
            </a:extLst>
          </p:cNvPr>
          <p:cNvSpPr txBox="1">
            <a:spLocks noChangeArrowheads="1"/>
          </p:cNvSpPr>
          <p:nvPr/>
        </p:nvSpPr>
        <p:spPr bwMode="auto">
          <a:xfrm>
            <a:off x="752475" y="6192838"/>
            <a:ext cx="7632700"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solidFill>
                  <a:schemeClr val="bg1">
                    <a:lumMod val="50000"/>
                  </a:schemeClr>
                </a:solidFill>
                <a:latin typeface="BPreplay" panose="02000503000000020004" pitchFamily="50" charset="0"/>
              </a:rPr>
              <a:t>Photo courtesy of </a:t>
            </a:r>
            <a:r>
              <a:rPr lang="en-GB" sz="500" dirty="0" err="1">
                <a:solidFill>
                  <a:schemeClr val="bg1">
                    <a:lumMod val="50000"/>
                  </a:schemeClr>
                </a:solidFill>
                <a:latin typeface="Arial" pitchFamily="34" charset="0"/>
                <a:cs typeface="Arial" pitchFamily="34" charset="0"/>
              </a:rPr>
              <a:t>hockhow</a:t>
            </a:r>
            <a:r>
              <a:rPr lang="en-GB" sz="500" dirty="0">
                <a:solidFill>
                  <a:schemeClr val="bg1">
                    <a:lumMod val="50000"/>
                  </a:schemeClr>
                </a:solidFill>
                <a:latin typeface="Arial" pitchFamily="34" charset="0"/>
                <a:cs typeface="Arial" pitchFamily="34" charset="0"/>
              </a:rPr>
              <a:t> </a:t>
            </a:r>
            <a:r>
              <a:rPr lang="en-GB" sz="500" dirty="0" err="1">
                <a:solidFill>
                  <a:schemeClr val="bg1">
                    <a:lumMod val="50000"/>
                  </a:schemeClr>
                </a:solidFill>
                <a:latin typeface="Arial" pitchFamily="34" charset="0"/>
                <a:cs typeface="Arial" pitchFamily="34" charset="0"/>
              </a:rPr>
              <a:t>siewpeng</a:t>
            </a:r>
            <a:r>
              <a:rPr lang="en-GB" altLang="en-US" sz="500" dirty="0">
                <a:solidFill>
                  <a:schemeClr val="bg1">
                    <a:lumMod val="50000"/>
                  </a:schemeClr>
                </a:solidFill>
                <a:latin typeface="BPreplay" panose="02000503000000020004" pitchFamily="50" charset="0"/>
              </a:rPr>
              <a:t> (@flickr.com) - granted under creative commons licence – attribution</a:t>
            </a:r>
          </a:p>
        </p:txBody>
      </p:sp>
      <p:sp>
        <p:nvSpPr>
          <p:cNvPr id="13" name="Rectangle 28">
            <a:extLst>
              <a:ext uri="{FF2B5EF4-FFF2-40B4-BE49-F238E27FC236}">
                <a16:creationId xmlns:a16="http://schemas.microsoft.com/office/drawing/2014/main" id="{59C8DBA9-3A56-4A5B-BAA7-E878D840FEAD}"/>
              </a:ext>
            </a:extLst>
          </p:cNvPr>
          <p:cNvSpPr>
            <a:spLocks noChangeArrowheads="1"/>
          </p:cNvSpPr>
          <p:nvPr/>
        </p:nvSpPr>
        <p:spPr bwMode="auto">
          <a:xfrm>
            <a:off x="4983163" y="1393825"/>
            <a:ext cx="3182937"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Aft>
                <a:spcPts val="0"/>
              </a:spcAft>
              <a:buFont typeface="Arial" panose="020B0604020202020204" pitchFamily="34" charset="0"/>
              <a:buNone/>
              <a:defRPr/>
            </a:pPr>
            <a:r>
              <a:rPr lang="en-GB" altLang="en-US" sz="1600" b="1" dirty="0">
                <a:latin typeface="Sassoon Infant Rg" panose="02000503030000020003" pitchFamily="50" charset="0"/>
                <a:ea typeface="Sassoon Infant Rg" panose="02000503030000020003" pitchFamily="50" charset="0"/>
              </a:rPr>
              <a:t>Babies</a:t>
            </a:r>
            <a:endParaRPr lang="en-GB" altLang="en-US" sz="1600" dirty="0">
              <a:latin typeface="Sassoon Infant Rg" panose="02000503030000020003" pitchFamily="50" charset="0"/>
              <a:ea typeface="Sassoon Infant Rg" panose="02000503030000020003" pitchFamily="50" charset="0"/>
            </a:endParaRPr>
          </a:p>
          <a:p>
            <a:pPr eaLnBrk="1" fontAlgn="auto" hangingPunct="1">
              <a:spcAft>
                <a:spcPts val="0"/>
              </a:spcAft>
              <a:buFont typeface="Arial" panose="020B0604020202020204" pitchFamily="34" charset="0"/>
              <a:buNone/>
              <a:defRPr/>
            </a:pPr>
            <a:r>
              <a:rPr lang="en-GB" sz="1600" dirty="0">
                <a:latin typeface="+mn-lt"/>
              </a:rPr>
              <a:t>All babies are born completely helpless. They need a grown-up to take care of them all the time and give them everything they need. </a:t>
            </a:r>
          </a:p>
          <a:p>
            <a:pPr eaLnBrk="1" fontAlgn="auto" hangingPunct="1">
              <a:spcAft>
                <a:spcPts val="0"/>
              </a:spcAft>
              <a:buFont typeface="Arial" panose="020B0604020202020204" pitchFamily="34" charset="0"/>
              <a:buNone/>
              <a:defRPr/>
            </a:pPr>
            <a:endParaRPr lang="en-GB" sz="1600" dirty="0">
              <a:latin typeface="+mn-lt"/>
            </a:endParaRPr>
          </a:p>
          <a:p>
            <a:pPr eaLnBrk="1" fontAlgn="auto" hangingPunct="1">
              <a:spcAft>
                <a:spcPts val="0"/>
              </a:spcAft>
              <a:buFont typeface="Arial" panose="020B0604020202020204" pitchFamily="34" charset="0"/>
              <a:buNone/>
              <a:defRPr/>
            </a:pPr>
            <a:r>
              <a:rPr lang="en-GB" sz="1600" dirty="0">
                <a:latin typeface="+mn-lt"/>
              </a:rPr>
              <a:t>What do grown-ups need to do to take care of a baby? </a:t>
            </a:r>
          </a:p>
        </p:txBody>
      </p:sp>
      <p:pic>
        <p:nvPicPr>
          <p:cNvPr id="15" name="Picture 14">
            <a:extLst>
              <a:ext uri="{FF2B5EF4-FFF2-40B4-BE49-F238E27FC236}">
                <a16:creationId xmlns:a16="http://schemas.microsoft.com/office/drawing/2014/main" id="{8EADCC0A-69A1-4A29-8EBB-EAD56C0C05DC}"/>
              </a:ext>
            </a:extLst>
          </p:cNvPr>
          <p:cNvPicPr>
            <a:picLocks noChangeAspect="1"/>
          </p:cNvPicPr>
          <p:nvPr/>
        </p:nvPicPr>
        <p:blipFill rotWithShape="1">
          <a:blip r:embed="rId2"/>
          <a:srcRect l="23340" t="18089" r="24693" b="20643"/>
          <a:stretch/>
        </p:blipFill>
        <p:spPr>
          <a:xfrm>
            <a:off x="823460" y="1524441"/>
            <a:ext cx="3605645" cy="23900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Rectangle 10"/>
          <p:cNvSpPr>
            <a:spLocks noChangeArrowheads="1"/>
          </p:cNvSpPr>
          <p:nvPr/>
        </p:nvSpPr>
        <p:spPr bwMode="auto">
          <a:xfrm>
            <a:off x="755650" y="4516438"/>
            <a:ext cx="644048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pPr>
            <a:r>
              <a:rPr lang="en-GB" altLang="en-US" sz="1600">
                <a:solidFill>
                  <a:schemeClr val="tx1"/>
                </a:solidFill>
              </a:rPr>
              <a:t>To feed the baby with milk.</a:t>
            </a:r>
          </a:p>
          <a:p>
            <a:pPr eaLnBrk="1" hangingPunct="1">
              <a:lnSpc>
                <a:spcPct val="100000"/>
              </a:lnSpc>
              <a:spcBef>
                <a:spcPct val="0"/>
              </a:spcBef>
            </a:pPr>
            <a:r>
              <a:rPr lang="en-GB" altLang="en-US" sz="1600">
                <a:solidFill>
                  <a:schemeClr val="tx1"/>
                </a:solidFill>
              </a:rPr>
              <a:t>Keep the baby clean and healthy by changing its nappy and bathing it.</a:t>
            </a:r>
          </a:p>
          <a:p>
            <a:pPr eaLnBrk="1" hangingPunct="1">
              <a:lnSpc>
                <a:spcPct val="100000"/>
              </a:lnSpc>
              <a:spcBef>
                <a:spcPct val="0"/>
              </a:spcBef>
            </a:pPr>
            <a:r>
              <a:rPr lang="en-GB" altLang="en-US" sz="1600">
                <a:solidFill>
                  <a:schemeClr val="tx1"/>
                </a:solidFill>
              </a:rPr>
              <a:t>Make sure the baby is warm and comfortable.</a:t>
            </a:r>
          </a:p>
          <a:p>
            <a:pPr eaLnBrk="1" hangingPunct="1">
              <a:lnSpc>
                <a:spcPct val="100000"/>
              </a:lnSpc>
              <a:spcBef>
                <a:spcPct val="0"/>
              </a:spcBef>
            </a:pPr>
            <a:r>
              <a:rPr lang="en-GB" altLang="en-US" sz="1600">
                <a:solidFill>
                  <a:schemeClr val="tx1"/>
                </a:solidFill>
              </a:rPr>
              <a:t>Play with the baby.</a:t>
            </a:r>
          </a:p>
          <a:p>
            <a:pPr eaLnBrk="1" hangingPunct="1">
              <a:lnSpc>
                <a:spcPct val="100000"/>
              </a:lnSpc>
              <a:spcBef>
                <a:spcPct val="0"/>
              </a:spcBef>
            </a:pPr>
            <a:r>
              <a:rPr lang="en-GB" altLang="en-US" sz="1600">
                <a:solidFill>
                  <a:schemeClr val="tx1"/>
                </a:solidFill>
              </a:rPr>
              <a:t>Give the baby lots of love.</a:t>
            </a:r>
          </a:p>
        </p:txBody>
      </p:sp>
      <p:sp>
        <p:nvSpPr>
          <p:cNvPr id="2" name="Rectangle 1"/>
          <p:cNvSpPr>
            <a:spLocks noChangeArrowheads="1"/>
          </p:cNvSpPr>
          <p:nvPr/>
        </p:nvSpPr>
        <p:spPr bwMode="auto">
          <a:xfrm>
            <a:off x="1077913" y="4230688"/>
            <a:ext cx="9747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 typeface="Arial" panose="020B0604020202020204" pitchFamily="34" charset="0"/>
              <a:buNone/>
            </a:pPr>
            <a:r>
              <a:rPr lang="en-GB" altLang="en-US" b="1">
                <a:solidFill>
                  <a:schemeClr val="tx1"/>
                </a:solidFill>
              </a:rPr>
              <a:t>Answer</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06ACF904-0AC0-4BE1-B570-50346B788706}"/>
              </a:ext>
            </a:extLst>
          </p:cNvPr>
          <p:cNvSpPr/>
          <p:nvPr/>
        </p:nvSpPr>
        <p:spPr>
          <a:xfrm>
            <a:off x="755650" y="4851400"/>
            <a:ext cx="7561263" cy="1206500"/>
          </a:xfrm>
          <a:prstGeom prst="roundRect">
            <a:avLst>
              <a:gd name="adj" fmla="val 399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endParaRPr lang="en-GB" sz="1600" dirty="0">
              <a:solidFill>
                <a:schemeClr val="tx1"/>
              </a:solidFill>
            </a:endParaRPr>
          </a:p>
        </p:txBody>
      </p:sp>
      <p:sp>
        <p:nvSpPr>
          <p:cNvPr id="23" name="TextBox 21">
            <a:extLst>
              <a:ext uri="{FF2B5EF4-FFF2-40B4-BE49-F238E27FC236}">
                <a16:creationId xmlns:a16="http://schemas.microsoft.com/office/drawing/2014/main" id="{2694E96E-F094-4F21-9235-309224A740A3}"/>
              </a:ext>
            </a:extLst>
          </p:cNvPr>
          <p:cNvSpPr txBox="1">
            <a:spLocks noChangeArrowheads="1"/>
          </p:cNvSpPr>
          <p:nvPr/>
        </p:nvSpPr>
        <p:spPr bwMode="auto">
          <a:xfrm>
            <a:off x="752475" y="6192838"/>
            <a:ext cx="7632700"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solidFill>
                  <a:schemeClr val="bg1">
                    <a:lumMod val="50000"/>
                  </a:schemeClr>
                </a:solidFill>
                <a:latin typeface="BPreplay" panose="02000503000000020004" pitchFamily="50" charset="0"/>
              </a:rPr>
              <a:t>Photo courtesy of </a:t>
            </a:r>
            <a:r>
              <a:rPr lang="en-GB" altLang="en-US" sz="500" dirty="0" err="1">
                <a:solidFill>
                  <a:schemeClr val="bg1">
                    <a:lumMod val="50000"/>
                  </a:schemeClr>
                </a:solidFill>
                <a:latin typeface="BPreplay" panose="02000503000000020004" pitchFamily="50" charset="0"/>
              </a:rPr>
              <a:t>ressicajachael</a:t>
            </a:r>
            <a:r>
              <a:rPr lang="en-GB" altLang="en-US" sz="500" dirty="0">
                <a:solidFill>
                  <a:schemeClr val="bg1">
                    <a:lumMod val="50000"/>
                  </a:schemeClr>
                </a:solidFill>
                <a:latin typeface="BPreplay" panose="02000503000000020004" pitchFamily="50" charset="0"/>
              </a:rPr>
              <a:t> (@flickr.com) - granted under creative commons licence – attribution</a:t>
            </a:r>
          </a:p>
        </p:txBody>
      </p:sp>
      <p:sp>
        <p:nvSpPr>
          <p:cNvPr id="13" name="Rectangle 28">
            <a:extLst>
              <a:ext uri="{FF2B5EF4-FFF2-40B4-BE49-F238E27FC236}">
                <a16:creationId xmlns:a16="http://schemas.microsoft.com/office/drawing/2014/main" id="{4EFA3C35-A397-4687-8984-06707DBAFDFC}"/>
              </a:ext>
            </a:extLst>
          </p:cNvPr>
          <p:cNvSpPr>
            <a:spLocks noChangeArrowheads="1"/>
          </p:cNvSpPr>
          <p:nvPr/>
        </p:nvSpPr>
        <p:spPr bwMode="auto">
          <a:xfrm>
            <a:off x="3065463" y="1393825"/>
            <a:ext cx="5251450"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Aft>
                <a:spcPts val="0"/>
              </a:spcAft>
              <a:buFont typeface="Arial" panose="020B0604020202020204" pitchFamily="34" charset="0"/>
              <a:buNone/>
              <a:defRPr/>
            </a:pPr>
            <a:r>
              <a:rPr lang="en-GB" altLang="en-US" sz="1600" b="1" dirty="0">
                <a:latin typeface="Sassoon Infant Rg" panose="02000503030000020003" pitchFamily="50" charset="0"/>
                <a:ea typeface="Sassoon Infant Rg" panose="02000503030000020003" pitchFamily="50" charset="0"/>
              </a:rPr>
              <a:t>Toddler</a:t>
            </a:r>
            <a:endParaRPr lang="en-GB" altLang="en-US" sz="1600" dirty="0">
              <a:latin typeface="Sassoon Infant Rg" panose="02000503030000020003" pitchFamily="50" charset="0"/>
              <a:ea typeface="Sassoon Infant Rg" panose="02000503030000020003" pitchFamily="50" charset="0"/>
            </a:endParaRPr>
          </a:p>
          <a:p>
            <a:pPr eaLnBrk="1" fontAlgn="auto" hangingPunct="1">
              <a:spcAft>
                <a:spcPts val="0"/>
              </a:spcAft>
              <a:buFont typeface="Arial" panose="020B0604020202020204" pitchFamily="34" charset="0"/>
              <a:buNone/>
              <a:defRPr/>
            </a:pPr>
            <a:r>
              <a:rPr lang="en-GB" sz="1600" dirty="0">
                <a:latin typeface="+mn-lt"/>
              </a:rPr>
              <a:t>Between the ages of 1 and 3, humans start to develop lots of new skills. Toddlers grow and develop muscles to help them move around. They learn to walk and talk. At first, they only know a few words and they will be wobbly on their feet. </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Toddlers like to investigate everything, and are always playing and learning. They start to try to do things for themselves, like feeding and dressing themselves. They might not be very good at it at first! Toddlers need lots of looking after, because they haven’t yet learnt to keep themselves safe. </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How do grown-ups take care of toddlers? </a:t>
            </a:r>
          </a:p>
        </p:txBody>
      </p:sp>
      <p:pic>
        <p:nvPicPr>
          <p:cNvPr id="8" name="Picture 7">
            <a:extLst>
              <a:ext uri="{FF2B5EF4-FFF2-40B4-BE49-F238E27FC236}">
                <a16:creationId xmlns:a16="http://schemas.microsoft.com/office/drawing/2014/main" id="{68DB8A36-7201-4688-A81E-E6C6946F6424}"/>
              </a:ext>
            </a:extLst>
          </p:cNvPr>
          <p:cNvPicPr>
            <a:picLocks noChangeAspect="1"/>
          </p:cNvPicPr>
          <p:nvPr/>
        </p:nvPicPr>
        <p:blipFill rotWithShape="1">
          <a:blip r:embed="rId2"/>
          <a:srcRect l="1267" t="37632" r="85667" b="25749"/>
          <a:stretch/>
        </p:blipFill>
        <p:spPr>
          <a:xfrm>
            <a:off x="818535" y="1518519"/>
            <a:ext cx="1910518" cy="30105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a:spLocks noChangeArrowheads="1"/>
          </p:cNvSpPr>
          <p:nvPr/>
        </p:nvSpPr>
        <p:spPr bwMode="auto">
          <a:xfrm>
            <a:off x="755650" y="5191125"/>
            <a:ext cx="77057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pPr>
            <a:r>
              <a:rPr lang="en-GB" altLang="en-US" sz="1600">
                <a:solidFill>
                  <a:schemeClr val="tx1"/>
                </a:solidFill>
              </a:rPr>
              <a:t>Toddlers still need lots of love and attention. </a:t>
            </a:r>
          </a:p>
          <a:p>
            <a:pPr eaLnBrk="1" hangingPunct="1">
              <a:lnSpc>
                <a:spcPct val="100000"/>
              </a:lnSpc>
              <a:spcBef>
                <a:spcPct val="0"/>
              </a:spcBef>
            </a:pPr>
            <a:r>
              <a:rPr lang="en-GB" altLang="en-US" sz="1600">
                <a:solidFill>
                  <a:schemeClr val="tx1"/>
                </a:solidFill>
              </a:rPr>
              <a:t>Grown-ups need to play with them, dress them and feed them.</a:t>
            </a:r>
          </a:p>
          <a:p>
            <a:pPr eaLnBrk="1" hangingPunct="1">
              <a:lnSpc>
                <a:spcPct val="100000"/>
              </a:lnSpc>
              <a:spcBef>
                <a:spcPct val="0"/>
              </a:spcBef>
            </a:pPr>
            <a:r>
              <a:rPr lang="en-GB" altLang="en-US" sz="1600">
                <a:solidFill>
                  <a:schemeClr val="tx1"/>
                </a:solidFill>
              </a:rPr>
              <a:t>Toddlers need to be kept away from things that can hurt them, like stairs and fires. </a:t>
            </a:r>
          </a:p>
        </p:txBody>
      </p:sp>
      <p:sp>
        <p:nvSpPr>
          <p:cNvPr id="7" name="Rectangle 6"/>
          <p:cNvSpPr>
            <a:spLocks noChangeArrowheads="1"/>
          </p:cNvSpPr>
          <p:nvPr/>
        </p:nvSpPr>
        <p:spPr bwMode="auto">
          <a:xfrm>
            <a:off x="1069975" y="4899025"/>
            <a:ext cx="973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 typeface="Arial" panose="020B0604020202020204" pitchFamily="34" charset="0"/>
              <a:buNone/>
            </a:pPr>
            <a:r>
              <a:rPr lang="en-GB" altLang="en-US" b="1">
                <a:solidFill>
                  <a:schemeClr val="tx1"/>
                </a:solidFill>
              </a:rPr>
              <a:t>Answer</a:t>
            </a:r>
            <a:endParaRPr lang="en-GB" altLang="en-US">
              <a:solidFill>
                <a:schemeClr val="tx1"/>
              </a:solidFill>
            </a:endParaRPr>
          </a:p>
        </p:txBody>
      </p:sp>
      <p:sp>
        <p:nvSpPr>
          <p:cNvPr id="15" name="Title 5">
            <a:extLst>
              <a:ext uri="{FF2B5EF4-FFF2-40B4-BE49-F238E27FC236}">
                <a16:creationId xmlns:a16="http://schemas.microsoft.com/office/drawing/2014/main" id="{41203E4D-A799-40A6-9DFB-57AED4CB704D}"/>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Life Stages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a:extLst>
              <a:ext uri="{FF2B5EF4-FFF2-40B4-BE49-F238E27FC236}">
                <a16:creationId xmlns:a16="http://schemas.microsoft.com/office/drawing/2014/main" id="{0E0B0446-94C4-4E34-B83F-F4FCB81BF759}"/>
              </a:ext>
            </a:extLst>
          </p:cNvPr>
          <p:cNvSpPr/>
          <p:nvPr/>
        </p:nvSpPr>
        <p:spPr>
          <a:xfrm>
            <a:off x="725488" y="4213225"/>
            <a:ext cx="3816350" cy="1714500"/>
          </a:xfrm>
          <a:prstGeom prst="roundRect">
            <a:avLst>
              <a:gd name="adj" fmla="val 399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endParaRPr lang="en-GB" sz="1600" dirty="0">
              <a:solidFill>
                <a:schemeClr val="tx1"/>
              </a:solidFill>
            </a:endParaRPr>
          </a:p>
        </p:txBody>
      </p:sp>
      <p:sp>
        <p:nvSpPr>
          <p:cNvPr id="23" name="TextBox 21">
            <a:extLst>
              <a:ext uri="{FF2B5EF4-FFF2-40B4-BE49-F238E27FC236}">
                <a16:creationId xmlns:a16="http://schemas.microsoft.com/office/drawing/2014/main" id="{7847CF9F-F51A-48F4-A453-9F84E2914D65}"/>
              </a:ext>
            </a:extLst>
          </p:cNvPr>
          <p:cNvSpPr txBox="1">
            <a:spLocks noChangeArrowheads="1"/>
          </p:cNvSpPr>
          <p:nvPr/>
        </p:nvSpPr>
        <p:spPr bwMode="auto">
          <a:xfrm>
            <a:off x="752475" y="6192838"/>
            <a:ext cx="7632700"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solidFill>
                  <a:schemeClr val="bg1">
                    <a:lumMod val="50000"/>
                  </a:schemeClr>
                </a:solidFill>
                <a:latin typeface="BPreplay" panose="02000503000000020004" pitchFamily="50" charset="0"/>
              </a:rPr>
              <a:t>Photo courtesy of </a:t>
            </a:r>
            <a:r>
              <a:rPr lang="en-GB" altLang="en-US" sz="500" dirty="0" err="1">
                <a:solidFill>
                  <a:schemeClr val="bg1">
                    <a:lumMod val="50000"/>
                  </a:schemeClr>
                </a:solidFill>
                <a:latin typeface="Arial" pitchFamily="34" charset="0"/>
                <a:cs typeface="Arial" pitchFamily="34" charset="0"/>
              </a:rPr>
              <a:t>rassoulali</a:t>
            </a:r>
            <a:r>
              <a:rPr lang="en-GB" altLang="en-US" sz="500" dirty="0">
                <a:solidFill>
                  <a:schemeClr val="bg1">
                    <a:lumMod val="50000"/>
                  </a:schemeClr>
                </a:solidFill>
                <a:latin typeface="BPreplay" panose="02000503000000020004" pitchFamily="50" charset="0"/>
              </a:rPr>
              <a:t> (@flickr.com) - granted under creative commons licence – attribution</a:t>
            </a:r>
          </a:p>
        </p:txBody>
      </p:sp>
      <p:sp>
        <p:nvSpPr>
          <p:cNvPr id="13" name="Rectangle 28">
            <a:extLst>
              <a:ext uri="{FF2B5EF4-FFF2-40B4-BE49-F238E27FC236}">
                <a16:creationId xmlns:a16="http://schemas.microsoft.com/office/drawing/2014/main" id="{8C3CD537-096D-4153-B434-3B4817B5CD7C}"/>
              </a:ext>
            </a:extLst>
          </p:cNvPr>
          <p:cNvSpPr>
            <a:spLocks noChangeArrowheads="1"/>
          </p:cNvSpPr>
          <p:nvPr/>
        </p:nvSpPr>
        <p:spPr bwMode="auto">
          <a:xfrm>
            <a:off x="4799013" y="1393825"/>
            <a:ext cx="3586162"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Aft>
                <a:spcPts val="0"/>
              </a:spcAft>
              <a:buFont typeface="Arial" panose="020B0604020202020204" pitchFamily="34" charset="0"/>
              <a:buNone/>
              <a:defRPr/>
            </a:pPr>
            <a:r>
              <a:rPr lang="en-GB" altLang="en-US" sz="1600" b="1" dirty="0">
                <a:latin typeface="Sassoon Infant Rg" panose="02000503030000020003" pitchFamily="50" charset="0"/>
                <a:ea typeface="Sassoon Infant Rg" panose="02000503030000020003" pitchFamily="50" charset="0"/>
              </a:rPr>
              <a:t>Child</a:t>
            </a:r>
            <a:endParaRPr lang="en-GB" altLang="en-US" sz="1600" dirty="0">
              <a:latin typeface="Sassoon Infant Rg" panose="02000503030000020003" pitchFamily="50" charset="0"/>
              <a:ea typeface="Sassoon Infant Rg" panose="02000503030000020003" pitchFamily="50" charset="0"/>
            </a:endParaRPr>
          </a:p>
          <a:p>
            <a:pPr eaLnBrk="1" fontAlgn="auto" hangingPunct="1">
              <a:spcAft>
                <a:spcPts val="0"/>
              </a:spcAft>
              <a:buFont typeface="Arial" panose="020B0604020202020204" pitchFamily="34" charset="0"/>
              <a:buNone/>
              <a:defRPr/>
            </a:pPr>
            <a:r>
              <a:rPr lang="en-GB" sz="1600" dirty="0">
                <a:latin typeface="+mn-lt"/>
              </a:rPr>
              <a:t>This is your stage of life! Children are aged 3-12. </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During these years you learn lots of new skills - such as reading and writing, counting, kicking a ball, swimming and riding a bike. </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Your parents no longer need to be with you all the time, but still need to make sure that you are safe and happy. </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What changes are happening to you at  the moment? </a:t>
            </a:r>
          </a:p>
        </p:txBody>
      </p:sp>
      <p:sp>
        <p:nvSpPr>
          <p:cNvPr id="11" name="Rectangle 10"/>
          <p:cNvSpPr>
            <a:spLocks noChangeArrowheads="1"/>
          </p:cNvSpPr>
          <p:nvPr/>
        </p:nvSpPr>
        <p:spPr bwMode="auto">
          <a:xfrm>
            <a:off x="768350" y="4556125"/>
            <a:ext cx="3933825"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pPr>
            <a:r>
              <a:rPr lang="en-GB" altLang="en-US" sz="1600">
                <a:solidFill>
                  <a:schemeClr val="tx1"/>
                </a:solidFill>
              </a:rPr>
              <a:t>Wobbly tooth.</a:t>
            </a:r>
          </a:p>
          <a:p>
            <a:pPr eaLnBrk="1" hangingPunct="1">
              <a:lnSpc>
                <a:spcPct val="100000"/>
              </a:lnSpc>
              <a:spcBef>
                <a:spcPct val="0"/>
              </a:spcBef>
            </a:pPr>
            <a:r>
              <a:rPr lang="en-GB" altLang="en-US" sz="1600">
                <a:solidFill>
                  <a:schemeClr val="tx1"/>
                </a:solidFill>
              </a:rPr>
              <a:t>New shoes because feet have grown.</a:t>
            </a:r>
          </a:p>
          <a:p>
            <a:pPr eaLnBrk="1" hangingPunct="1">
              <a:lnSpc>
                <a:spcPct val="100000"/>
              </a:lnSpc>
              <a:spcBef>
                <a:spcPct val="0"/>
              </a:spcBef>
            </a:pPr>
            <a:r>
              <a:rPr lang="en-GB" altLang="en-US" sz="1600">
                <a:solidFill>
                  <a:schemeClr val="tx1"/>
                </a:solidFill>
              </a:rPr>
              <a:t>Starting to go to play at your friends’ houses with mum or dad being there.</a:t>
            </a:r>
          </a:p>
          <a:p>
            <a:pPr eaLnBrk="1" hangingPunct="1">
              <a:lnSpc>
                <a:spcPct val="100000"/>
              </a:lnSpc>
              <a:spcBef>
                <a:spcPct val="0"/>
              </a:spcBef>
            </a:pPr>
            <a:r>
              <a:rPr lang="en-GB" altLang="en-US" sz="1600">
                <a:solidFill>
                  <a:schemeClr val="tx1"/>
                </a:solidFill>
              </a:rPr>
              <a:t>Going to bed later.</a:t>
            </a:r>
          </a:p>
        </p:txBody>
      </p:sp>
      <p:pic>
        <p:nvPicPr>
          <p:cNvPr id="8" name="Picture 7">
            <a:extLst>
              <a:ext uri="{FF2B5EF4-FFF2-40B4-BE49-F238E27FC236}">
                <a16:creationId xmlns:a16="http://schemas.microsoft.com/office/drawing/2014/main" id="{7C90B4C5-D482-4DEA-9736-F48818EF4F24}"/>
              </a:ext>
            </a:extLst>
          </p:cNvPr>
          <p:cNvPicPr>
            <a:picLocks noChangeAspect="1"/>
          </p:cNvPicPr>
          <p:nvPr/>
        </p:nvPicPr>
        <p:blipFill rotWithShape="1">
          <a:blip r:embed="rId2"/>
          <a:srcRect l="17995" t="55414" r="52903" b="10959"/>
          <a:stretch/>
        </p:blipFill>
        <p:spPr>
          <a:xfrm>
            <a:off x="769135" y="1524443"/>
            <a:ext cx="3772805" cy="24510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Rectangle 8"/>
          <p:cNvSpPr>
            <a:spLocks noChangeArrowheads="1"/>
          </p:cNvSpPr>
          <p:nvPr/>
        </p:nvSpPr>
        <p:spPr bwMode="auto">
          <a:xfrm>
            <a:off x="1069975" y="4256088"/>
            <a:ext cx="9731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 typeface="Arial" panose="020B0604020202020204" pitchFamily="34" charset="0"/>
              <a:buNone/>
            </a:pPr>
            <a:r>
              <a:rPr lang="en-GB" altLang="en-US" b="1">
                <a:solidFill>
                  <a:schemeClr val="tx1"/>
                </a:solidFill>
              </a:rPr>
              <a:t>Answer</a:t>
            </a:r>
            <a:endParaRPr lang="en-GB" altLang="en-US">
              <a:solidFill>
                <a:schemeClr val="tx1"/>
              </a:solidFill>
            </a:endParaRPr>
          </a:p>
        </p:txBody>
      </p:sp>
      <p:sp>
        <p:nvSpPr>
          <p:cNvPr id="17" name="Title 5">
            <a:extLst>
              <a:ext uri="{FF2B5EF4-FFF2-40B4-BE49-F238E27FC236}">
                <a16:creationId xmlns:a16="http://schemas.microsoft.com/office/drawing/2014/main" id="{1AF57C99-5E25-45B0-8D07-D700E38AF372}"/>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Life Stages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a:extLst>
              <a:ext uri="{FF2B5EF4-FFF2-40B4-BE49-F238E27FC236}">
                <a16:creationId xmlns:a16="http://schemas.microsoft.com/office/drawing/2014/main" id="{6B5C9A04-83B8-4E79-BC64-FCD7230ADFC9}"/>
              </a:ext>
            </a:extLst>
          </p:cNvPr>
          <p:cNvSpPr/>
          <p:nvPr/>
        </p:nvSpPr>
        <p:spPr>
          <a:xfrm>
            <a:off x="755650" y="4081463"/>
            <a:ext cx="4040188" cy="1714500"/>
          </a:xfrm>
          <a:prstGeom prst="roundRect">
            <a:avLst>
              <a:gd name="adj" fmla="val 399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endParaRPr lang="en-GB" sz="1600" dirty="0">
              <a:solidFill>
                <a:schemeClr val="tx1"/>
              </a:solidFill>
            </a:endParaRPr>
          </a:p>
        </p:txBody>
      </p:sp>
      <p:sp>
        <p:nvSpPr>
          <p:cNvPr id="6" name="Title 5">
            <a:extLst>
              <a:ext uri="{FF2B5EF4-FFF2-40B4-BE49-F238E27FC236}">
                <a16:creationId xmlns:a16="http://schemas.microsoft.com/office/drawing/2014/main" id="{9DAFF6DE-842D-4688-A76B-319BB37CF47C}"/>
              </a:ext>
            </a:extLst>
          </p:cNvPr>
          <p:cNvSpPr>
            <a:spLocks noGrp="1"/>
          </p:cNvSpPr>
          <p:nvPr>
            <p:ph type="title"/>
          </p:nvPr>
        </p:nvSpPr>
        <p:spPr>
          <a:xfrm>
            <a:off x="503238" y="279400"/>
            <a:ext cx="8137525" cy="862013"/>
          </a:xfrm>
        </p:spPr>
        <p:txBody>
          <a:bodyPr rtlCol="0">
            <a:normAutofit fontScale="90000"/>
          </a:bodyPr>
          <a:lstStyle/>
          <a:p>
            <a:pPr eaLnBrk="1" fontAlgn="auto" hangingPunct="1">
              <a:spcAft>
                <a:spcPts val="0"/>
              </a:spcAft>
              <a:defRPr/>
            </a:pPr>
            <a:r>
              <a:rPr lang="en-GB" dirty="0"/>
              <a:t/>
            </a:r>
            <a:br>
              <a:rPr lang="en-GB" dirty="0"/>
            </a:br>
            <a:r>
              <a:rPr lang="en-GB" dirty="0"/>
              <a:t>Life Stages</a:t>
            </a:r>
          </a:p>
        </p:txBody>
      </p:sp>
      <p:sp>
        <p:nvSpPr>
          <p:cNvPr id="23" name="TextBox 21">
            <a:extLst>
              <a:ext uri="{FF2B5EF4-FFF2-40B4-BE49-F238E27FC236}">
                <a16:creationId xmlns:a16="http://schemas.microsoft.com/office/drawing/2014/main" id="{FFD04AB4-A07F-4081-8878-09AA3E99FDDA}"/>
              </a:ext>
            </a:extLst>
          </p:cNvPr>
          <p:cNvSpPr txBox="1">
            <a:spLocks noChangeArrowheads="1"/>
          </p:cNvSpPr>
          <p:nvPr/>
        </p:nvSpPr>
        <p:spPr bwMode="auto">
          <a:xfrm>
            <a:off x="752475" y="6192838"/>
            <a:ext cx="7632700"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solidFill>
                  <a:schemeClr val="bg1">
                    <a:lumMod val="50000"/>
                  </a:schemeClr>
                </a:solidFill>
                <a:latin typeface="BPreplay" panose="02000503000000020004" pitchFamily="50" charset="0"/>
              </a:rPr>
              <a:t>Photo courtesy of </a:t>
            </a:r>
            <a:r>
              <a:rPr lang="en-GB" altLang="en-US" sz="500" dirty="0" err="1">
                <a:solidFill>
                  <a:schemeClr val="bg1">
                    <a:lumMod val="50000"/>
                  </a:schemeClr>
                </a:solidFill>
                <a:latin typeface="Arial" pitchFamily="34" charset="0"/>
                <a:cs typeface="Arial" pitchFamily="34" charset="0"/>
              </a:rPr>
              <a:t>rassoulali</a:t>
            </a:r>
            <a:r>
              <a:rPr lang="en-GB" altLang="en-US" sz="500" dirty="0">
                <a:solidFill>
                  <a:schemeClr val="bg1">
                    <a:lumMod val="50000"/>
                  </a:schemeClr>
                </a:solidFill>
                <a:latin typeface="BPreplay" panose="02000503000000020004" pitchFamily="50" charset="0"/>
              </a:rPr>
              <a:t> (@flickr.com) - granted under creative commons licence – attribution</a:t>
            </a:r>
          </a:p>
        </p:txBody>
      </p:sp>
      <p:sp>
        <p:nvSpPr>
          <p:cNvPr id="16389" name="Rectangle 28"/>
          <p:cNvSpPr>
            <a:spLocks noChangeArrowheads="1"/>
          </p:cNvSpPr>
          <p:nvPr/>
        </p:nvSpPr>
        <p:spPr bwMode="auto">
          <a:xfrm>
            <a:off x="4883150" y="1393825"/>
            <a:ext cx="3517900"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20000"/>
              </a:spcBef>
              <a:buFont typeface="Arial" panose="020B0604020202020204" pitchFamily="34" charset="0"/>
              <a:buNone/>
            </a:pPr>
            <a:r>
              <a:rPr lang="en-GB" altLang="en-US" sz="1600" b="1">
                <a:solidFill>
                  <a:schemeClr val="tx1"/>
                </a:solidFill>
              </a:rPr>
              <a:t>Teenager</a:t>
            </a:r>
            <a:endParaRPr lang="en-GB" altLang="en-US" sz="1600">
              <a:solidFill>
                <a:schemeClr val="tx1"/>
              </a:solidFill>
            </a:endParaRPr>
          </a:p>
          <a:p>
            <a:pPr algn="just" eaLnBrk="1" hangingPunct="1">
              <a:lnSpc>
                <a:spcPct val="100000"/>
              </a:lnSpc>
              <a:spcBef>
                <a:spcPct val="20000"/>
              </a:spcBef>
              <a:buFont typeface="Arial" panose="020B0604020202020204" pitchFamily="34" charset="0"/>
              <a:buNone/>
            </a:pPr>
            <a:r>
              <a:rPr lang="en-GB" altLang="en-US" sz="1600">
                <a:solidFill>
                  <a:schemeClr val="tx1"/>
                </a:solidFill>
              </a:rPr>
              <a:t>Teenagers are aged between 13 and 19.</a:t>
            </a:r>
          </a:p>
          <a:p>
            <a:pPr algn="just" eaLnBrk="1" hangingPunct="1">
              <a:lnSpc>
                <a:spcPct val="100000"/>
              </a:lnSpc>
              <a:spcBef>
                <a:spcPct val="20000"/>
              </a:spcBef>
              <a:buFont typeface="Arial" panose="020B0604020202020204" pitchFamily="34" charset="0"/>
              <a:buNone/>
            </a:pPr>
            <a:endParaRPr lang="en-GB" altLang="en-US" sz="1000">
              <a:solidFill>
                <a:schemeClr val="tx1"/>
              </a:solidFill>
            </a:endParaRPr>
          </a:p>
          <a:p>
            <a:pPr algn="just" eaLnBrk="1" hangingPunct="1">
              <a:lnSpc>
                <a:spcPct val="100000"/>
              </a:lnSpc>
              <a:spcBef>
                <a:spcPct val="20000"/>
              </a:spcBef>
              <a:buFont typeface="Arial" panose="020B0604020202020204" pitchFamily="34" charset="0"/>
              <a:buNone/>
            </a:pPr>
            <a:r>
              <a:rPr lang="en-GB" altLang="en-US" sz="1600">
                <a:solidFill>
                  <a:schemeClr val="tx1"/>
                </a:solidFill>
              </a:rPr>
              <a:t>Teenagers are getting ready to become adults. They want to try things on their own.</a:t>
            </a:r>
          </a:p>
          <a:p>
            <a:pPr algn="just" eaLnBrk="1" hangingPunct="1">
              <a:lnSpc>
                <a:spcPct val="100000"/>
              </a:lnSpc>
              <a:spcBef>
                <a:spcPct val="20000"/>
              </a:spcBef>
              <a:buFont typeface="Arial" panose="020B0604020202020204" pitchFamily="34" charset="0"/>
              <a:buNone/>
            </a:pPr>
            <a:endParaRPr lang="en-GB" altLang="en-US" sz="1000">
              <a:solidFill>
                <a:schemeClr val="tx1"/>
              </a:solidFill>
            </a:endParaRPr>
          </a:p>
          <a:p>
            <a:pPr algn="just" eaLnBrk="1" hangingPunct="1">
              <a:lnSpc>
                <a:spcPct val="100000"/>
              </a:lnSpc>
              <a:spcBef>
                <a:spcPct val="20000"/>
              </a:spcBef>
              <a:buFont typeface="Arial" panose="020B0604020202020204" pitchFamily="34" charset="0"/>
              <a:buNone/>
            </a:pPr>
            <a:r>
              <a:rPr lang="en-GB" altLang="en-US" sz="1600">
                <a:solidFill>
                  <a:schemeClr val="tx1"/>
                </a:solidFill>
              </a:rPr>
              <a:t>Teenagers eat a lot because they grow and change a lot. They can get spots and their hair changes.</a:t>
            </a:r>
          </a:p>
          <a:p>
            <a:pPr eaLnBrk="1" hangingPunct="1">
              <a:lnSpc>
                <a:spcPct val="100000"/>
              </a:lnSpc>
              <a:spcBef>
                <a:spcPct val="20000"/>
              </a:spcBef>
              <a:buFont typeface="Arial" panose="020B0604020202020204" pitchFamily="34" charset="0"/>
              <a:buNone/>
            </a:pPr>
            <a:endParaRPr lang="en-GB" altLang="en-US" sz="1600">
              <a:solidFill>
                <a:schemeClr val="tx1"/>
              </a:solidFill>
            </a:endParaRPr>
          </a:p>
          <a:p>
            <a:pPr eaLnBrk="1" hangingPunct="1">
              <a:lnSpc>
                <a:spcPct val="100000"/>
              </a:lnSpc>
              <a:spcBef>
                <a:spcPct val="20000"/>
              </a:spcBef>
              <a:buFont typeface="Arial" panose="020B0604020202020204" pitchFamily="34" charset="0"/>
              <a:buNone/>
            </a:pPr>
            <a:r>
              <a:rPr lang="en-GB" altLang="en-US" sz="1600">
                <a:solidFill>
                  <a:schemeClr val="tx1"/>
                </a:solidFill>
              </a:rPr>
              <a:t>They can sometimes be a bit grumpy! This is because new hormones are growing and changing in their body.</a:t>
            </a:r>
          </a:p>
          <a:p>
            <a:pPr eaLnBrk="1" hangingPunct="1">
              <a:lnSpc>
                <a:spcPct val="100000"/>
              </a:lnSpc>
              <a:spcBef>
                <a:spcPct val="20000"/>
              </a:spcBef>
              <a:buFont typeface="Arial" panose="020B0604020202020204" pitchFamily="34" charset="0"/>
              <a:buNone/>
            </a:pPr>
            <a:endParaRPr lang="en-GB" altLang="en-US" sz="1600">
              <a:solidFill>
                <a:schemeClr val="tx1"/>
              </a:solidFill>
            </a:endParaRPr>
          </a:p>
          <a:p>
            <a:pPr eaLnBrk="1" hangingPunct="1">
              <a:lnSpc>
                <a:spcPct val="100000"/>
              </a:lnSpc>
              <a:spcBef>
                <a:spcPct val="20000"/>
              </a:spcBef>
              <a:buFont typeface="Arial" panose="020B0604020202020204" pitchFamily="34" charset="0"/>
              <a:buNone/>
            </a:pPr>
            <a:r>
              <a:rPr lang="en-GB" altLang="en-US" sz="1600">
                <a:solidFill>
                  <a:schemeClr val="tx1"/>
                </a:solidFill>
              </a:rPr>
              <a:t>How can you tell someone is a teenager?</a:t>
            </a:r>
          </a:p>
        </p:txBody>
      </p:sp>
      <p:sp>
        <p:nvSpPr>
          <p:cNvPr id="11" name="Rectangle 10"/>
          <p:cNvSpPr>
            <a:spLocks noChangeArrowheads="1"/>
          </p:cNvSpPr>
          <p:nvPr/>
        </p:nvSpPr>
        <p:spPr bwMode="auto">
          <a:xfrm>
            <a:off x="769938" y="4419600"/>
            <a:ext cx="40259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pPr>
            <a:r>
              <a:rPr lang="en-GB" altLang="en-US" sz="1600">
                <a:solidFill>
                  <a:schemeClr val="tx1"/>
                </a:solidFill>
              </a:rPr>
              <a:t>Teenagers are taller and stronger than children.</a:t>
            </a:r>
          </a:p>
          <a:p>
            <a:pPr eaLnBrk="1" hangingPunct="1">
              <a:lnSpc>
                <a:spcPct val="100000"/>
              </a:lnSpc>
              <a:spcBef>
                <a:spcPct val="0"/>
              </a:spcBef>
            </a:pPr>
            <a:r>
              <a:rPr lang="en-GB" altLang="en-US" sz="1600">
                <a:solidFill>
                  <a:schemeClr val="tx1"/>
                </a:solidFill>
              </a:rPr>
              <a:t>Teenagers want to try things on their own.</a:t>
            </a:r>
          </a:p>
          <a:p>
            <a:pPr eaLnBrk="1" hangingPunct="1">
              <a:lnSpc>
                <a:spcPct val="100000"/>
              </a:lnSpc>
              <a:spcBef>
                <a:spcPct val="0"/>
              </a:spcBef>
            </a:pPr>
            <a:r>
              <a:rPr lang="en-GB" altLang="en-US" sz="1600">
                <a:solidFill>
                  <a:schemeClr val="tx1"/>
                </a:solidFill>
              </a:rPr>
              <a:t>Their bodies are changing and becoming more grown up.  </a:t>
            </a:r>
          </a:p>
        </p:txBody>
      </p:sp>
      <p:pic>
        <p:nvPicPr>
          <p:cNvPr id="8" name="Picture 7">
            <a:extLst>
              <a:ext uri="{FF2B5EF4-FFF2-40B4-BE49-F238E27FC236}">
                <a16:creationId xmlns:a16="http://schemas.microsoft.com/office/drawing/2014/main" id="{CEF86CF4-C125-42AD-9CA1-2A1C3763880B}"/>
              </a:ext>
            </a:extLst>
          </p:cNvPr>
          <p:cNvPicPr>
            <a:picLocks noChangeAspect="1"/>
          </p:cNvPicPr>
          <p:nvPr/>
        </p:nvPicPr>
        <p:blipFill rotWithShape="1">
          <a:blip r:embed="rId2"/>
          <a:srcRect l="3742" t="46259" r="64187" b="19586"/>
          <a:stretch/>
        </p:blipFill>
        <p:spPr>
          <a:xfrm>
            <a:off x="809897" y="1524444"/>
            <a:ext cx="3911651" cy="23421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Rectangle 8"/>
          <p:cNvSpPr>
            <a:spLocks noChangeArrowheads="1"/>
          </p:cNvSpPr>
          <p:nvPr/>
        </p:nvSpPr>
        <p:spPr bwMode="auto">
          <a:xfrm>
            <a:off x="1069975" y="4108450"/>
            <a:ext cx="973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 typeface="Arial" panose="020B0604020202020204" pitchFamily="34" charset="0"/>
              <a:buNone/>
            </a:pPr>
            <a:r>
              <a:rPr lang="en-GB" altLang="en-US" b="1">
                <a:solidFill>
                  <a:schemeClr val="tx1"/>
                </a:solidFill>
              </a:rPr>
              <a:t>Answer</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a:extLst>
              <a:ext uri="{FF2B5EF4-FFF2-40B4-BE49-F238E27FC236}">
                <a16:creationId xmlns:a16="http://schemas.microsoft.com/office/drawing/2014/main" id="{43B993CD-84B4-4F79-8805-D7FE177FF060}"/>
              </a:ext>
            </a:extLst>
          </p:cNvPr>
          <p:cNvSpPr/>
          <p:nvPr/>
        </p:nvSpPr>
        <p:spPr>
          <a:xfrm>
            <a:off x="755650" y="4586288"/>
            <a:ext cx="7561263" cy="1316037"/>
          </a:xfrm>
          <a:prstGeom prst="roundRect">
            <a:avLst>
              <a:gd name="adj" fmla="val 399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endParaRPr lang="en-GB" sz="1600" dirty="0">
              <a:solidFill>
                <a:schemeClr val="tx1"/>
              </a:solidFill>
            </a:endParaRPr>
          </a:p>
        </p:txBody>
      </p:sp>
      <p:sp>
        <p:nvSpPr>
          <p:cNvPr id="23" name="TextBox 21">
            <a:extLst>
              <a:ext uri="{FF2B5EF4-FFF2-40B4-BE49-F238E27FC236}">
                <a16:creationId xmlns:a16="http://schemas.microsoft.com/office/drawing/2014/main" id="{9E4CB747-981F-4231-A081-1F2A17C5C578}"/>
              </a:ext>
            </a:extLst>
          </p:cNvPr>
          <p:cNvSpPr txBox="1">
            <a:spLocks noChangeArrowheads="1"/>
          </p:cNvSpPr>
          <p:nvPr/>
        </p:nvSpPr>
        <p:spPr bwMode="auto">
          <a:xfrm>
            <a:off x="752475" y="6192838"/>
            <a:ext cx="7632700"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solidFill>
                  <a:schemeClr val="bg1">
                    <a:lumMod val="50000"/>
                  </a:schemeClr>
                </a:solidFill>
                <a:latin typeface="BPreplay" panose="02000503000000020004" pitchFamily="50" charset="0"/>
              </a:rPr>
              <a:t>Photo courtesy of </a:t>
            </a:r>
            <a:r>
              <a:rPr lang="en-GB" altLang="en-US" sz="500" dirty="0" err="1">
                <a:solidFill>
                  <a:schemeClr val="bg1">
                    <a:lumMod val="50000"/>
                  </a:schemeClr>
                </a:solidFill>
                <a:latin typeface="BPreplay" panose="02000503000000020004" pitchFamily="50" charset="0"/>
              </a:rPr>
              <a:t>passiveincomedream</a:t>
            </a:r>
            <a:r>
              <a:rPr lang="en-GB" altLang="en-US" sz="500" dirty="0">
                <a:solidFill>
                  <a:schemeClr val="bg1">
                    <a:lumMod val="50000"/>
                  </a:schemeClr>
                </a:solidFill>
                <a:latin typeface="BPreplay" panose="02000503000000020004" pitchFamily="50" charset="0"/>
              </a:rPr>
              <a:t> (@flickr.com) - granted under creative commons licence – attribution</a:t>
            </a:r>
          </a:p>
        </p:txBody>
      </p:sp>
      <p:sp>
        <p:nvSpPr>
          <p:cNvPr id="13" name="Rectangle 28">
            <a:extLst>
              <a:ext uri="{FF2B5EF4-FFF2-40B4-BE49-F238E27FC236}">
                <a16:creationId xmlns:a16="http://schemas.microsoft.com/office/drawing/2014/main" id="{DAD83D4C-BB75-4959-B90B-B91AB12E5C70}"/>
              </a:ext>
            </a:extLst>
          </p:cNvPr>
          <p:cNvSpPr>
            <a:spLocks noChangeArrowheads="1"/>
          </p:cNvSpPr>
          <p:nvPr/>
        </p:nvSpPr>
        <p:spPr bwMode="auto">
          <a:xfrm>
            <a:off x="4972050" y="1387475"/>
            <a:ext cx="323215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Aft>
                <a:spcPts val="0"/>
              </a:spcAft>
              <a:buFont typeface="Arial" panose="020B0604020202020204" pitchFamily="34" charset="0"/>
              <a:buNone/>
              <a:defRPr/>
            </a:pPr>
            <a:r>
              <a:rPr lang="en-GB" altLang="en-US" sz="1600" b="1" dirty="0">
                <a:latin typeface="Sassoon Infant Rg" panose="02000503030000020003" pitchFamily="50" charset="0"/>
                <a:ea typeface="Sassoon Infant Rg" panose="02000503030000020003" pitchFamily="50" charset="0"/>
              </a:rPr>
              <a:t>Adult</a:t>
            </a:r>
            <a:endParaRPr lang="en-GB" altLang="en-US" sz="1600" dirty="0">
              <a:latin typeface="Sassoon Infant Rg" panose="02000503030000020003" pitchFamily="50" charset="0"/>
              <a:ea typeface="Sassoon Infant Rg" panose="02000503030000020003" pitchFamily="50" charset="0"/>
            </a:endParaRPr>
          </a:p>
          <a:p>
            <a:pPr eaLnBrk="1" fontAlgn="auto" hangingPunct="1">
              <a:spcAft>
                <a:spcPts val="0"/>
              </a:spcAft>
              <a:buFont typeface="Arial" panose="020B0604020202020204" pitchFamily="34" charset="0"/>
              <a:buNone/>
              <a:defRPr/>
            </a:pPr>
            <a:r>
              <a:rPr lang="en-GB" sz="1600" dirty="0">
                <a:latin typeface="+mn-lt"/>
              </a:rPr>
              <a:t>Once you are fully grown, you are an adult. </a:t>
            </a:r>
          </a:p>
          <a:p>
            <a:pPr eaLnBrk="1" fontAlgn="auto" hangingPunct="1">
              <a:spcAft>
                <a:spcPts val="0"/>
              </a:spcAft>
              <a:buFont typeface="Arial" panose="020B0604020202020204" pitchFamily="34" charset="0"/>
              <a:buNone/>
              <a:defRPr/>
            </a:pPr>
            <a:endParaRPr lang="en-GB" sz="1600" dirty="0">
              <a:latin typeface="+mn-lt"/>
            </a:endParaRPr>
          </a:p>
          <a:p>
            <a:pPr eaLnBrk="1" fontAlgn="auto" hangingPunct="1">
              <a:spcAft>
                <a:spcPts val="0"/>
              </a:spcAft>
              <a:buFont typeface="Arial" panose="020B0604020202020204" pitchFamily="34" charset="0"/>
              <a:buNone/>
              <a:defRPr/>
            </a:pPr>
            <a:r>
              <a:rPr lang="en-GB" sz="1600" dirty="0">
                <a:latin typeface="+mn-lt"/>
              </a:rPr>
              <a:t>Adults must exercise and make sure they eat healthily to keep their bodies working well. Adults can have babies of their own.</a:t>
            </a:r>
          </a:p>
          <a:p>
            <a:pPr eaLnBrk="1" fontAlgn="auto" hangingPunct="1">
              <a:spcAft>
                <a:spcPts val="0"/>
              </a:spcAft>
              <a:buFont typeface="Arial" panose="020B0604020202020204" pitchFamily="34" charset="0"/>
              <a:buNone/>
              <a:defRPr/>
            </a:pPr>
            <a:endParaRPr lang="en-GB" sz="1600" dirty="0">
              <a:latin typeface="+mn-lt"/>
            </a:endParaRPr>
          </a:p>
          <a:p>
            <a:pPr eaLnBrk="1" fontAlgn="auto" hangingPunct="1">
              <a:spcAft>
                <a:spcPts val="0"/>
              </a:spcAft>
              <a:buFont typeface="Arial" panose="020B0604020202020204" pitchFamily="34" charset="0"/>
              <a:buNone/>
              <a:defRPr/>
            </a:pPr>
            <a:r>
              <a:rPr lang="en-GB" sz="1600" dirty="0">
                <a:latin typeface="+mn-lt"/>
              </a:rPr>
              <a:t>Who are the adults in your family? How are they different to you? </a:t>
            </a:r>
          </a:p>
        </p:txBody>
      </p:sp>
      <p:sp>
        <p:nvSpPr>
          <p:cNvPr id="11" name="Rectangle 10"/>
          <p:cNvSpPr>
            <a:spLocks noChangeArrowheads="1"/>
          </p:cNvSpPr>
          <p:nvPr/>
        </p:nvSpPr>
        <p:spPr bwMode="auto">
          <a:xfrm>
            <a:off x="755650" y="4994275"/>
            <a:ext cx="6440488"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pPr>
            <a:r>
              <a:rPr lang="en-GB" altLang="en-US" sz="1600">
                <a:solidFill>
                  <a:schemeClr val="tx1"/>
                </a:solidFill>
              </a:rPr>
              <a:t>Adults are bigger and stronger than children. </a:t>
            </a:r>
          </a:p>
          <a:p>
            <a:pPr eaLnBrk="1" hangingPunct="1">
              <a:lnSpc>
                <a:spcPct val="100000"/>
              </a:lnSpc>
              <a:spcBef>
                <a:spcPct val="0"/>
              </a:spcBef>
            </a:pPr>
            <a:r>
              <a:rPr lang="en-GB" altLang="en-US" sz="1600">
                <a:solidFill>
                  <a:schemeClr val="tx1"/>
                </a:solidFill>
              </a:rPr>
              <a:t>Adults are able to take care of themselves.</a:t>
            </a:r>
          </a:p>
          <a:p>
            <a:pPr eaLnBrk="1" hangingPunct="1">
              <a:lnSpc>
                <a:spcPct val="100000"/>
              </a:lnSpc>
              <a:spcBef>
                <a:spcPct val="0"/>
              </a:spcBef>
            </a:pPr>
            <a:r>
              <a:rPr lang="en-GB" altLang="en-US" sz="1600">
                <a:solidFill>
                  <a:schemeClr val="tx1"/>
                </a:solidFill>
              </a:rPr>
              <a:t>They can make families of their own.</a:t>
            </a:r>
          </a:p>
        </p:txBody>
      </p:sp>
      <p:pic>
        <p:nvPicPr>
          <p:cNvPr id="8" name="Picture 7">
            <a:extLst>
              <a:ext uri="{FF2B5EF4-FFF2-40B4-BE49-F238E27FC236}">
                <a16:creationId xmlns:a16="http://schemas.microsoft.com/office/drawing/2014/main" id="{9EEDCF28-77DE-4C66-9F55-3F5B7799A282}"/>
              </a:ext>
            </a:extLst>
          </p:cNvPr>
          <p:cNvPicPr>
            <a:picLocks noChangeAspect="1"/>
          </p:cNvPicPr>
          <p:nvPr/>
        </p:nvPicPr>
        <p:blipFill rotWithShape="1">
          <a:blip r:embed="rId2"/>
          <a:srcRect l="32348" t="27772" r="35284" b="34904"/>
          <a:stretch/>
        </p:blipFill>
        <p:spPr>
          <a:xfrm>
            <a:off x="816829" y="1518156"/>
            <a:ext cx="3958188" cy="25661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Rectangle 8"/>
          <p:cNvSpPr>
            <a:spLocks noChangeArrowheads="1"/>
          </p:cNvSpPr>
          <p:nvPr/>
        </p:nvSpPr>
        <p:spPr bwMode="auto">
          <a:xfrm>
            <a:off x="1069975" y="4676775"/>
            <a:ext cx="973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 typeface="Arial" panose="020B0604020202020204" pitchFamily="34" charset="0"/>
              <a:buNone/>
            </a:pPr>
            <a:r>
              <a:rPr lang="en-GB" altLang="en-US" b="1">
                <a:solidFill>
                  <a:schemeClr val="tx1"/>
                </a:solidFill>
              </a:rPr>
              <a:t>Answer</a:t>
            </a:r>
            <a:endParaRPr lang="en-GB" altLang="en-US">
              <a:solidFill>
                <a:schemeClr val="tx1"/>
              </a:solidFill>
            </a:endParaRPr>
          </a:p>
        </p:txBody>
      </p:sp>
      <p:sp>
        <p:nvSpPr>
          <p:cNvPr id="16" name="Title 5">
            <a:extLst>
              <a:ext uri="{FF2B5EF4-FFF2-40B4-BE49-F238E27FC236}">
                <a16:creationId xmlns:a16="http://schemas.microsoft.com/office/drawing/2014/main" id="{012C9E2A-A619-41AD-A29B-EBAC6902D202}"/>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Life Stages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a:extLst>
              <a:ext uri="{FF2B5EF4-FFF2-40B4-BE49-F238E27FC236}">
                <a16:creationId xmlns:a16="http://schemas.microsoft.com/office/drawing/2014/main" id="{C1A55E28-0DD7-4F9C-B251-B97395B3C73C}"/>
              </a:ext>
            </a:extLst>
          </p:cNvPr>
          <p:cNvSpPr/>
          <p:nvPr/>
        </p:nvSpPr>
        <p:spPr>
          <a:xfrm>
            <a:off x="755650" y="4927600"/>
            <a:ext cx="7561263" cy="1176338"/>
          </a:xfrm>
          <a:prstGeom prst="roundRect">
            <a:avLst>
              <a:gd name="adj" fmla="val 399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endParaRPr lang="en-GB" sz="1600" dirty="0">
              <a:solidFill>
                <a:schemeClr val="tx1"/>
              </a:solidFill>
            </a:endParaRPr>
          </a:p>
        </p:txBody>
      </p:sp>
      <p:sp>
        <p:nvSpPr>
          <p:cNvPr id="23" name="TextBox 21">
            <a:extLst>
              <a:ext uri="{FF2B5EF4-FFF2-40B4-BE49-F238E27FC236}">
                <a16:creationId xmlns:a16="http://schemas.microsoft.com/office/drawing/2014/main" id="{F2621A99-7F86-4C36-B41F-F582F576E847}"/>
              </a:ext>
            </a:extLst>
          </p:cNvPr>
          <p:cNvSpPr txBox="1">
            <a:spLocks noChangeArrowheads="1"/>
          </p:cNvSpPr>
          <p:nvPr/>
        </p:nvSpPr>
        <p:spPr bwMode="auto">
          <a:xfrm>
            <a:off x="752475" y="6192838"/>
            <a:ext cx="7632700"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solidFill>
                  <a:schemeClr val="bg1">
                    <a:lumMod val="50000"/>
                  </a:schemeClr>
                </a:solidFill>
                <a:latin typeface="BPreplay" panose="02000503000000020004" pitchFamily="50" charset="0"/>
              </a:rPr>
              <a:t>Photo courtesy of ~</a:t>
            </a:r>
            <a:r>
              <a:rPr lang="en-GB" altLang="en-US" sz="500" dirty="0" err="1">
                <a:solidFill>
                  <a:schemeClr val="bg1">
                    <a:lumMod val="50000"/>
                  </a:schemeClr>
                </a:solidFill>
                <a:latin typeface="Arial" pitchFamily="34" charset="0"/>
                <a:cs typeface="Arial" pitchFamily="34" charset="0"/>
              </a:rPr>
              <a:t>deliza</a:t>
            </a:r>
            <a:r>
              <a:rPr lang="en-GB" altLang="en-US" sz="500" dirty="0">
                <a:solidFill>
                  <a:schemeClr val="bg1">
                    <a:lumMod val="50000"/>
                  </a:schemeClr>
                </a:solidFill>
                <a:latin typeface="Arial" pitchFamily="34" charset="0"/>
                <a:cs typeface="Arial" pitchFamily="34" charset="0"/>
              </a:rPr>
              <a:t>~</a:t>
            </a:r>
            <a:r>
              <a:rPr lang="en-GB" altLang="en-US" sz="500" dirty="0">
                <a:solidFill>
                  <a:schemeClr val="bg1">
                    <a:lumMod val="50000"/>
                  </a:schemeClr>
                </a:solidFill>
                <a:latin typeface="BPreplay" panose="02000503000000020004" pitchFamily="50" charset="0"/>
              </a:rPr>
              <a:t> (@flickr.com) - granted under creative commons licence – attribution</a:t>
            </a:r>
          </a:p>
        </p:txBody>
      </p:sp>
      <p:sp>
        <p:nvSpPr>
          <p:cNvPr id="11" name="Rectangle 10"/>
          <p:cNvSpPr>
            <a:spLocks noChangeArrowheads="1"/>
          </p:cNvSpPr>
          <p:nvPr/>
        </p:nvSpPr>
        <p:spPr bwMode="auto">
          <a:xfrm>
            <a:off x="768350" y="5245100"/>
            <a:ext cx="76422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pPr>
            <a:r>
              <a:rPr lang="en-GB" altLang="en-US" sz="1600">
                <a:solidFill>
                  <a:schemeClr val="tx1"/>
                </a:solidFill>
              </a:rPr>
              <a:t>They might have softer skin or wrinkles.</a:t>
            </a:r>
          </a:p>
          <a:p>
            <a:pPr eaLnBrk="1" hangingPunct="1">
              <a:lnSpc>
                <a:spcPct val="100000"/>
              </a:lnSpc>
              <a:spcBef>
                <a:spcPct val="0"/>
              </a:spcBef>
            </a:pPr>
            <a:r>
              <a:rPr lang="en-GB" altLang="en-US" sz="1600">
                <a:solidFill>
                  <a:schemeClr val="tx1"/>
                </a:solidFill>
              </a:rPr>
              <a:t>They might have grey or white hair.</a:t>
            </a:r>
          </a:p>
          <a:p>
            <a:pPr eaLnBrk="1" hangingPunct="1">
              <a:lnSpc>
                <a:spcPct val="100000"/>
              </a:lnSpc>
              <a:spcBef>
                <a:spcPct val="0"/>
              </a:spcBef>
            </a:pPr>
            <a:r>
              <a:rPr lang="en-GB" altLang="en-US" sz="1600">
                <a:solidFill>
                  <a:schemeClr val="tx1"/>
                </a:solidFill>
              </a:rPr>
              <a:t>They might move more slowly, or need help with getting around. </a:t>
            </a:r>
          </a:p>
        </p:txBody>
      </p:sp>
      <p:sp>
        <p:nvSpPr>
          <p:cNvPr id="9" name="Rectangle 28">
            <a:extLst>
              <a:ext uri="{FF2B5EF4-FFF2-40B4-BE49-F238E27FC236}">
                <a16:creationId xmlns:a16="http://schemas.microsoft.com/office/drawing/2014/main" id="{EA9511D0-FD5B-4659-933C-09157B2AF707}"/>
              </a:ext>
            </a:extLst>
          </p:cNvPr>
          <p:cNvSpPr>
            <a:spLocks noChangeArrowheads="1"/>
          </p:cNvSpPr>
          <p:nvPr/>
        </p:nvSpPr>
        <p:spPr bwMode="auto">
          <a:xfrm>
            <a:off x="3222625" y="1393825"/>
            <a:ext cx="515302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Aft>
                <a:spcPts val="0"/>
              </a:spcAft>
              <a:buFont typeface="Arial" panose="020B0604020202020204" pitchFamily="34" charset="0"/>
              <a:buNone/>
              <a:defRPr/>
            </a:pPr>
            <a:r>
              <a:rPr lang="en-GB" altLang="en-US" sz="1600" b="1" dirty="0">
                <a:latin typeface="Sassoon Infant Rg" panose="02000503030000020003" pitchFamily="50" charset="0"/>
                <a:ea typeface="Sassoon Infant Rg" panose="02000503030000020003" pitchFamily="50" charset="0"/>
              </a:rPr>
              <a:t>Elderly</a:t>
            </a:r>
            <a:endParaRPr lang="en-GB" altLang="en-US" sz="1600" dirty="0">
              <a:latin typeface="Sassoon Infant Rg" panose="02000503030000020003" pitchFamily="50" charset="0"/>
              <a:ea typeface="Sassoon Infant Rg" panose="02000503030000020003" pitchFamily="50" charset="0"/>
            </a:endParaRPr>
          </a:p>
          <a:p>
            <a:pPr eaLnBrk="1" fontAlgn="auto" hangingPunct="1">
              <a:spcAft>
                <a:spcPts val="0"/>
              </a:spcAft>
              <a:buFont typeface="Arial" panose="020B0604020202020204" pitchFamily="34" charset="0"/>
              <a:buNone/>
              <a:defRPr/>
            </a:pPr>
            <a:r>
              <a:rPr lang="en-GB" sz="1600" dirty="0">
                <a:latin typeface="+mn-lt"/>
              </a:rPr>
              <a:t>As adults go through their lives, they get older. </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You are classed as elderly after the age of 65, but many adults of this age don’t yet feel old!</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Elderly people begin to slow down as their body ages, because their joints and muscles can ache. Their eyes might not work so well and they often need glasses.  </a:t>
            </a:r>
          </a:p>
          <a:p>
            <a:pPr eaLnBrk="1" fontAlgn="auto" hangingPunct="1">
              <a:spcAft>
                <a:spcPts val="0"/>
              </a:spcAft>
              <a:buFont typeface="Arial" panose="020B0604020202020204" pitchFamily="34" charset="0"/>
              <a:buNone/>
              <a:defRPr/>
            </a:pPr>
            <a:endParaRPr lang="en-GB" sz="1000" dirty="0">
              <a:latin typeface="+mn-lt"/>
            </a:endParaRPr>
          </a:p>
          <a:p>
            <a:pPr eaLnBrk="1" fontAlgn="auto" hangingPunct="1">
              <a:spcAft>
                <a:spcPts val="0"/>
              </a:spcAft>
              <a:buFont typeface="Arial" panose="020B0604020202020204" pitchFamily="34" charset="0"/>
              <a:buNone/>
              <a:defRPr/>
            </a:pPr>
            <a:r>
              <a:rPr lang="en-GB" sz="1600" dirty="0">
                <a:latin typeface="+mn-lt"/>
              </a:rPr>
              <a:t>Older people have softer skin with wrinkles, and often have grey or white hair. </a:t>
            </a:r>
          </a:p>
          <a:p>
            <a:pPr eaLnBrk="1" fontAlgn="auto" hangingPunct="1">
              <a:spcAft>
                <a:spcPts val="0"/>
              </a:spcAft>
              <a:buFont typeface="Arial" panose="020B0604020202020204" pitchFamily="34" charset="0"/>
              <a:buNone/>
              <a:defRPr/>
            </a:pPr>
            <a:endParaRPr lang="en-GB" sz="900" dirty="0">
              <a:latin typeface="+mn-lt"/>
            </a:endParaRPr>
          </a:p>
          <a:p>
            <a:pPr eaLnBrk="1" fontAlgn="auto" hangingPunct="1">
              <a:spcAft>
                <a:spcPts val="0"/>
              </a:spcAft>
              <a:buFont typeface="Arial" panose="020B0604020202020204" pitchFamily="34" charset="0"/>
              <a:buNone/>
              <a:defRPr/>
            </a:pPr>
            <a:r>
              <a:rPr lang="en-GB" sz="1600" dirty="0">
                <a:latin typeface="+mn-lt"/>
              </a:rPr>
              <a:t>How are elderly people different from young adults? </a:t>
            </a:r>
          </a:p>
        </p:txBody>
      </p:sp>
      <p:pic>
        <p:nvPicPr>
          <p:cNvPr id="12" name="Picture 11">
            <a:extLst>
              <a:ext uri="{FF2B5EF4-FFF2-40B4-BE49-F238E27FC236}">
                <a16:creationId xmlns:a16="http://schemas.microsoft.com/office/drawing/2014/main" id="{53992763-699D-4D83-AF34-8D03D288D7BD}"/>
              </a:ext>
            </a:extLst>
          </p:cNvPr>
          <p:cNvPicPr>
            <a:picLocks noChangeAspect="1"/>
          </p:cNvPicPr>
          <p:nvPr/>
        </p:nvPicPr>
        <p:blipFill rotWithShape="1">
          <a:blip r:embed="rId2"/>
          <a:srcRect l="42666" t="43161" r="44704" b="22600"/>
          <a:stretch/>
        </p:blipFill>
        <p:spPr>
          <a:xfrm>
            <a:off x="831664" y="1520907"/>
            <a:ext cx="2111833" cy="32188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Rectangle 7"/>
          <p:cNvSpPr>
            <a:spLocks noChangeArrowheads="1"/>
          </p:cNvSpPr>
          <p:nvPr/>
        </p:nvSpPr>
        <p:spPr bwMode="auto">
          <a:xfrm>
            <a:off x="1069975" y="4953000"/>
            <a:ext cx="973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 typeface="Arial" panose="020B0604020202020204" pitchFamily="34" charset="0"/>
              <a:buNone/>
            </a:pPr>
            <a:r>
              <a:rPr lang="en-GB" altLang="en-US" b="1">
                <a:solidFill>
                  <a:schemeClr val="tx1"/>
                </a:solidFill>
              </a:rPr>
              <a:t>Answer</a:t>
            </a:r>
            <a:endParaRPr lang="en-GB" altLang="en-US">
              <a:solidFill>
                <a:schemeClr val="tx1"/>
              </a:solidFill>
            </a:endParaRPr>
          </a:p>
        </p:txBody>
      </p:sp>
      <p:sp>
        <p:nvSpPr>
          <p:cNvPr id="16" name="Title 5">
            <a:extLst>
              <a:ext uri="{FF2B5EF4-FFF2-40B4-BE49-F238E27FC236}">
                <a16:creationId xmlns:a16="http://schemas.microsoft.com/office/drawing/2014/main" id="{B33BD8F3-68E2-4261-A0A9-6B9A886D2F6F}"/>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Life Stages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ECF56F-F621-4627-8803-7C11919CC237}"/>
              </a:ext>
            </a:extLst>
          </p:cNvPr>
          <p:cNvPicPr>
            <a:picLocks noChangeAspect="1"/>
          </p:cNvPicPr>
          <p:nvPr/>
        </p:nvPicPr>
        <p:blipFill rotWithShape="1">
          <a:blip r:embed="rId2"/>
          <a:srcRect r="50069"/>
          <a:stretch/>
        </p:blipFill>
        <p:spPr>
          <a:xfrm>
            <a:off x="2824163" y="1801813"/>
            <a:ext cx="2681287" cy="3797300"/>
          </a:xfrm>
          <a:prstGeom prst="rect">
            <a:avLst/>
          </a:prstGeom>
          <a:effectLst>
            <a:outerShdw blurRad="63500" sx="102000" sy="102000" algn="ctr" rotWithShape="0">
              <a:prstClr val="black">
                <a:alpha val="12000"/>
              </a:prstClr>
            </a:outerShdw>
          </a:effectLst>
        </p:spPr>
      </p:pic>
      <p:sp>
        <p:nvSpPr>
          <p:cNvPr id="22530" name="Title 5">
            <a:extLst>
              <a:ext uri="{FF2B5EF4-FFF2-40B4-BE49-F238E27FC236}">
                <a16:creationId xmlns:a16="http://schemas.microsoft.com/office/drawing/2014/main" id="{CE91B070-322E-4A0E-A749-75C3875BA67A}"/>
              </a:ext>
            </a:extLst>
          </p:cNvPr>
          <p:cNvSpPr>
            <a:spLocks noGrp="1"/>
          </p:cNvSpPr>
          <p:nvPr>
            <p:ph type="title"/>
          </p:nvPr>
        </p:nvSpPr>
        <p:spPr>
          <a:xfrm>
            <a:off x="503238" y="728663"/>
            <a:ext cx="8137525" cy="947737"/>
          </a:xfrm>
        </p:spPr>
        <p:txBody>
          <a:bodyPr>
            <a:normAutofit fontScale="90000"/>
          </a:bodyPr>
          <a:lstStyle/>
          <a:p>
            <a:pPr algn="ctr" eaLnBrk="1" hangingPunct="1">
              <a:defRPr/>
            </a:pPr>
            <a:r>
              <a:rPr lang="en-GB" altLang="en-US" sz="3600"/>
              <a:t>Growing and Changing </a:t>
            </a:r>
            <a:br>
              <a:rPr lang="en-GB" altLang="en-US" sz="3600"/>
            </a:br>
            <a:r>
              <a:rPr lang="en-GB" altLang="en-US" sz="3600"/>
              <a:t>Mini Book</a:t>
            </a:r>
          </a:p>
        </p:txBody>
      </p:sp>
      <p:sp>
        <p:nvSpPr>
          <p:cNvPr id="11" name="Rounded Rectangle 10">
            <a:extLst>
              <a:ext uri="{FF2B5EF4-FFF2-40B4-BE49-F238E27FC236}">
                <a16:creationId xmlns:a16="http://schemas.microsoft.com/office/drawing/2014/main" id="{523AC8DA-1E50-4B90-B185-23C5B152D0A5}"/>
              </a:ext>
            </a:extLst>
          </p:cNvPr>
          <p:cNvSpPr/>
          <p:nvPr/>
        </p:nvSpPr>
        <p:spPr>
          <a:xfrm>
            <a:off x="752475" y="1801813"/>
            <a:ext cx="1849438" cy="1525587"/>
          </a:xfrm>
          <a:prstGeom prst="roundRect">
            <a:avLst>
              <a:gd name="adj" fmla="val 3555"/>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sz="1600" dirty="0">
                <a:solidFill>
                  <a:schemeClr val="tx1"/>
                </a:solidFill>
              </a:rPr>
              <a:t>For each page in your mini book, draw a picture of </a:t>
            </a:r>
          </a:p>
          <a:p>
            <a:pPr eaLnBrk="1" fontAlgn="auto" hangingPunct="1">
              <a:spcBef>
                <a:spcPts val="0"/>
              </a:spcBef>
              <a:spcAft>
                <a:spcPts val="0"/>
              </a:spcAft>
              <a:defRPr/>
            </a:pPr>
            <a:r>
              <a:rPr lang="en-GB" sz="1600" dirty="0">
                <a:solidFill>
                  <a:schemeClr val="tx1"/>
                </a:solidFill>
              </a:rPr>
              <a:t>a person at that </a:t>
            </a:r>
          </a:p>
          <a:p>
            <a:pPr eaLnBrk="1" fontAlgn="auto" hangingPunct="1">
              <a:spcBef>
                <a:spcPts val="0"/>
              </a:spcBef>
              <a:spcAft>
                <a:spcPts val="0"/>
              </a:spcAft>
              <a:defRPr/>
            </a:pPr>
            <a:r>
              <a:rPr lang="en-GB" sz="1600" dirty="0">
                <a:solidFill>
                  <a:schemeClr val="tx1"/>
                </a:solidFill>
              </a:rPr>
              <a:t>life stage.</a:t>
            </a:r>
          </a:p>
        </p:txBody>
      </p:sp>
      <p:sp>
        <p:nvSpPr>
          <p:cNvPr id="12" name="Rounded Rectangle 11">
            <a:extLst>
              <a:ext uri="{FF2B5EF4-FFF2-40B4-BE49-F238E27FC236}">
                <a16:creationId xmlns:a16="http://schemas.microsoft.com/office/drawing/2014/main" id="{10871D62-B774-4E0F-95C3-472592506EE3}"/>
              </a:ext>
            </a:extLst>
          </p:cNvPr>
          <p:cNvSpPr/>
          <p:nvPr/>
        </p:nvSpPr>
        <p:spPr>
          <a:xfrm>
            <a:off x="755650" y="3452813"/>
            <a:ext cx="1847850" cy="1270000"/>
          </a:xfrm>
          <a:prstGeom prst="roundRect">
            <a:avLst>
              <a:gd name="adj" fmla="val 46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sz="1600" dirty="0">
                <a:solidFill>
                  <a:schemeClr val="tx1"/>
                </a:solidFill>
              </a:rPr>
              <a:t>Read the labels and choose which one matches that life stage. </a:t>
            </a:r>
          </a:p>
        </p:txBody>
      </p:sp>
      <p:sp>
        <p:nvSpPr>
          <p:cNvPr id="13" name="Rounded Rectangle 12">
            <a:extLst>
              <a:ext uri="{FF2B5EF4-FFF2-40B4-BE49-F238E27FC236}">
                <a16:creationId xmlns:a16="http://schemas.microsoft.com/office/drawing/2014/main" id="{BE1128B5-D86D-4274-9F53-90C41DBA06CC}"/>
              </a:ext>
            </a:extLst>
          </p:cNvPr>
          <p:cNvSpPr/>
          <p:nvPr/>
        </p:nvSpPr>
        <p:spPr>
          <a:xfrm>
            <a:off x="752475" y="4862513"/>
            <a:ext cx="1847850" cy="73660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Stick it on the page of your mini book. </a:t>
            </a:r>
          </a:p>
        </p:txBody>
      </p:sp>
      <p:pic>
        <p:nvPicPr>
          <p:cNvPr id="4" name="Picture 3">
            <a:extLst>
              <a:ext uri="{FF2B5EF4-FFF2-40B4-BE49-F238E27FC236}">
                <a16:creationId xmlns:a16="http://schemas.microsoft.com/office/drawing/2014/main" id="{F2748E26-6455-4655-8546-214B8606B9DD}"/>
              </a:ext>
            </a:extLst>
          </p:cNvPr>
          <p:cNvPicPr>
            <a:picLocks noChangeAspect="1"/>
          </p:cNvPicPr>
          <p:nvPr/>
        </p:nvPicPr>
        <p:blipFill rotWithShape="1">
          <a:blip r:embed="rId3"/>
          <a:srcRect r="50190"/>
          <a:stretch/>
        </p:blipFill>
        <p:spPr>
          <a:xfrm>
            <a:off x="5641975" y="1804988"/>
            <a:ext cx="2674938" cy="3794125"/>
          </a:xfrm>
          <a:prstGeom prst="rect">
            <a:avLst/>
          </a:prstGeom>
          <a:effectLst>
            <a:outerShdw blurRad="63500" sx="102000" sy="102000" algn="ctr" rotWithShape="0">
              <a:prstClr val="black">
                <a:alpha val="20000"/>
              </a:prstClr>
            </a:outerShdw>
          </a:effectLst>
        </p:spPr>
      </p:pic>
      <p:pic>
        <p:nvPicPr>
          <p:cNvPr id="19464"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a:extLst>
              <a:ext uri="{FF2B5EF4-FFF2-40B4-BE49-F238E27FC236}">
                <a16:creationId xmlns:a16="http://schemas.microsoft.com/office/drawing/2014/main" id="{36D31167-83BE-4F75-817C-3D5907073BF6}"/>
              </a:ext>
            </a:extLst>
          </p:cNvPr>
          <p:cNvSpPr/>
          <p:nvPr/>
        </p:nvSpPr>
        <p:spPr>
          <a:xfrm>
            <a:off x="754063" y="2036763"/>
            <a:ext cx="75628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How would we know if we have done it?</a:t>
            </a:r>
          </a:p>
        </p:txBody>
      </p:sp>
      <p:sp>
        <p:nvSpPr>
          <p:cNvPr id="21" name="Rounded Rectangle 20">
            <a:extLst>
              <a:ext uri="{FF2B5EF4-FFF2-40B4-BE49-F238E27FC236}">
                <a16:creationId xmlns:a16="http://schemas.microsoft.com/office/drawing/2014/main" id="{85A8AA72-009A-4C6A-841E-7D4DF0E793CD}"/>
              </a:ext>
            </a:extLst>
          </p:cNvPr>
          <p:cNvSpPr/>
          <p:nvPr/>
        </p:nvSpPr>
        <p:spPr>
          <a:xfrm>
            <a:off x="754063" y="1460500"/>
            <a:ext cx="75628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How could we investigate the answer to this question?</a:t>
            </a:r>
          </a:p>
        </p:txBody>
      </p:sp>
      <p:sp>
        <p:nvSpPr>
          <p:cNvPr id="32" name="Title 5">
            <a:extLst>
              <a:ext uri="{FF2B5EF4-FFF2-40B4-BE49-F238E27FC236}">
                <a16:creationId xmlns:a16="http://schemas.microsoft.com/office/drawing/2014/main" id="{4D0B24A2-B6AB-4FAD-A967-A86122E1E9C7}"/>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Growth Enquiry - Ideas</a:t>
            </a:r>
          </a:p>
        </p:txBody>
      </p:sp>
      <p:sp>
        <p:nvSpPr>
          <p:cNvPr id="33" name="Rounded Rectangle 32">
            <a:extLst>
              <a:ext uri="{FF2B5EF4-FFF2-40B4-BE49-F238E27FC236}">
                <a16:creationId xmlns:a16="http://schemas.microsoft.com/office/drawing/2014/main" id="{2CED42E2-EE0E-42B6-8006-E3135E3594A6}"/>
              </a:ext>
            </a:extLst>
          </p:cNvPr>
          <p:cNvSpPr/>
          <p:nvPr/>
        </p:nvSpPr>
        <p:spPr>
          <a:xfrm>
            <a:off x="754063" y="2613025"/>
            <a:ext cx="75628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Can we collect any information to help us find out?</a:t>
            </a:r>
          </a:p>
        </p:txBody>
      </p:sp>
      <p:sp>
        <p:nvSpPr>
          <p:cNvPr id="34" name="Freeform 33">
            <a:extLst>
              <a:ext uri="{FF2B5EF4-FFF2-40B4-BE49-F238E27FC236}">
                <a16:creationId xmlns:a16="http://schemas.microsoft.com/office/drawing/2014/main" id="{9F3C6CB9-F6CF-4E20-9470-83A8D1271477}"/>
              </a:ext>
            </a:extLst>
          </p:cNvPr>
          <p:cNvSpPr/>
          <p:nvPr/>
        </p:nvSpPr>
        <p:spPr>
          <a:xfrm>
            <a:off x="4154488" y="3352800"/>
            <a:ext cx="3611562" cy="2703513"/>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dirty="0">
                <a:solidFill>
                  <a:schemeClr val="tx1"/>
                </a:solidFill>
              </a:rPr>
              <a:t>Do children get faster as </a:t>
            </a:r>
          </a:p>
          <a:p>
            <a:pPr algn="ctr" eaLnBrk="1" fontAlgn="auto" hangingPunct="1">
              <a:spcBef>
                <a:spcPts val="0"/>
              </a:spcBef>
              <a:spcAft>
                <a:spcPts val="0"/>
              </a:spcAft>
              <a:defRPr/>
            </a:pPr>
            <a:r>
              <a:rPr lang="en-GB" dirty="0">
                <a:solidFill>
                  <a:schemeClr val="tx1"/>
                </a:solidFill>
              </a:rPr>
              <a:t>they grow older?</a:t>
            </a:r>
          </a:p>
        </p:txBody>
      </p:sp>
      <p:sp>
        <p:nvSpPr>
          <p:cNvPr id="35" name="Oval 34">
            <a:extLst>
              <a:ext uri="{FF2B5EF4-FFF2-40B4-BE49-F238E27FC236}">
                <a16:creationId xmlns:a16="http://schemas.microsoft.com/office/drawing/2014/main" id="{78A65C52-DA7C-4738-8CD0-B067E4014047}"/>
              </a:ext>
            </a:extLst>
          </p:cNvPr>
          <p:cNvSpPr/>
          <p:nvPr/>
        </p:nvSpPr>
        <p:spPr>
          <a:xfrm>
            <a:off x="3871913" y="3724275"/>
            <a:ext cx="330200" cy="330200"/>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6" name="Oval 35">
            <a:extLst>
              <a:ext uri="{FF2B5EF4-FFF2-40B4-BE49-F238E27FC236}">
                <a16:creationId xmlns:a16="http://schemas.microsoft.com/office/drawing/2014/main" id="{DFCA0813-0258-46B0-9C34-85ED134AC05C}"/>
              </a:ext>
            </a:extLst>
          </p:cNvPr>
          <p:cNvSpPr/>
          <p:nvPr/>
        </p:nvSpPr>
        <p:spPr>
          <a:xfrm>
            <a:off x="3449638" y="3732213"/>
            <a:ext cx="255587" cy="254000"/>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Oval 36">
            <a:extLst>
              <a:ext uri="{FF2B5EF4-FFF2-40B4-BE49-F238E27FC236}">
                <a16:creationId xmlns:a16="http://schemas.microsoft.com/office/drawing/2014/main" id="{61A7BA6D-E3CA-46C9-B758-D7B90FCE18FD}"/>
              </a:ext>
            </a:extLst>
          </p:cNvPr>
          <p:cNvSpPr/>
          <p:nvPr/>
        </p:nvSpPr>
        <p:spPr>
          <a:xfrm>
            <a:off x="3076575" y="3924300"/>
            <a:ext cx="187325" cy="1873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049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22400" y="3902075"/>
            <a:ext cx="1560513"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Oval 37">
            <a:extLst>
              <a:ext uri="{FF2B5EF4-FFF2-40B4-BE49-F238E27FC236}">
                <a16:creationId xmlns:a16="http://schemas.microsoft.com/office/drawing/2014/main" id="{5FB7593F-A87B-492E-8FE2-854D4AEEE6ED}"/>
              </a:ext>
            </a:extLst>
          </p:cNvPr>
          <p:cNvSpPr/>
          <p:nvPr/>
        </p:nvSpPr>
        <p:spPr>
          <a:xfrm>
            <a:off x="3240088" y="3476625"/>
            <a:ext cx="187325" cy="1873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9" name="Oval 38">
            <a:extLst>
              <a:ext uri="{FF2B5EF4-FFF2-40B4-BE49-F238E27FC236}">
                <a16:creationId xmlns:a16="http://schemas.microsoft.com/office/drawing/2014/main" id="{8905085A-8FC9-4268-848C-0F84CEDA562A}"/>
              </a:ext>
            </a:extLst>
          </p:cNvPr>
          <p:cNvSpPr/>
          <p:nvPr/>
        </p:nvSpPr>
        <p:spPr>
          <a:xfrm>
            <a:off x="2778125" y="3509963"/>
            <a:ext cx="174625" cy="1746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0" name="Oval 39">
            <a:extLst>
              <a:ext uri="{FF2B5EF4-FFF2-40B4-BE49-F238E27FC236}">
                <a16:creationId xmlns:a16="http://schemas.microsoft.com/office/drawing/2014/main" id="{8F85DF57-2471-4EC3-8756-0B33079D4D4C}"/>
              </a:ext>
            </a:extLst>
          </p:cNvPr>
          <p:cNvSpPr/>
          <p:nvPr/>
        </p:nvSpPr>
        <p:spPr>
          <a:xfrm>
            <a:off x="2397125" y="3616325"/>
            <a:ext cx="136525" cy="1365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 name="Oval 40">
            <a:extLst>
              <a:ext uri="{FF2B5EF4-FFF2-40B4-BE49-F238E27FC236}">
                <a16:creationId xmlns:a16="http://schemas.microsoft.com/office/drawing/2014/main" id="{9CE15DA0-B569-489B-9461-8F2993CC08B1}"/>
              </a:ext>
            </a:extLst>
          </p:cNvPr>
          <p:cNvSpPr/>
          <p:nvPr/>
        </p:nvSpPr>
        <p:spPr>
          <a:xfrm>
            <a:off x="1993900" y="3744913"/>
            <a:ext cx="114300" cy="114300"/>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0495"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a:extLst>
              <a:ext uri="{FF2B5EF4-FFF2-40B4-BE49-F238E27FC236}">
                <a16:creationId xmlns:a16="http://schemas.microsoft.com/office/drawing/2014/main" id="{F9C0A971-EB3F-4F10-8897-6B1C4E90EDCC}"/>
              </a:ext>
            </a:extLst>
          </p:cNvPr>
          <p:cNvSpPr/>
          <p:nvPr/>
        </p:nvSpPr>
        <p:spPr>
          <a:xfrm>
            <a:off x="755650" y="2032000"/>
            <a:ext cx="3446463" cy="2363788"/>
          </a:xfrm>
          <a:prstGeom prst="roundRect">
            <a:avLst>
              <a:gd name="adj" fmla="val 3992"/>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endParaRPr lang="en-GB" sz="1600" dirty="0">
              <a:solidFill>
                <a:schemeClr val="tx1"/>
              </a:solidFill>
            </a:endParaRPr>
          </a:p>
        </p:txBody>
      </p:sp>
      <p:sp>
        <p:nvSpPr>
          <p:cNvPr id="21" name="Rounded Rectangle 20">
            <a:extLst>
              <a:ext uri="{FF2B5EF4-FFF2-40B4-BE49-F238E27FC236}">
                <a16:creationId xmlns:a16="http://schemas.microsoft.com/office/drawing/2014/main" id="{1CA6A5D3-B163-4D4E-B968-FB6175EC00DB}"/>
              </a:ext>
            </a:extLst>
          </p:cNvPr>
          <p:cNvSpPr/>
          <p:nvPr/>
        </p:nvSpPr>
        <p:spPr>
          <a:xfrm>
            <a:off x="754063" y="1458913"/>
            <a:ext cx="75628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In your group, think of a simple activity that you would like to use in your test. </a:t>
            </a:r>
          </a:p>
        </p:txBody>
      </p:sp>
      <p:sp>
        <p:nvSpPr>
          <p:cNvPr id="32" name="Title 5">
            <a:extLst>
              <a:ext uri="{FF2B5EF4-FFF2-40B4-BE49-F238E27FC236}">
                <a16:creationId xmlns:a16="http://schemas.microsoft.com/office/drawing/2014/main" id="{9124928D-9BFC-4274-BD49-E9183C21EA34}"/>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Growth Enquiry - Ideas</a:t>
            </a:r>
          </a:p>
        </p:txBody>
      </p:sp>
      <p:sp>
        <p:nvSpPr>
          <p:cNvPr id="34" name="Freeform 33">
            <a:extLst>
              <a:ext uri="{FF2B5EF4-FFF2-40B4-BE49-F238E27FC236}">
                <a16:creationId xmlns:a16="http://schemas.microsoft.com/office/drawing/2014/main" id="{0B06552B-F59A-44E1-B12E-3062B4EE9498}"/>
              </a:ext>
            </a:extLst>
          </p:cNvPr>
          <p:cNvSpPr/>
          <p:nvPr/>
        </p:nvSpPr>
        <p:spPr>
          <a:xfrm>
            <a:off x="4684713" y="1984375"/>
            <a:ext cx="2909887" cy="2176463"/>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dirty="0">
                <a:solidFill>
                  <a:schemeClr val="tx1"/>
                </a:solidFill>
              </a:rPr>
              <a:t>Do children get </a:t>
            </a:r>
          </a:p>
          <a:p>
            <a:pPr algn="ctr" eaLnBrk="1" fontAlgn="auto" hangingPunct="1">
              <a:spcBef>
                <a:spcPts val="0"/>
              </a:spcBef>
              <a:spcAft>
                <a:spcPts val="0"/>
              </a:spcAft>
              <a:defRPr/>
            </a:pPr>
            <a:r>
              <a:rPr lang="en-GB" dirty="0">
                <a:solidFill>
                  <a:schemeClr val="tx1"/>
                </a:solidFill>
              </a:rPr>
              <a:t>faster as they </a:t>
            </a:r>
          </a:p>
          <a:p>
            <a:pPr algn="ctr" eaLnBrk="1" fontAlgn="auto" hangingPunct="1">
              <a:spcBef>
                <a:spcPts val="0"/>
              </a:spcBef>
              <a:spcAft>
                <a:spcPts val="0"/>
              </a:spcAft>
              <a:defRPr/>
            </a:pPr>
            <a:r>
              <a:rPr lang="en-GB" dirty="0">
                <a:solidFill>
                  <a:schemeClr val="tx1"/>
                </a:solidFill>
              </a:rPr>
              <a:t>grow older?</a:t>
            </a:r>
          </a:p>
        </p:txBody>
      </p:sp>
      <p:sp>
        <p:nvSpPr>
          <p:cNvPr id="35" name="Oval 34">
            <a:extLst>
              <a:ext uri="{FF2B5EF4-FFF2-40B4-BE49-F238E27FC236}">
                <a16:creationId xmlns:a16="http://schemas.microsoft.com/office/drawing/2014/main" id="{DDFAA68B-29C9-4D3D-8387-270EDDC98AF1}"/>
              </a:ext>
            </a:extLst>
          </p:cNvPr>
          <p:cNvSpPr/>
          <p:nvPr/>
        </p:nvSpPr>
        <p:spPr>
          <a:xfrm>
            <a:off x="5081588" y="3967163"/>
            <a:ext cx="195262" cy="19526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6" name="Oval 35">
            <a:extLst>
              <a:ext uri="{FF2B5EF4-FFF2-40B4-BE49-F238E27FC236}">
                <a16:creationId xmlns:a16="http://schemas.microsoft.com/office/drawing/2014/main" id="{B4703AB0-F5D3-4544-B5BC-8E639EFFD0ED}"/>
              </a:ext>
            </a:extLst>
          </p:cNvPr>
          <p:cNvSpPr/>
          <p:nvPr/>
        </p:nvSpPr>
        <p:spPr>
          <a:xfrm>
            <a:off x="5351463" y="4192588"/>
            <a:ext cx="150812" cy="15081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a:extLst>
              <a:ext uri="{FF2B5EF4-FFF2-40B4-BE49-F238E27FC236}">
                <a16:creationId xmlns:a16="http://schemas.microsoft.com/office/drawing/2014/main" id="{E609F8FA-F119-4F48-940C-0EA70F200903}"/>
              </a:ext>
            </a:extLst>
          </p:cNvPr>
          <p:cNvSpPr/>
          <p:nvPr/>
        </p:nvSpPr>
        <p:spPr>
          <a:xfrm>
            <a:off x="884238" y="1984375"/>
            <a:ext cx="3208337" cy="2354263"/>
          </a:xfrm>
          <a:prstGeom prst="rect">
            <a:avLst/>
          </a:prstGeom>
        </p:spPr>
        <p:txBody>
          <a:bodyPr>
            <a:spAutoFit/>
          </a:bodyPr>
          <a:lstStyle/>
          <a:p>
            <a:pPr eaLnBrk="1" fontAlgn="auto" hangingPunct="1">
              <a:lnSpc>
                <a:spcPct val="150000"/>
              </a:lnSpc>
              <a:spcBef>
                <a:spcPts val="0"/>
              </a:spcBef>
              <a:spcAft>
                <a:spcPts val="0"/>
              </a:spcAft>
              <a:defRPr/>
            </a:pPr>
            <a:r>
              <a:rPr lang="en-GB" dirty="0">
                <a:latin typeface="+mj-lt"/>
              </a:rPr>
              <a:t>Here are some ideas:</a:t>
            </a:r>
          </a:p>
          <a:p>
            <a:pPr marL="285750" indent="-285750" eaLnBrk="1" fontAlgn="auto" hangingPunct="1">
              <a:lnSpc>
                <a:spcPct val="150000"/>
              </a:lnSpc>
              <a:spcBef>
                <a:spcPts val="0"/>
              </a:spcBef>
              <a:spcAft>
                <a:spcPts val="0"/>
              </a:spcAft>
              <a:buFont typeface="Arial" panose="020B0604020202020204" pitchFamily="34" charset="0"/>
              <a:buChar char="•"/>
              <a:defRPr/>
            </a:pPr>
            <a:r>
              <a:rPr lang="en-GB" sz="1600" dirty="0">
                <a:latin typeface="+mn-lt"/>
              </a:rPr>
              <a:t>Doing 10 star jumps</a:t>
            </a: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Eating a banana </a:t>
            </a: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Completing a simple puzzle </a:t>
            </a: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Running the length of the hall </a:t>
            </a: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Drinking a glass of water</a:t>
            </a: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Writing the numbers 1-10</a:t>
            </a: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Or you can think of your own! </a:t>
            </a:r>
          </a:p>
        </p:txBody>
      </p:sp>
      <p:pic>
        <p:nvPicPr>
          <p:cNvPr id="21513" name="Picture 1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61013" y="4238625"/>
            <a:ext cx="1320800"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Oval 23">
            <a:extLst>
              <a:ext uri="{FF2B5EF4-FFF2-40B4-BE49-F238E27FC236}">
                <a16:creationId xmlns:a16="http://schemas.microsoft.com/office/drawing/2014/main" id="{D893EAE2-63FB-4267-8459-23AEAAEB731D}"/>
              </a:ext>
            </a:extLst>
          </p:cNvPr>
          <p:cNvSpPr/>
          <p:nvPr/>
        </p:nvSpPr>
        <p:spPr>
          <a:xfrm>
            <a:off x="7123113" y="3976688"/>
            <a:ext cx="193675" cy="19526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Oval 24">
            <a:extLst>
              <a:ext uri="{FF2B5EF4-FFF2-40B4-BE49-F238E27FC236}">
                <a16:creationId xmlns:a16="http://schemas.microsoft.com/office/drawing/2014/main" id="{B9BFC23E-B47F-46BB-924F-AB00CD785F25}"/>
              </a:ext>
            </a:extLst>
          </p:cNvPr>
          <p:cNvSpPr/>
          <p:nvPr/>
        </p:nvSpPr>
        <p:spPr>
          <a:xfrm>
            <a:off x="6915150" y="4208463"/>
            <a:ext cx="150813" cy="15081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1516"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a:extLst>
              <a:ext uri="{FF2B5EF4-FFF2-40B4-BE49-F238E27FC236}">
                <a16:creationId xmlns:a16="http://schemas.microsoft.com/office/drawing/2014/main" id="{45D0C176-4D61-4AD4-BB03-42F1C038E1F4}"/>
              </a:ext>
            </a:extLst>
          </p:cNvPr>
          <p:cNvSpPr/>
          <p:nvPr/>
        </p:nvSpPr>
        <p:spPr>
          <a:xfrm>
            <a:off x="754063" y="2041525"/>
            <a:ext cx="4084637" cy="687388"/>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We are going to </a:t>
            </a:r>
            <a:r>
              <a:rPr lang="en-GB" sz="1600" b="1" dirty="0">
                <a:solidFill>
                  <a:schemeClr val="tx1"/>
                </a:solidFill>
              </a:rPr>
              <a:t>compare</a:t>
            </a:r>
            <a:r>
              <a:rPr lang="en-GB" sz="1600" dirty="0">
                <a:solidFill>
                  <a:schemeClr val="tx1"/>
                </a:solidFill>
              </a:rPr>
              <a:t> the time it took for each set of children to complete the activity.</a:t>
            </a:r>
          </a:p>
        </p:txBody>
      </p:sp>
      <p:sp>
        <p:nvSpPr>
          <p:cNvPr id="21" name="Rounded Rectangle 20">
            <a:extLst>
              <a:ext uri="{FF2B5EF4-FFF2-40B4-BE49-F238E27FC236}">
                <a16:creationId xmlns:a16="http://schemas.microsoft.com/office/drawing/2014/main" id="{FC2779DF-1BDC-46E1-B81E-DF0DE481DB77}"/>
              </a:ext>
            </a:extLst>
          </p:cNvPr>
          <p:cNvSpPr/>
          <p:nvPr/>
        </p:nvSpPr>
        <p:spPr>
          <a:xfrm>
            <a:off x="754063" y="1465263"/>
            <a:ext cx="75628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You are going to time 5 younger children and 5 older children, completing this task.</a:t>
            </a:r>
          </a:p>
        </p:txBody>
      </p:sp>
      <p:sp>
        <p:nvSpPr>
          <p:cNvPr id="32" name="Title 5">
            <a:extLst>
              <a:ext uri="{FF2B5EF4-FFF2-40B4-BE49-F238E27FC236}">
                <a16:creationId xmlns:a16="http://schemas.microsoft.com/office/drawing/2014/main" id="{0FA87936-CB8F-4500-82EA-F7C379838DA8}"/>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Growth Enquiry - Ideas</a:t>
            </a:r>
          </a:p>
        </p:txBody>
      </p:sp>
      <p:sp>
        <p:nvSpPr>
          <p:cNvPr id="33" name="Rounded Rectangle 32">
            <a:extLst>
              <a:ext uri="{FF2B5EF4-FFF2-40B4-BE49-F238E27FC236}">
                <a16:creationId xmlns:a16="http://schemas.microsoft.com/office/drawing/2014/main" id="{919FF297-D50B-4340-8254-31A5678161CA}"/>
              </a:ext>
            </a:extLst>
          </p:cNvPr>
          <p:cNvSpPr/>
          <p:nvPr/>
        </p:nvSpPr>
        <p:spPr>
          <a:xfrm>
            <a:off x="754063" y="2876550"/>
            <a:ext cx="4084637"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This is called a </a:t>
            </a:r>
            <a:r>
              <a:rPr lang="en-GB" sz="1600" b="1" dirty="0">
                <a:solidFill>
                  <a:schemeClr val="tx1"/>
                </a:solidFill>
              </a:rPr>
              <a:t>comparative test. </a:t>
            </a:r>
          </a:p>
        </p:txBody>
      </p:sp>
      <p:sp>
        <p:nvSpPr>
          <p:cNvPr id="34" name="Freeform 33">
            <a:extLst>
              <a:ext uri="{FF2B5EF4-FFF2-40B4-BE49-F238E27FC236}">
                <a16:creationId xmlns:a16="http://schemas.microsoft.com/office/drawing/2014/main" id="{50F0C488-4861-4908-B52E-569B0253F2F8}"/>
              </a:ext>
            </a:extLst>
          </p:cNvPr>
          <p:cNvSpPr/>
          <p:nvPr/>
        </p:nvSpPr>
        <p:spPr>
          <a:xfrm>
            <a:off x="5080000" y="2041525"/>
            <a:ext cx="3236913" cy="2422525"/>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dirty="0">
                <a:solidFill>
                  <a:schemeClr val="tx1"/>
                </a:solidFill>
              </a:rPr>
              <a:t>Do children get faster as </a:t>
            </a:r>
          </a:p>
          <a:p>
            <a:pPr algn="ctr" eaLnBrk="1" fontAlgn="auto" hangingPunct="1">
              <a:spcBef>
                <a:spcPts val="0"/>
              </a:spcBef>
              <a:spcAft>
                <a:spcPts val="0"/>
              </a:spcAft>
              <a:defRPr/>
            </a:pPr>
            <a:r>
              <a:rPr lang="en-GB" dirty="0">
                <a:solidFill>
                  <a:schemeClr val="tx1"/>
                </a:solidFill>
              </a:rPr>
              <a:t>they grow older?</a:t>
            </a:r>
          </a:p>
        </p:txBody>
      </p:sp>
      <p:pic>
        <p:nvPicPr>
          <p:cNvPr id="225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94125" y="3902075"/>
            <a:ext cx="1560513"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Oval 38">
            <a:extLst>
              <a:ext uri="{FF2B5EF4-FFF2-40B4-BE49-F238E27FC236}">
                <a16:creationId xmlns:a16="http://schemas.microsoft.com/office/drawing/2014/main" id="{8E2FA457-8C5D-4CBD-AEE5-AD2EC1EE5F37}"/>
              </a:ext>
            </a:extLst>
          </p:cNvPr>
          <p:cNvSpPr/>
          <p:nvPr/>
        </p:nvSpPr>
        <p:spPr>
          <a:xfrm>
            <a:off x="4643438" y="3503613"/>
            <a:ext cx="174625" cy="1746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0" name="Oval 39">
            <a:extLst>
              <a:ext uri="{FF2B5EF4-FFF2-40B4-BE49-F238E27FC236}">
                <a16:creationId xmlns:a16="http://schemas.microsoft.com/office/drawing/2014/main" id="{90525006-FE6D-4BAB-AD8C-D9A44E703F71}"/>
              </a:ext>
            </a:extLst>
          </p:cNvPr>
          <p:cNvSpPr/>
          <p:nvPr/>
        </p:nvSpPr>
        <p:spPr>
          <a:xfrm>
            <a:off x="4351338" y="3616325"/>
            <a:ext cx="136525" cy="13652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 name="Oval 40">
            <a:extLst>
              <a:ext uri="{FF2B5EF4-FFF2-40B4-BE49-F238E27FC236}">
                <a16:creationId xmlns:a16="http://schemas.microsoft.com/office/drawing/2014/main" id="{D66247A6-FF6C-4E29-932F-B297BE88ED55}"/>
              </a:ext>
            </a:extLst>
          </p:cNvPr>
          <p:cNvSpPr/>
          <p:nvPr/>
        </p:nvSpPr>
        <p:spPr>
          <a:xfrm>
            <a:off x="4083050" y="3752850"/>
            <a:ext cx="114300" cy="112713"/>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Oval 17">
            <a:extLst>
              <a:ext uri="{FF2B5EF4-FFF2-40B4-BE49-F238E27FC236}">
                <a16:creationId xmlns:a16="http://schemas.microsoft.com/office/drawing/2014/main" id="{D5FB4836-C072-45B1-9F54-1BB353DA2710}"/>
              </a:ext>
            </a:extLst>
          </p:cNvPr>
          <p:cNvSpPr/>
          <p:nvPr/>
        </p:nvSpPr>
        <p:spPr>
          <a:xfrm>
            <a:off x="5413375" y="3913188"/>
            <a:ext cx="112713" cy="11271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2540"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BB9D2FD8-446A-496E-8DA0-CD2DC0823852}"/>
              </a:ext>
            </a:extLst>
          </p:cNvPr>
          <p:cNvSpPr>
            <a:spLocks noGrp="1"/>
          </p:cNvSpPr>
          <p:nvPr>
            <p:ph type="title"/>
          </p:nvPr>
        </p:nvSpPr>
        <p:spPr>
          <a:xfrm>
            <a:off x="503238" y="711200"/>
            <a:ext cx="8137525" cy="862013"/>
          </a:xfrm>
        </p:spPr>
        <p:txBody>
          <a:bodyPr rtlCol="0">
            <a:normAutofit fontScale="90000"/>
          </a:bodyPr>
          <a:lstStyle/>
          <a:p>
            <a:pPr algn="ctr" eaLnBrk="1" fontAlgn="auto" hangingPunct="1">
              <a:spcAft>
                <a:spcPts val="0"/>
              </a:spcAft>
              <a:defRPr/>
            </a:pPr>
            <a:r>
              <a:rPr lang="en-GB" dirty="0"/>
              <a:t>Growth Enquiry </a:t>
            </a:r>
            <a:br>
              <a:rPr lang="en-GB" dirty="0"/>
            </a:br>
            <a:r>
              <a:rPr lang="en-GB" sz="3100" b="0" dirty="0"/>
              <a:t>Comparative Test</a:t>
            </a:r>
          </a:p>
        </p:txBody>
      </p:sp>
      <p:pic>
        <p:nvPicPr>
          <p:cNvPr id="2" name="Picture 1">
            <a:extLst>
              <a:ext uri="{FF2B5EF4-FFF2-40B4-BE49-F238E27FC236}">
                <a16:creationId xmlns:a16="http://schemas.microsoft.com/office/drawing/2014/main" id="{E1558987-EB3E-454D-9C0C-B65FB525BE44}"/>
              </a:ext>
            </a:extLst>
          </p:cNvPr>
          <p:cNvPicPr>
            <a:picLocks noChangeAspect="1"/>
          </p:cNvPicPr>
          <p:nvPr/>
        </p:nvPicPr>
        <p:blipFill>
          <a:blip r:embed="rId2"/>
          <a:stretch>
            <a:fillRect/>
          </a:stretch>
        </p:blipFill>
        <p:spPr>
          <a:xfrm>
            <a:off x="3000375" y="1662113"/>
            <a:ext cx="3143250" cy="4443412"/>
          </a:xfrm>
          <a:prstGeom prst="rect">
            <a:avLst/>
          </a:prstGeom>
          <a:effectLst>
            <a:outerShdw blurRad="63500" sx="102000" sy="102000" algn="ctr" rotWithShape="0">
              <a:prstClr val="black">
                <a:alpha val="12000"/>
              </a:prstClr>
            </a:outerShdw>
          </a:effectLst>
        </p:spPr>
      </p:pic>
      <p:pic>
        <p:nvPicPr>
          <p:cNvPr id="23556"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ounded Rectangle 20">
            <a:extLst>
              <a:ext uri="{FF2B5EF4-FFF2-40B4-BE49-F238E27FC236}">
                <a16:creationId xmlns:a16="http://schemas.microsoft.com/office/drawing/2014/main" id="{7E378DE5-15A5-4CE8-94FF-8C9E44BA6009}"/>
              </a:ext>
            </a:extLst>
          </p:cNvPr>
          <p:cNvSpPr/>
          <p:nvPr/>
        </p:nvSpPr>
        <p:spPr>
          <a:xfrm>
            <a:off x="754063" y="1460500"/>
            <a:ext cx="75628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Look carefully at the results of your test.</a:t>
            </a:r>
          </a:p>
        </p:txBody>
      </p:sp>
      <p:sp>
        <p:nvSpPr>
          <p:cNvPr id="32" name="Title 5">
            <a:extLst>
              <a:ext uri="{FF2B5EF4-FFF2-40B4-BE49-F238E27FC236}">
                <a16:creationId xmlns:a16="http://schemas.microsoft.com/office/drawing/2014/main" id="{91D82EB2-6D9E-4FB3-9391-3CDE5A39229D}"/>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Growth Enquiry - Ideas</a:t>
            </a:r>
          </a:p>
        </p:txBody>
      </p:sp>
      <p:sp>
        <p:nvSpPr>
          <p:cNvPr id="16" name="Freeform 15">
            <a:extLst>
              <a:ext uri="{FF2B5EF4-FFF2-40B4-BE49-F238E27FC236}">
                <a16:creationId xmlns:a16="http://schemas.microsoft.com/office/drawing/2014/main" id="{2DD80177-FFEC-4D73-8B69-346A13981DCB}"/>
              </a:ext>
            </a:extLst>
          </p:cNvPr>
          <p:cNvSpPr/>
          <p:nvPr/>
        </p:nvSpPr>
        <p:spPr>
          <a:xfrm>
            <a:off x="5065713" y="2006600"/>
            <a:ext cx="2909887" cy="2176463"/>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dirty="0">
                <a:solidFill>
                  <a:schemeClr val="tx1"/>
                </a:solidFill>
              </a:rPr>
              <a:t>Do children get </a:t>
            </a:r>
          </a:p>
          <a:p>
            <a:pPr algn="ctr" eaLnBrk="1" fontAlgn="auto" hangingPunct="1">
              <a:spcBef>
                <a:spcPts val="0"/>
              </a:spcBef>
              <a:spcAft>
                <a:spcPts val="0"/>
              </a:spcAft>
              <a:defRPr/>
            </a:pPr>
            <a:r>
              <a:rPr lang="en-GB" dirty="0">
                <a:solidFill>
                  <a:schemeClr val="tx1"/>
                </a:solidFill>
              </a:rPr>
              <a:t>faster as they </a:t>
            </a:r>
          </a:p>
          <a:p>
            <a:pPr algn="ctr" eaLnBrk="1" fontAlgn="auto" hangingPunct="1">
              <a:spcBef>
                <a:spcPts val="0"/>
              </a:spcBef>
              <a:spcAft>
                <a:spcPts val="0"/>
              </a:spcAft>
              <a:defRPr/>
            </a:pPr>
            <a:r>
              <a:rPr lang="en-GB" dirty="0">
                <a:solidFill>
                  <a:schemeClr val="tx1"/>
                </a:solidFill>
              </a:rPr>
              <a:t>grow older?</a:t>
            </a:r>
          </a:p>
        </p:txBody>
      </p:sp>
      <p:sp>
        <p:nvSpPr>
          <p:cNvPr id="18" name="Oval 17">
            <a:extLst>
              <a:ext uri="{FF2B5EF4-FFF2-40B4-BE49-F238E27FC236}">
                <a16:creationId xmlns:a16="http://schemas.microsoft.com/office/drawing/2014/main" id="{ADADAD66-F412-47F4-AD59-82A8D4CDB75A}"/>
              </a:ext>
            </a:extLst>
          </p:cNvPr>
          <p:cNvSpPr/>
          <p:nvPr/>
        </p:nvSpPr>
        <p:spPr>
          <a:xfrm>
            <a:off x="5492750" y="4013200"/>
            <a:ext cx="195263" cy="193675"/>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Oval 18">
            <a:extLst>
              <a:ext uri="{FF2B5EF4-FFF2-40B4-BE49-F238E27FC236}">
                <a16:creationId xmlns:a16="http://schemas.microsoft.com/office/drawing/2014/main" id="{CA23CD43-5DC5-41DA-9332-6CC85AAFBC72}"/>
              </a:ext>
            </a:extLst>
          </p:cNvPr>
          <p:cNvSpPr/>
          <p:nvPr/>
        </p:nvSpPr>
        <p:spPr>
          <a:xfrm>
            <a:off x="5732463" y="4192588"/>
            <a:ext cx="150812" cy="15081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4583" name="Picture 1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42013" y="4238625"/>
            <a:ext cx="1320800"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Oval 21">
            <a:extLst>
              <a:ext uri="{FF2B5EF4-FFF2-40B4-BE49-F238E27FC236}">
                <a16:creationId xmlns:a16="http://schemas.microsoft.com/office/drawing/2014/main" id="{67ACF1C7-1E01-4179-9DEF-95BAF6AC5979}"/>
              </a:ext>
            </a:extLst>
          </p:cNvPr>
          <p:cNvSpPr/>
          <p:nvPr/>
        </p:nvSpPr>
        <p:spPr>
          <a:xfrm>
            <a:off x="7466013" y="4006850"/>
            <a:ext cx="193675" cy="195263"/>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Oval 22">
            <a:extLst>
              <a:ext uri="{FF2B5EF4-FFF2-40B4-BE49-F238E27FC236}">
                <a16:creationId xmlns:a16="http://schemas.microsoft.com/office/drawing/2014/main" id="{D0D3A1C0-F14A-42EE-81C2-B65FC3B5E6DB}"/>
              </a:ext>
            </a:extLst>
          </p:cNvPr>
          <p:cNvSpPr/>
          <p:nvPr/>
        </p:nvSpPr>
        <p:spPr>
          <a:xfrm>
            <a:off x="7296150" y="4208463"/>
            <a:ext cx="150813" cy="15081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 name="Rounded Rectangle 23">
            <a:extLst>
              <a:ext uri="{FF2B5EF4-FFF2-40B4-BE49-F238E27FC236}">
                <a16:creationId xmlns:a16="http://schemas.microsoft.com/office/drawing/2014/main" id="{A6CBF016-206F-41FA-BDAF-F6EE3F9B438D}"/>
              </a:ext>
            </a:extLst>
          </p:cNvPr>
          <p:cNvSpPr/>
          <p:nvPr/>
        </p:nvSpPr>
        <p:spPr>
          <a:xfrm>
            <a:off x="754063" y="2047875"/>
            <a:ext cx="4016375" cy="649288"/>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Which children completed the activity in the shortest time? </a:t>
            </a:r>
          </a:p>
        </p:txBody>
      </p:sp>
      <p:sp>
        <p:nvSpPr>
          <p:cNvPr id="25" name="Rounded Rectangle 24">
            <a:extLst>
              <a:ext uri="{FF2B5EF4-FFF2-40B4-BE49-F238E27FC236}">
                <a16:creationId xmlns:a16="http://schemas.microsoft.com/office/drawing/2014/main" id="{CC56E79D-5783-4A11-B8CB-1E7822858266}"/>
              </a:ext>
            </a:extLst>
          </p:cNvPr>
          <p:cNvSpPr/>
          <p:nvPr/>
        </p:nvSpPr>
        <p:spPr>
          <a:xfrm>
            <a:off x="754063" y="2840038"/>
            <a:ext cx="4016375" cy="449262"/>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What did you find out? </a:t>
            </a:r>
          </a:p>
        </p:txBody>
      </p:sp>
      <p:sp>
        <p:nvSpPr>
          <p:cNvPr id="26" name="Rounded Rectangle 25">
            <a:extLst>
              <a:ext uri="{FF2B5EF4-FFF2-40B4-BE49-F238E27FC236}">
                <a16:creationId xmlns:a16="http://schemas.microsoft.com/office/drawing/2014/main" id="{541BC33B-0DA3-43E2-BB58-8CFC5D727464}"/>
              </a:ext>
            </a:extLst>
          </p:cNvPr>
          <p:cNvSpPr/>
          <p:nvPr/>
        </p:nvSpPr>
        <p:spPr>
          <a:xfrm>
            <a:off x="754063" y="3427413"/>
            <a:ext cx="4016375" cy="447675"/>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Were the results what you expected?</a:t>
            </a:r>
          </a:p>
        </p:txBody>
      </p:sp>
      <p:sp>
        <p:nvSpPr>
          <p:cNvPr id="27" name="Rounded Rectangle 26">
            <a:extLst>
              <a:ext uri="{FF2B5EF4-FFF2-40B4-BE49-F238E27FC236}">
                <a16:creationId xmlns:a16="http://schemas.microsoft.com/office/drawing/2014/main" id="{61554142-6DD4-4311-838F-50A492CF35C4}"/>
              </a:ext>
            </a:extLst>
          </p:cNvPr>
          <p:cNvSpPr/>
          <p:nvPr/>
        </p:nvSpPr>
        <p:spPr>
          <a:xfrm>
            <a:off x="755650" y="4014788"/>
            <a:ext cx="4014788" cy="649287"/>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Do we have enough information to answer the question? </a:t>
            </a:r>
          </a:p>
        </p:txBody>
      </p:sp>
      <p:sp>
        <p:nvSpPr>
          <p:cNvPr id="28" name="Rounded Rectangle 27">
            <a:extLst>
              <a:ext uri="{FF2B5EF4-FFF2-40B4-BE49-F238E27FC236}">
                <a16:creationId xmlns:a16="http://schemas.microsoft.com/office/drawing/2014/main" id="{8C6CB118-E7A7-4B3B-860B-CA082BC6A7B2}"/>
              </a:ext>
            </a:extLst>
          </p:cNvPr>
          <p:cNvSpPr/>
          <p:nvPr/>
        </p:nvSpPr>
        <p:spPr>
          <a:xfrm>
            <a:off x="754063" y="4802188"/>
            <a:ext cx="4016375" cy="449262"/>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What other information could we collect? </a:t>
            </a:r>
          </a:p>
        </p:txBody>
      </p:sp>
      <p:pic>
        <p:nvPicPr>
          <p:cNvPr id="24591"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C8D767AF-446E-48AC-825F-FC8F901C9EDA}"/>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9A43894B-77FB-4B84-8BCC-DAFAFD13E7C6}"/>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560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Success Criteria</a:t>
            </a:r>
          </a:p>
        </p:txBody>
      </p:sp>
      <p:sp>
        <p:nvSpPr>
          <p:cNvPr id="2560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Aim</a:t>
            </a:r>
          </a:p>
        </p:txBody>
      </p:sp>
      <p:sp>
        <p:nvSpPr>
          <p:cNvPr id="25606" name="Content Placeholder 15"/>
          <p:cNvSpPr>
            <a:spLocks noGrp="1"/>
          </p:cNvSpPr>
          <p:nvPr>
            <p:ph idx="1"/>
          </p:nvPr>
        </p:nvSpPr>
        <p:spPr>
          <a:xfrm>
            <a:off x="628650" y="1127125"/>
            <a:ext cx="7886700" cy="1409700"/>
          </a:xfrm>
        </p:spPr>
        <p:txBody>
          <a:bodyPr/>
          <a:lstStyle/>
          <a:p>
            <a:pPr eaLnBrk="1" hangingPunct="1"/>
            <a:r>
              <a:rPr lang="en-GB" altLang="en-US" smtClean="0">
                <a:latin typeface="Sassoon Infant Rg" charset="0"/>
                <a:cs typeface="Sassoon Infant Rg" charset="0"/>
              </a:rPr>
              <a:t>I can describe how humans change as they grow. </a:t>
            </a:r>
          </a:p>
          <a:p>
            <a:pPr eaLnBrk="1" hangingPunct="1"/>
            <a:r>
              <a:rPr lang="en-GB" altLang="en-US" smtClean="0">
                <a:latin typeface="Sassoon Infant Rg" charset="0"/>
                <a:cs typeface="Sassoon Infant Rg" charset="0"/>
              </a:rPr>
              <a:t>I can set up a test to find out if children are faster when they are older. </a:t>
            </a:r>
          </a:p>
        </p:txBody>
      </p:sp>
      <p:sp>
        <p:nvSpPr>
          <p:cNvPr id="25607"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r>
              <a:rPr lang="en-GB" altLang="en-US"/>
              <a:t>I can name the different stages in the human timeline.   </a:t>
            </a:r>
          </a:p>
          <a:p>
            <a:pPr eaLnBrk="1" hangingPunct="1"/>
            <a:r>
              <a:rPr lang="en-GB" altLang="en-US"/>
              <a:t>I can describe what humans are like during the different stages of their lives. </a:t>
            </a:r>
          </a:p>
          <a:p>
            <a:pPr eaLnBrk="1" hangingPunct="1"/>
            <a:endParaRPr lang="en-GB" altLang="en-US"/>
          </a:p>
          <a:p>
            <a:pPr eaLnBrk="1" hangingPunct="1"/>
            <a:r>
              <a:rPr lang="en-GB" altLang="en-US"/>
              <a:t>I can set up a test.</a:t>
            </a:r>
          </a:p>
          <a:p>
            <a:pPr eaLnBrk="1" hangingPunct="1"/>
            <a:r>
              <a:rPr lang="en-GB" altLang="en-US"/>
              <a:t>I can collect and interpret results. </a:t>
            </a:r>
          </a:p>
        </p:txBody>
      </p:sp>
      <p:pic>
        <p:nvPicPr>
          <p:cNvPr id="2560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Aim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B0C6B25-50AD-48B2-8D16-4C173EB31C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0F159E7-29BB-4605-977E-CCEB7E545717}">
  <ds:schemaRefs>
    <ds:schemaRef ds:uri="http://schemas.microsoft.com/sharepoint/v3/contenttype/forms"/>
  </ds:schemaRefs>
</ds:datastoreItem>
</file>

<file path=customXml/itemProps3.xml><?xml version="1.0" encoding="utf-8"?>
<ds:datastoreItem xmlns:ds="http://schemas.openxmlformats.org/officeDocument/2006/customXml" ds:itemID="{A21E4553-BBA7-4875-9B88-43C841B4C69D}">
  <ds:schemaRefs>
    <ds:schemaRef ds:uri="http://purl.org/dc/terms/"/>
    <ds:schemaRef ds:uri="http://schemas.openxmlformats.org/package/2006/metadata/core-properties"/>
    <ds:schemaRef ds:uri="http://schemas.microsoft.com/office/2006/documentManagement/types"/>
    <ds:schemaRef ds:uri="http://purl.org/dc/dcmitype/"/>
    <ds:schemaRef ds:uri="d95db8f1-e1cb-4420-9f59-d163227eb28d"/>
    <ds:schemaRef ds:uri="7fd6e460-b7e7-4dc0-8cf2-74cf8c75b1b3"/>
    <ds:schemaRef ds:uri="http://purl.org/dc/elements/1.1/"/>
    <ds:schemaRef ds:uri="http://schemas.microsoft.com/office/2006/metadata/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2194</TotalTime>
  <Words>1307</Words>
  <Application>Microsoft Office PowerPoint</Application>
  <PresentationFormat>On-screen Show (4:3)</PresentationFormat>
  <Paragraphs>168</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Sassoon Infant Md</vt:lpstr>
      <vt:lpstr>Londrina Solid</vt:lpstr>
      <vt:lpstr>Sassoon Infant Rg</vt:lpstr>
      <vt:lpstr>Calibri</vt:lpstr>
      <vt:lpstr>BPreplay</vt:lpstr>
      <vt:lpstr>Office Theme</vt:lpstr>
      <vt:lpstr>Science</vt:lpstr>
      <vt:lpstr>Growing and Changing</vt:lpstr>
      <vt:lpstr>PowerPoint Presentation</vt:lpstr>
      <vt:lpstr> Growing Up</vt:lpstr>
      <vt:lpstr> Growing Up</vt:lpstr>
      <vt:lpstr> Life Stages</vt:lpstr>
      <vt:lpstr>Life Stages</vt:lpstr>
      <vt:lpstr>Life Stages</vt:lpstr>
      <vt:lpstr>Life Stages</vt:lpstr>
      <vt:lpstr> Life Stages</vt:lpstr>
      <vt:lpstr>Life Stages</vt:lpstr>
      <vt:lpstr>Life Stages</vt:lpstr>
      <vt:lpstr>Growing and Changing  Mini Book</vt:lpstr>
      <vt:lpstr>Growth Enquiry - Ideas</vt:lpstr>
      <vt:lpstr>Growth Enquiry - Ideas</vt:lpstr>
      <vt:lpstr>Growth Enquiry - Ideas</vt:lpstr>
      <vt:lpstr>Growth Enquiry  Comparative Test</vt:lpstr>
      <vt:lpstr>Growth Enquiry - Ideas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133</cp:revision>
  <dcterms:created xsi:type="dcterms:W3CDTF">2014-10-01T16:09:27Z</dcterms:created>
  <dcterms:modified xsi:type="dcterms:W3CDTF">2021-01-22T12:35:25Z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