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58" r:id="rId5"/>
    <p:sldId id="263" r:id="rId6"/>
    <p:sldId id="264" r:id="rId7"/>
    <p:sldId id="268" r:id="rId8"/>
    <p:sldId id="269" r:id="rId9"/>
    <p:sldId id="270" r:id="rId10"/>
    <p:sldId id="271" r:id="rId11"/>
    <p:sldId id="272" r:id="rId12"/>
    <p:sldId id="273" r:id="rId13"/>
    <p:sldId id="279" r:id="rId14"/>
    <p:sldId id="274" r:id="rId15"/>
    <p:sldId id="275" r:id="rId16"/>
    <p:sldId id="276" r:id="rId17"/>
    <p:sldId id="277" r:id="rId18"/>
    <p:sldId id="278" r:id="rId19"/>
    <p:sldId id="267" r:id="rId2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 SemiBold" pitchFamily="2" charset="0"/>
      <p:bold r:id="rId29"/>
    </p:embeddedFont>
    <p:embeddedFont>
      <p:font typeface="Twinkl" panose="020B0604020202020204" pitchFamily="2" charset="0"/>
      <p:regular r:id="rId3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90CA"/>
    <a:srgbClr val="296D9B"/>
    <a:srgbClr val="80C1EB"/>
    <a:srgbClr val="ACDDFC"/>
    <a:srgbClr val="21A6F9"/>
    <a:srgbClr val="1C1C1C"/>
    <a:srgbClr val="2898A8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33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A819126-1AC8-43D9-ABC2-3B5CCD6AAB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781068-FDD7-4D8F-BCEE-FB94D753044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ECE4343-A376-4A64-8EEF-87455886E0B5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C80357-4458-4F4B-A9BC-179C66A47A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54C5C3-62CE-4586-B6D5-1CCB264103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116DDB-EC00-4722-BE37-3E75D46270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48B1844-9935-485C-ACE9-F526CBAEDED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A1FFD6-8EF1-4C84-8112-ACEA6C807C0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D4067A5-AB85-4599-A470-FAB05B54F3F4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7871D2A-20C6-482A-BD1E-01563AB218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710DEB4-18E7-4E6A-9090-97DBCAA447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2BA17B-3AFE-45BA-B5C5-6D91671041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66DA2E-84D4-48C7-95B4-C93392B417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4C4982-585E-4A1F-82BD-7EF96AFB2D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9171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C9FB58-2DC7-4336-8AF2-4F8E9752305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0" bIns="72000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73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343E452-C9F3-49F2-AF63-50966CE3D3C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76F871C-9692-4F73-B2E8-9CFB65C1783C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grpSp>
        <p:nvGrpSpPr>
          <p:cNvPr id="7" name="Group 6"/>
          <p:cNvGrpSpPr>
            <a:grpSpLocks/>
          </p:cNvGrpSpPr>
          <p:nvPr userDrawn="1"/>
        </p:nvGrpSpPr>
        <p:grpSpPr bwMode="auto">
          <a:xfrm>
            <a:off x="4002088" y="1722438"/>
            <a:ext cx="4189412" cy="4162425"/>
            <a:chOff x="4002736" y="1701428"/>
            <a:chExt cx="4189074" cy="4163173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B34C1C2-A2CA-4065-9F38-CB3449804492}"/>
                </a:ext>
              </a:extLst>
            </p:cNvPr>
            <p:cNvSpPr/>
            <p:nvPr userDrawn="1"/>
          </p:nvSpPr>
          <p:spPr bwMode="auto">
            <a:xfrm>
              <a:off x="4002736" y="1734771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712C8DE-573C-4669-8FE6-019B21C80B72}"/>
                </a:ext>
              </a:extLst>
            </p:cNvPr>
            <p:cNvSpPr/>
            <p:nvPr userDrawn="1"/>
          </p:nvSpPr>
          <p:spPr bwMode="auto">
            <a:xfrm>
              <a:off x="6193309" y="1701428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CCAD050-ED72-4A59-A4BF-B8780BC2F4A6}"/>
                </a:ext>
              </a:extLst>
            </p:cNvPr>
            <p:cNvSpPr/>
            <p:nvPr userDrawn="1"/>
          </p:nvSpPr>
          <p:spPr bwMode="auto">
            <a:xfrm>
              <a:off x="6193309" y="3860816"/>
              <a:ext cx="1996914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EF60B0C-090E-4D4F-80C4-09EEA45825CF}"/>
                </a:ext>
              </a:extLst>
            </p:cNvPr>
            <p:cNvSpPr/>
            <p:nvPr userDrawn="1"/>
          </p:nvSpPr>
          <p:spPr bwMode="auto">
            <a:xfrm>
              <a:off x="4002736" y="3865579"/>
              <a:ext cx="1998501" cy="199902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8005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DC4EB8-3464-45DB-B13A-53A92E7DAA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B22131-6862-45C1-8336-29D1ED15B70E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3E92F5-76C0-4F1D-89AF-EF28534014D5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211DF8-D648-4BC4-955A-2CFA58D9939E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47492E-4E74-45C4-A9FE-788B093E5BC2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7319B4-CB1A-427E-BB01-3267DF666CCF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2001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FA3A8B4-E399-4DC5-B753-B956B2EC163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818432A-A7E9-4FD9-9FA6-64BD4AC5ADC2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1BAB9A-67C3-4D7C-B76F-0D11FB9D0241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7B253D-67D6-41BD-8803-5C47ADC7823A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626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66E7339-18A9-42D3-A0EA-DD9DBA238D7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F81E83E-D62F-4404-AF6F-0974782C5C12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D33C94-FBFF-4D52-B111-D0E6E4CF13D6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8F003A-44C3-4D1C-8056-F185313C55A0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8C5E22-214F-4CF6-AAB0-FA3AE0DF7BEB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569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6ADCA17-5177-47C9-BDBE-46D07DF01F9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FF5CC7-DF5F-4A50-9320-9FDDC1E09488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497001-5051-40ED-914D-84620EE6FA22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30A1581-FE7D-44FC-BBB7-3B3491FB771A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F45BF1-D77E-4B3A-AECC-189123FF925B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8267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53FB8C8-2990-485B-A652-A7F503C4ECE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C0B77F6-31B4-40E3-91E0-4967ADA3E54A}"/>
              </a:ext>
            </a:extLst>
          </p:cNvPr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0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9290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EFA5901-0ED3-4802-A322-EBB33ED83D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ED8444D-9BDD-4FD2-871A-B40FE890B673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0F55E51-3818-4219-AB64-8DEE197B9DA1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D1D3E21-4DAD-4BDF-99BF-FFF6240911EB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pic>
        <p:nvPicPr>
          <p:cNvPr id="9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19D0F25-03C0-4306-8A80-FB24A8E94EDD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4D52EDD-7317-434C-ACFE-B91954DFE994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F9EE112-862D-47EE-8477-26EE407131FD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0620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588B0B5-C4A4-40A3-B81E-43010C172AB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00C0CE4-C722-4C9B-8A21-288822B07874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74E6FB-8802-47F9-9050-12F9FB169F1A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93517E-0BC3-450D-87FD-2BD13081754F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30217A-4F4C-4D4C-9D84-301C38C56D53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F9CC9C-10F9-4AAA-B146-FDDC73A13274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C798AB-E77C-4762-B3A3-65507DBB90AD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932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D88F9D6-B547-4788-A630-4A9E90C594F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5850A86-471B-4793-869C-4589FB4D5DC2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9ED6F5E-8C1B-4056-8E7E-B91DD2E4A42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ADB298C-332A-4693-9EDF-2654114D29A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4434AC37-CC89-4EA4-BD76-177E34A28FE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19808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294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gOQXfVdMHr4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6"/>
          <p:cNvGrpSpPr>
            <a:grpSpLocks/>
          </p:cNvGrpSpPr>
          <p:nvPr/>
        </p:nvGrpSpPr>
        <p:grpSpPr bwMode="auto">
          <a:xfrm>
            <a:off x="4278313" y="6140450"/>
            <a:ext cx="588962" cy="373063"/>
            <a:chOff x="4278313" y="6140628"/>
            <a:chExt cx="588962" cy="37306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FA0A716-F764-4B7F-9766-291C0BB50A1B}"/>
                </a:ext>
              </a:extLst>
            </p:cNvPr>
            <p:cNvSpPr/>
            <p:nvPr/>
          </p:nvSpPr>
          <p:spPr>
            <a:xfrm>
              <a:off x="4337050" y="6237466"/>
              <a:ext cx="436563" cy="176212"/>
            </a:xfrm>
            <a:prstGeom prst="rect">
              <a:avLst/>
            </a:prstGeom>
            <a:solidFill>
              <a:srgbClr val="296D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6390" name="Picture 4"/>
            <p:cNvPicPr>
              <a:picLocks noChangeAspect="1"/>
            </p:cNvPicPr>
            <p:nvPr/>
          </p:nvPicPr>
          <p:blipFill>
            <a:blip r:embed="rId2" cstate="print">
              <a:grayscl/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313" y="6140628"/>
              <a:ext cx="588962" cy="373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E5242CEB-77E1-4861-BEC2-E72D4C1D9B47}"/>
              </a:ext>
            </a:extLst>
          </p:cNvPr>
          <p:cNvSpPr/>
          <p:nvPr/>
        </p:nvSpPr>
        <p:spPr>
          <a:xfrm>
            <a:off x="0" y="2720975"/>
            <a:ext cx="9144000" cy="1416050"/>
          </a:xfrm>
          <a:prstGeom prst="rect">
            <a:avLst/>
          </a:prstGeom>
          <a:solidFill>
            <a:srgbClr val="296D9B">
              <a:alpha val="8862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b="1" dirty="0">
                <a:latin typeface="Twinkl" pitchFamily="2" charset="0"/>
              </a:rPr>
              <a:t>Tectonic Plates</a:t>
            </a:r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3243263" y="3665538"/>
            <a:ext cx="2657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Information PowerPoint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9E04CD9-1A38-473F-A17D-AC3E8133A52A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chemeClr val="accent1">
              <a:lumMod val="20000"/>
              <a:lumOff val="80000"/>
            </a:schemeClr>
          </a:solidFill>
          <a:ln w="25400" cap="rnd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F8E4466-A3F2-4704-9DF1-B1201F499EDC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chemeClr val="accent1">
              <a:lumMod val="20000"/>
              <a:lumOff val="80000"/>
            </a:schemeClr>
          </a:solidFill>
          <a:ln w="25400" cap="rnd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741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741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7414" name="Content Placeholder 15">
            <a:extLst>
              <a:ext uri="{FF2B5EF4-FFF2-40B4-BE49-F238E27FC236}">
                <a16:creationId xmlns:a16="http://schemas.microsoft.com/office/drawing/2014/main" id="{8750F1C9-7D3C-4B46-BB07-A0637F0C4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/>
              <a:t>I can understand how the continents of the world have changed             over time.</a:t>
            </a:r>
          </a:p>
        </p:txBody>
      </p:sp>
      <p:sp>
        <p:nvSpPr>
          <p:cNvPr id="17415" name="Content Placeholder 15"/>
          <p:cNvSpPr txBox="1">
            <a:spLocks/>
          </p:cNvSpPr>
          <p:nvPr/>
        </p:nvSpPr>
        <p:spPr bwMode="auto">
          <a:xfrm>
            <a:off x="628650" y="3467100"/>
            <a:ext cx="7856538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cs typeface="Sassoon Infant Rg" pitchFamily="50" charset="0"/>
              </a:rPr>
              <a:t>To know that the Earth’s surface is made up of tectonic plates.</a:t>
            </a:r>
          </a:p>
          <a:p>
            <a:pPr eaLnBrk="1" hangingPunct="1"/>
            <a:r>
              <a:rPr lang="en-GB" altLang="en-US">
                <a:cs typeface="Sassoon Infant Rg" pitchFamily="50" charset="0"/>
              </a:rPr>
              <a:t>To know that tectonic plates move over millions of years.</a:t>
            </a:r>
          </a:p>
          <a:p>
            <a:pPr eaLnBrk="1" hangingPunct="1"/>
            <a:r>
              <a:rPr lang="en-GB" altLang="en-US">
                <a:cs typeface="Sassoon Infant Rg" pitchFamily="50" charset="0"/>
              </a:rPr>
              <a:t>To describe how the position of landmasses has changed                              over time.</a:t>
            </a:r>
          </a:p>
        </p:txBody>
      </p:sp>
      <p:pic>
        <p:nvPicPr>
          <p:cNvPr id="17416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63" y="4352925"/>
            <a:ext cx="2312987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8AA3B23-3EC1-4FC8-B32A-DDB37F529BDF}"/>
              </a:ext>
            </a:extLst>
          </p:cNvPr>
          <p:cNvSpPr/>
          <p:nvPr/>
        </p:nvSpPr>
        <p:spPr>
          <a:xfrm>
            <a:off x="658813" y="1360488"/>
            <a:ext cx="7858125" cy="51117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remember the names of the continents?</a:t>
            </a:r>
          </a:p>
        </p:txBody>
      </p:sp>
      <p:sp>
        <p:nvSpPr>
          <p:cNvPr id="18435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The Continents</a:t>
            </a:r>
          </a:p>
        </p:txBody>
      </p:sp>
      <p:pic>
        <p:nvPicPr>
          <p:cNvPr id="1843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2093913"/>
            <a:ext cx="6546850" cy="406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The Continents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BA5EAF3-9430-4CDE-8CE3-780F20267A1D}"/>
              </a:ext>
            </a:extLst>
          </p:cNvPr>
          <p:cNvSpPr/>
          <p:nvPr/>
        </p:nvSpPr>
        <p:spPr>
          <a:xfrm>
            <a:off x="658813" y="1360488"/>
            <a:ext cx="7858125" cy="51117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remember the names of the continents?</a:t>
            </a:r>
          </a:p>
        </p:txBody>
      </p:sp>
      <p:pic>
        <p:nvPicPr>
          <p:cNvPr id="19460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8" b="6046"/>
          <a:stretch>
            <a:fillRect/>
          </a:stretch>
        </p:blipFill>
        <p:spPr bwMode="auto">
          <a:xfrm>
            <a:off x="1358900" y="2070100"/>
            <a:ext cx="6569075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Tectonic Plates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1719232-6B79-45B0-927C-1CC8D8D698F8}"/>
              </a:ext>
            </a:extLst>
          </p:cNvPr>
          <p:cNvSpPr/>
          <p:nvPr/>
        </p:nvSpPr>
        <p:spPr>
          <a:xfrm>
            <a:off x="5710238" y="1970088"/>
            <a:ext cx="2784475" cy="3430587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Earth’s surface is called the crust.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It is made up of different rocky sections called tectonic plates.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This map shows where the plates are.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Tectonic plates can move about on the softer mantle underneath them.</a:t>
            </a: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1970088"/>
            <a:ext cx="4899025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Tectonic Plates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9C177AE-893C-4ADD-9214-021B4EE69FFC}"/>
              </a:ext>
            </a:extLst>
          </p:cNvPr>
          <p:cNvSpPr/>
          <p:nvPr/>
        </p:nvSpPr>
        <p:spPr>
          <a:xfrm>
            <a:off x="658813" y="1360488"/>
            <a:ext cx="7858125" cy="69215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If we could slide South America towards Africa, do you think the two landmasses would fit together like a jigsaw puzzle?</a:t>
            </a:r>
          </a:p>
        </p:txBody>
      </p:sp>
      <p:pic>
        <p:nvPicPr>
          <p:cNvPr id="21508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8" b="6046"/>
          <a:stretch>
            <a:fillRect/>
          </a:stretch>
        </p:blipFill>
        <p:spPr bwMode="auto">
          <a:xfrm>
            <a:off x="1358900" y="2154238"/>
            <a:ext cx="6569075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Continental Drift</a:t>
            </a:r>
          </a:p>
        </p:txBody>
      </p:sp>
      <p:pic>
        <p:nvPicPr>
          <p:cNvPr id="2253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" y="1903413"/>
            <a:ext cx="31337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9BE18B3-CC05-4BCA-8B88-6EAE68B7F027}"/>
              </a:ext>
            </a:extLst>
          </p:cNvPr>
          <p:cNvSpPr/>
          <p:nvPr/>
        </p:nvSpPr>
        <p:spPr>
          <a:xfrm>
            <a:off x="4135438" y="1903413"/>
            <a:ext cx="4359275" cy="3857625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 1910, a German scientist called Alfred Wegener, was the first to study the idea that the continents might have once been a single landmass.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However, it wasn’t until 20 years after Wegener died, that geologists realised he was right.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continents and ocean floors really do “float” on moving rock plates, and have been drifting for millions of years. </a:t>
            </a:r>
          </a:p>
        </p:txBody>
      </p:sp>
      <p:sp>
        <p:nvSpPr>
          <p:cNvPr id="22533" name="TextBox 3"/>
          <p:cNvSpPr txBox="1">
            <a:spLocks noChangeArrowheads="1"/>
          </p:cNvSpPr>
          <p:nvPr/>
        </p:nvSpPr>
        <p:spPr bwMode="auto">
          <a:xfrm>
            <a:off x="4098925" y="6559550"/>
            <a:ext cx="9461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tx1"/>
                </a:solidFill>
              </a:rPr>
              <a:t>Image: Public Domain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Continental Drift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9D66494-62A0-41A1-ABDF-D8B8E9DC033D}"/>
              </a:ext>
            </a:extLst>
          </p:cNvPr>
          <p:cNvSpPr/>
          <p:nvPr/>
        </p:nvSpPr>
        <p:spPr>
          <a:xfrm>
            <a:off x="665163" y="1946275"/>
            <a:ext cx="2768600" cy="3327400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Alfred Wegener came up with some very convincing evidence to support his idea.</a:t>
            </a:r>
          </a:p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 looked at where different fossils were found and was able to piece the continents back together into one landmass.</a:t>
            </a:r>
          </a:p>
        </p:txBody>
      </p:sp>
      <p:pic>
        <p:nvPicPr>
          <p:cNvPr id="2355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1946275"/>
            <a:ext cx="4906963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How the Continents Formed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510DEC6-95F4-44D4-A9F7-4DD4AF6371D8}"/>
              </a:ext>
            </a:extLst>
          </p:cNvPr>
          <p:cNvSpPr/>
          <p:nvPr/>
        </p:nvSpPr>
        <p:spPr>
          <a:xfrm>
            <a:off x="606425" y="5427663"/>
            <a:ext cx="7910513" cy="792162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250 million years ago, all the land on Earth was one large landmass.</a:t>
            </a:r>
          </a:p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Wegener named this landmass Pangaea.</a:t>
            </a:r>
          </a:p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58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5" y="1473200"/>
            <a:ext cx="3821113" cy="269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2"/>
          <p:cNvSpPr txBox="1">
            <a:spLocks noChangeArrowheads="1"/>
          </p:cNvSpPr>
          <p:nvPr/>
        </p:nvSpPr>
        <p:spPr bwMode="auto">
          <a:xfrm>
            <a:off x="3449638" y="4503738"/>
            <a:ext cx="2420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Permian Period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250 million years 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How the Continents Formed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7ADB903-1962-4CDF-9157-02F148D6E8CB}"/>
              </a:ext>
            </a:extLst>
          </p:cNvPr>
          <p:cNvSpPr/>
          <p:nvPr/>
        </p:nvSpPr>
        <p:spPr>
          <a:xfrm>
            <a:off x="606425" y="5167313"/>
            <a:ext cx="7910513" cy="1052512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moving tectonic plates started to split Pangaea apart.</a:t>
            </a:r>
          </a:p>
          <a:p>
            <a:pPr marL="285750" indent="-2000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200 million years ago, the land was split into two landmasses – Laurasia and Gondwanaland.</a:t>
            </a:r>
          </a:p>
        </p:txBody>
      </p:sp>
      <p:sp>
        <p:nvSpPr>
          <p:cNvPr id="25604" name="TextBox 7"/>
          <p:cNvSpPr txBox="1">
            <a:spLocks noChangeArrowheads="1"/>
          </p:cNvSpPr>
          <p:nvPr/>
        </p:nvSpPr>
        <p:spPr bwMode="auto">
          <a:xfrm>
            <a:off x="3340100" y="4376738"/>
            <a:ext cx="24431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Triassic Period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200 million years ago</a:t>
            </a:r>
          </a:p>
        </p:txBody>
      </p:sp>
      <p:pic>
        <p:nvPicPr>
          <p:cNvPr id="2560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063" y="1230313"/>
            <a:ext cx="4333875" cy="338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5" y="1435100"/>
            <a:ext cx="3821113" cy="269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How the Continents Formed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B8FEB8E-088E-4562-8E58-9276EB9581E0}"/>
              </a:ext>
            </a:extLst>
          </p:cNvPr>
          <p:cNvSpPr/>
          <p:nvPr/>
        </p:nvSpPr>
        <p:spPr>
          <a:xfrm>
            <a:off x="606425" y="5483225"/>
            <a:ext cx="7910513" cy="736600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 marL="8572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145 million years ago, the continents we know today were starting to become visible.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>
            <a:off x="3449638" y="4376738"/>
            <a:ext cx="2373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Jurassic Period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145 million years 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1473200"/>
            <a:ext cx="3814763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How the Continents Formed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469500D-4998-406B-812D-9C55686D0BE3}"/>
              </a:ext>
            </a:extLst>
          </p:cNvPr>
          <p:cNvSpPr/>
          <p:nvPr/>
        </p:nvSpPr>
        <p:spPr>
          <a:xfrm>
            <a:off x="606425" y="5678488"/>
            <a:ext cx="7910513" cy="541337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 marL="85725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landmasses can you spot on this map of Earth, 65 million years ago?</a:t>
            </a:r>
          </a:p>
        </p:txBody>
      </p:sp>
      <p:sp>
        <p:nvSpPr>
          <p:cNvPr id="27653" name="TextBox 7"/>
          <p:cNvSpPr txBox="1">
            <a:spLocks noChangeArrowheads="1"/>
          </p:cNvSpPr>
          <p:nvPr/>
        </p:nvSpPr>
        <p:spPr bwMode="auto">
          <a:xfrm>
            <a:off x="3449638" y="4429125"/>
            <a:ext cx="2279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Cretaceous Period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65 million years 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1473200"/>
            <a:ext cx="3814763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How the Continents Formed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7880ED3-0E37-423E-9286-B434DAAE618A}"/>
              </a:ext>
            </a:extLst>
          </p:cNvPr>
          <p:cNvSpPr/>
          <p:nvPr/>
        </p:nvSpPr>
        <p:spPr>
          <a:xfrm>
            <a:off x="606425" y="5411788"/>
            <a:ext cx="7910513" cy="808037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 marL="8572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Over 250 million years, the movement of the plates has created the land masses we recognise today.</a:t>
            </a:r>
          </a:p>
        </p:txBody>
      </p: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3827463" y="4429125"/>
            <a:ext cx="1468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Present Day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Are the Plates Still Moving?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ADF4A7A-7F59-4D88-918E-9DF478BB23E9}"/>
              </a:ext>
            </a:extLst>
          </p:cNvPr>
          <p:cNvSpPr/>
          <p:nvPr/>
        </p:nvSpPr>
        <p:spPr>
          <a:xfrm>
            <a:off x="4114800" y="1987550"/>
            <a:ext cx="4391025" cy="3187700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plates move about 1 to 10 cm every year.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Plates can move towards each other, away from each other or rub alongside each other.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Watch this </a:t>
            </a:r>
            <a:r>
              <a:rPr lang="en-GB" b="1" dirty="0">
                <a:solidFill>
                  <a:srgbClr val="3790CA"/>
                </a:solidFill>
                <a:latin typeface="Twinkl" pitchFamily="2" charset="0"/>
                <a:hlinkClick r:id="rId2"/>
              </a:rPr>
              <a:t>video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, which shows a part of Iceland where the North American and Eurasian plates are moving apart.</a:t>
            </a:r>
          </a:p>
        </p:txBody>
      </p:sp>
      <p:pic>
        <p:nvPicPr>
          <p:cNvPr id="2970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1909763"/>
            <a:ext cx="3376613" cy="337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50 Million Years From Now…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2EEBAC3-4BCA-45DE-A323-8B8EFC60CE6C}"/>
              </a:ext>
            </a:extLst>
          </p:cNvPr>
          <p:cNvSpPr/>
          <p:nvPr/>
        </p:nvSpPr>
        <p:spPr>
          <a:xfrm>
            <a:off x="658813" y="1755775"/>
            <a:ext cx="2584450" cy="3430588"/>
          </a:xfrm>
          <a:prstGeom prst="roundRect">
            <a:avLst>
              <a:gd name="adj" fmla="val 60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South America is moving towards North America.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North America is moving away from Europe.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Australasia is moving towards Asia.</a:t>
            </a:r>
          </a:p>
        </p:txBody>
      </p:sp>
      <p:sp>
        <p:nvSpPr>
          <p:cNvPr id="30724" name="TextBox 2"/>
          <p:cNvSpPr txBox="1">
            <a:spLocks noChangeArrowheads="1"/>
          </p:cNvSpPr>
          <p:nvPr/>
        </p:nvSpPr>
        <p:spPr bwMode="auto">
          <a:xfrm>
            <a:off x="1049338" y="5722938"/>
            <a:ext cx="7045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Sassoon Infant Rg" pitchFamily="50" charset="0"/>
              </a:rPr>
              <a:t>Can you imagine what the world will look like in 50 million years time?</a:t>
            </a:r>
          </a:p>
        </p:txBody>
      </p:sp>
      <p:pic>
        <p:nvPicPr>
          <p:cNvPr id="3072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8" b="6046"/>
          <a:stretch>
            <a:fillRect/>
          </a:stretch>
        </p:blipFill>
        <p:spPr bwMode="auto">
          <a:xfrm>
            <a:off x="3355975" y="1890713"/>
            <a:ext cx="5075238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1"/>
          <p:cNvGrpSpPr>
            <a:grpSpLocks/>
          </p:cNvGrpSpPr>
          <p:nvPr/>
        </p:nvGrpSpPr>
        <p:grpSpPr bwMode="auto">
          <a:xfrm>
            <a:off x="4278313" y="3243263"/>
            <a:ext cx="587375" cy="373062"/>
            <a:chOff x="4278313" y="6140628"/>
            <a:chExt cx="588962" cy="373063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E5365CD-DE6C-48E7-B222-027B499174D3}"/>
                </a:ext>
              </a:extLst>
            </p:cNvPr>
            <p:cNvSpPr/>
            <p:nvPr/>
          </p:nvSpPr>
          <p:spPr>
            <a:xfrm>
              <a:off x="4337209" y="6237465"/>
              <a:ext cx="436150" cy="176213"/>
            </a:xfrm>
            <a:prstGeom prst="rect">
              <a:avLst/>
            </a:prstGeom>
            <a:solidFill>
              <a:srgbClr val="296D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31748" name="Picture 3"/>
            <p:cNvPicPr>
              <a:picLocks noChangeAspect="1"/>
            </p:cNvPicPr>
            <p:nvPr/>
          </p:nvPicPr>
          <p:blipFill>
            <a:blip r:embed="rId2" cstate="print">
              <a:grayscl/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313" y="6140628"/>
              <a:ext cx="588962" cy="373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4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0070C0"/>
      </a:hlink>
      <a:folHlink>
        <a:srgbClr val="0070C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740F02-40D7-41AC-9F6B-A7582940E0D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E0A910-A46C-48EC-A64D-7063E202F5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BCA1C1C-3C92-44F3-BC51-619D5BB37FE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8f5d97e6-ded4-425f-9516-8df36f1c414c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1253</TotalTime>
  <Words>505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Sassoon Infant Rg</vt:lpstr>
      <vt:lpstr>Calibri</vt:lpstr>
      <vt:lpstr>Twinkl SemiBold</vt:lpstr>
      <vt:lpstr>Twinkl</vt:lpstr>
      <vt:lpstr>Arial</vt:lpstr>
      <vt:lpstr>Sassoon Infant Md</vt:lpstr>
      <vt:lpstr>Office Theme</vt:lpstr>
      <vt:lpstr>PowerPoint Presentation</vt:lpstr>
      <vt:lpstr>PowerPoint Presentation</vt:lpstr>
      <vt:lpstr>The Continents</vt:lpstr>
      <vt:lpstr>The Continents</vt:lpstr>
      <vt:lpstr>Tectonic Plates</vt:lpstr>
      <vt:lpstr>Tectonic Plates</vt:lpstr>
      <vt:lpstr>Continental Drift</vt:lpstr>
      <vt:lpstr>Continental Drift</vt:lpstr>
      <vt:lpstr>How the Continents Formed</vt:lpstr>
      <vt:lpstr>How the Continents Formed</vt:lpstr>
      <vt:lpstr>How the Continents Formed</vt:lpstr>
      <vt:lpstr>How the Continents Formed</vt:lpstr>
      <vt:lpstr>How the Continents Formed</vt:lpstr>
      <vt:lpstr>Are the Plates Still Moving?</vt:lpstr>
      <vt:lpstr>50 Million Years From Now…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117</cp:revision>
  <dcterms:created xsi:type="dcterms:W3CDTF">2014-10-01T16:09:27Z</dcterms:created>
  <dcterms:modified xsi:type="dcterms:W3CDTF">2021-02-11T17:51:53Z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