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76" r:id="rId5"/>
    <p:sldId id="258" r:id="rId6"/>
    <p:sldId id="263" r:id="rId7"/>
    <p:sldId id="278" r:id="rId8"/>
    <p:sldId id="280" r:id="rId9"/>
    <p:sldId id="288" r:id="rId10"/>
    <p:sldId id="289" r:id="rId11"/>
    <p:sldId id="290" r:id="rId12"/>
    <p:sldId id="292" r:id="rId13"/>
    <p:sldId id="279" r:id="rId14"/>
    <p:sldId id="267" r:id="rId15"/>
  </p:sldIdLst>
  <p:sldSz cx="9144000" cy="6858000" type="screen4x3"/>
  <p:notesSz cx="6858000" cy="9144000"/>
  <p:embeddedFontLst>
    <p:embeddedFont>
      <p:font typeface="Twinkl" panose="020B0604020202020204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 SemiBold" pitchFamily="2" charset="0"/>
      <p:bold r:id="rId24"/>
    </p:embeddedFont>
    <p:embeddedFont>
      <p:font typeface="Sassoon Infant Rg" panose="02000503030000020003" pitchFamily="50" charset="0"/>
      <p:regular r:id="rId25"/>
      <p:bold r:id="rId26"/>
    </p:embeddedFont>
    <p:embeddedFont>
      <p:font typeface="Tuffy" panose="020B0603060100000000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3">
          <p15:clr>
            <a:srgbClr val="A4A3A4"/>
          </p15:clr>
        </p15:guide>
        <p15:guide id="3" pos="36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C74D"/>
    <a:srgbClr val="3A3F49"/>
    <a:srgbClr val="E58D59"/>
    <a:srgbClr val="00A7E6"/>
    <a:srgbClr val="FF0000"/>
    <a:srgbClr val="9FA5B3"/>
    <a:srgbClr val="7E879A"/>
    <a:srgbClr val="393E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38" y="48"/>
      </p:cViewPr>
      <p:guideLst>
        <p:guide orient="horz" pos="2160"/>
        <p:guide pos="2903"/>
        <p:guide pos="363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4DC1D6D-4F13-4A97-BE9B-64DCEB438A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955BA6-BB9F-43C0-B70A-5AD14E27E9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71C249C-38C3-4CB4-A883-5D4CFDAFAFE3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D4CF7E-B747-4F2E-B463-09773FF12F7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A6E16B-C47A-4171-96BE-7DF8C3479BC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88CAFE8-4466-4154-80A3-7BF239303E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E16898F-6D60-4848-95CA-4A1EA49D9F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3A27C3-3A14-4364-BDC4-EBDB830AF2B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8588709-2975-41E4-8BB2-D6A774B727E4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D23E25A-B2EC-4436-ADD1-C3289B0393F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7082130-E059-46A7-BC90-85056EA9D8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4DE38-C1F2-45F3-8F5C-1262C2426F8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C7D189-C206-422A-8229-61FACFD78A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6AD7F3E-7868-438E-9BC7-2B3D25BF4C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8918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05F93C5-62C8-47F8-BAD2-3C02A6A6372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9761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05CF1D4A-A332-469D-990D-2D2B5E3E94B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557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C5537EE-4145-4BE8-BF0E-6C4812DD84B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68A37006-E964-444F-A236-1C2589638F9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39C3BD9-4C4B-4280-9C84-53E0E547D86B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A29D35C-2C49-4E03-ABA3-331CAA31182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5004395-F383-4705-965D-E6819C37AEA1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35235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0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1DD1ADE5-9D97-4784-9CA2-F5975F57876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321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5639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0">
            <a:extLst>
              <a:ext uri="{FF2B5EF4-FFF2-40B4-BE49-F238E27FC236}">
                <a16:creationId xmlns:a16="http://schemas.microsoft.com/office/drawing/2014/main" id="{D4657276-9B61-4C3E-BF73-DF94018ACD5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179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24" r:id="rId7"/>
    <p:sldLayoutId id="2147483731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9C2474-B3B4-4AAB-BA2A-F008AF2E2A03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DEFC7B4-19F4-4513-9495-60C29A0784A3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9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4 | People of Faith | Rabbi Jonathan Sacks | Lesson 3</a:t>
            </a:r>
          </a:p>
        </p:txBody>
      </p:sp>
      <p:sp>
        <p:nvSpPr>
          <p:cNvPr id="11270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t>People of Faith</a:t>
            </a:r>
          </a:p>
        </p:txBody>
      </p:sp>
      <p:sp>
        <p:nvSpPr>
          <p:cNvPr id="11271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</p:txBody>
      </p:sp>
      <p:pic>
        <p:nvPicPr>
          <p:cNvPr id="1127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FEA15F8-79E7-4CB7-A544-696D205AAF76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B45F0A3-84B9-46B2-AD75-95BBE4065D27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29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229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2294" name="Content Placeholder 15">
            <a:extLst>
              <a:ext uri="{FF2B5EF4-FFF2-40B4-BE49-F238E27FC236}">
                <a16:creationId xmlns:a16="http://schemas.microsoft.com/office/drawing/2014/main" id="{BF6C20DC-63CE-4EA8-92EE-301DD0DCE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GB" altLang="en-US">
                <a:latin typeface="Twinkl" panose="020B0604020202020204" pitchFamily="2" charset="0"/>
              </a:rPr>
              <a:t>I can explore Rabbi Jonathan Sacks’ beliefs.</a:t>
            </a:r>
          </a:p>
        </p:txBody>
      </p:sp>
      <p:sp>
        <p:nvSpPr>
          <p:cNvPr id="1229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I can identify the core beliefs of Rabbi Jonathan Sacks.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I can explain how his beliefs are reflected in his life.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: Rounded Corners 42">
            <a:extLst>
              <a:ext uri="{FF2B5EF4-FFF2-40B4-BE49-F238E27FC236}">
                <a16:creationId xmlns:a16="http://schemas.microsoft.com/office/drawing/2014/main" id="{35BE04CA-A165-4640-B7D0-15011B062CD4}"/>
              </a:ext>
            </a:extLst>
          </p:cNvPr>
          <p:cNvSpPr/>
          <p:nvPr/>
        </p:nvSpPr>
        <p:spPr>
          <a:xfrm>
            <a:off x="241300" y="190500"/>
            <a:ext cx="8661400" cy="6423025"/>
          </a:xfrm>
          <a:prstGeom prst="roundRect">
            <a:avLst>
              <a:gd name="adj" fmla="val 247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5" y="765175"/>
            <a:ext cx="4117975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66800"/>
          </a:xfrm>
        </p:spPr>
        <p:txBody>
          <a:bodyPr/>
          <a:lstStyle/>
          <a:p>
            <a:pPr eaLnBrk="1" hangingPunct="1"/>
            <a:r>
              <a:rPr lang="en-GB" altLang="en-US" smtClean="0"/>
              <a:t>Rabbi Jonathan Sacks</a:t>
            </a:r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46088" y="1349375"/>
            <a:ext cx="3917950" cy="3065463"/>
            <a:chOff x="859432" y="1552575"/>
            <a:chExt cx="3918103" cy="3065439"/>
          </a:xfrm>
        </p:grpSpPr>
        <p:grpSp>
          <p:nvGrpSpPr>
            <p:cNvPr id="13338" name="Group 5"/>
            <p:cNvGrpSpPr>
              <a:grpSpLocks/>
            </p:cNvGrpSpPr>
            <p:nvPr/>
          </p:nvGrpSpPr>
          <p:grpSpPr bwMode="auto">
            <a:xfrm>
              <a:off x="859432" y="1552575"/>
              <a:ext cx="3918103" cy="3065439"/>
              <a:chOff x="859432" y="1552575"/>
              <a:chExt cx="3918103" cy="3065439"/>
            </a:xfrm>
          </p:grpSpPr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37DA1B46-DFFF-4D9D-9C59-3ECA72909554}"/>
                  </a:ext>
                </a:extLst>
              </p:cNvPr>
              <p:cNvSpPr/>
              <p:nvPr/>
            </p:nvSpPr>
            <p:spPr>
              <a:xfrm>
                <a:off x="1711952" y="1552575"/>
                <a:ext cx="3065583" cy="3065439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1762090C-BC30-4361-8DDB-3E3F402FCE29}"/>
                  </a:ext>
                </a:extLst>
              </p:cNvPr>
              <p:cNvCxnSpPr/>
              <p:nvPr/>
            </p:nvCxnSpPr>
            <p:spPr>
              <a:xfrm flipV="1">
                <a:off x="859432" y="3095613"/>
                <a:ext cx="1093830" cy="12700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39" name="Rectangle 3"/>
            <p:cNvSpPr>
              <a:spLocks noChangeArrowheads="1"/>
            </p:cNvSpPr>
            <p:nvPr/>
          </p:nvSpPr>
          <p:spPr bwMode="auto">
            <a:xfrm>
              <a:off x="1830988" y="2623629"/>
              <a:ext cx="268605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Jonathan Sacks was born on 8</a:t>
              </a:r>
              <a:r>
                <a:rPr lang="en-GB" altLang="en-US" baseline="30000">
                  <a:solidFill>
                    <a:schemeClr val="tx1"/>
                  </a:solidFill>
                </a:rPr>
                <a:t>th</a:t>
              </a:r>
              <a:r>
                <a:rPr lang="en-GB" altLang="en-US">
                  <a:solidFill>
                    <a:schemeClr val="tx1"/>
                  </a:solidFill>
                </a:rPr>
                <a:t> March, 1948, in London, England. </a:t>
              </a:r>
              <a:endParaRPr lang="en-US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065963" y="4427538"/>
            <a:ext cx="1200150" cy="1195387"/>
            <a:chOff x="6834188" y="4362450"/>
            <a:chExt cx="1200150" cy="1195389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4490FD5-D6C9-4FFC-A0EE-C15CD60A6ED0}"/>
                </a:ext>
              </a:extLst>
            </p:cNvPr>
            <p:cNvSpPr/>
            <p:nvPr/>
          </p:nvSpPr>
          <p:spPr>
            <a:xfrm>
              <a:off x="6986588" y="4362450"/>
              <a:ext cx="915987" cy="915989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62742BE-4BC0-4E3B-B7D5-B084FCF95A69}"/>
                </a:ext>
              </a:extLst>
            </p:cNvPr>
            <p:cNvSpPr/>
            <p:nvPr/>
          </p:nvSpPr>
          <p:spPr>
            <a:xfrm>
              <a:off x="6834188" y="4691063"/>
              <a:ext cx="1200150" cy="2603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London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768C84DD-CC04-46BD-BA87-D053D26A9408}"/>
                </a:ext>
              </a:extLst>
            </p:cNvPr>
            <p:cNvCxnSpPr/>
            <p:nvPr/>
          </p:nvCxnSpPr>
          <p:spPr>
            <a:xfrm>
              <a:off x="7439025" y="5278439"/>
              <a:ext cx="12700" cy="2794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49263" y="1349375"/>
            <a:ext cx="3908425" cy="3060700"/>
            <a:chOff x="778467" y="1463291"/>
            <a:chExt cx="3908480" cy="3060270"/>
          </a:xfrm>
        </p:grpSpPr>
        <p:grpSp>
          <p:nvGrpSpPr>
            <p:cNvPr id="13331" name="Group 16"/>
            <p:cNvGrpSpPr>
              <a:grpSpLocks/>
            </p:cNvGrpSpPr>
            <p:nvPr/>
          </p:nvGrpSpPr>
          <p:grpSpPr bwMode="auto">
            <a:xfrm>
              <a:off x="778467" y="1463291"/>
              <a:ext cx="3908480" cy="3060270"/>
              <a:chOff x="778467" y="1463291"/>
              <a:chExt cx="3908480" cy="3060270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856FCC5B-9EFC-48A1-81F1-54ED4C56513E}"/>
                  </a:ext>
                </a:extLst>
              </p:cNvPr>
              <p:cNvSpPr/>
              <p:nvPr/>
            </p:nvSpPr>
            <p:spPr>
              <a:xfrm>
                <a:off x="1626204" y="1463291"/>
                <a:ext cx="3060743" cy="3060270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9A05DEE-704E-4AE7-8AA0-3318858D4057}"/>
                  </a:ext>
                </a:extLst>
              </p:cNvPr>
              <p:cNvCxnSpPr/>
              <p:nvPr/>
            </p:nvCxnSpPr>
            <p:spPr>
              <a:xfrm flipV="1">
                <a:off x="778467" y="2993426"/>
                <a:ext cx="1174767" cy="26984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32" name="Rectangle 17"/>
            <p:cNvSpPr>
              <a:spLocks noChangeArrowheads="1"/>
            </p:cNvSpPr>
            <p:nvPr/>
          </p:nvSpPr>
          <p:spPr bwMode="auto">
            <a:xfrm>
              <a:off x="1713514" y="2254762"/>
              <a:ext cx="2873160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1981, he completed his training to become a rabbi (Jewish priest). He was the rabbi at different London Synagogues.</a:t>
              </a: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452438" y="1357313"/>
            <a:ext cx="3863975" cy="3059112"/>
            <a:chOff x="823713" y="1463291"/>
            <a:chExt cx="3863234" cy="3060270"/>
          </a:xfrm>
        </p:grpSpPr>
        <p:grpSp>
          <p:nvGrpSpPr>
            <p:cNvPr id="13327" name="Group 24"/>
            <p:cNvGrpSpPr>
              <a:grpSpLocks/>
            </p:cNvGrpSpPr>
            <p:nvPr/>
          </p:nvGrpSpPr>
          <p:grpSpPr bwMode="auto">
            <a:xfrm>
              <a:off x="823713" y="1463291"/>
              <a:ext cx="3863234" cy="3060270"/>
              <a:chOff x="823713" y="1463291"/>
              <a:chExt cx="3863234" cy="3060270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DA61E8BD-7A24-46A6-B732-2386AAD39747}"/>
                  </a:ext>
                </a:extLst>
              </p:cNvPr>
              <p:cNvSpPr/>
              <p:nvPr/>
            </p:nvSpPr>
            <p:spPr>
              <a:xfrm>
                <a:off x="1626834" y="1463291"/>
                <a:ext cx="3060113" cy="3060270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596DF427-F1E1-4677-B6BE-7233E425CB39}"/>
                  </a:ext>
                </a:extLst>
              </p:cNvPr>
              <p:cNvCxnSpPr/>
              <p:nvPr/>
            </p:nvCxnSpPr>
            <p:spPr>
              <a:xfrm flipV="1">
                <a:off x="823713" y="3008513"/>
                <a:ext cx="1417365" cy="6352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28" name="Rectangle 25"/>
            <p:cNvSpPr>
              <a:spLocks noChangeArrowheads="1"/>
            </p:cNvSpPr>
            <p:nvPr/>
          </p:nvSpPr>
          <p:spPr bwMode="auto">
            <a:xfrm>
              <a:off x="1726878" y="2385801"/>
              <a:ext cx="287316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1991, he became Chief Rabbi of the United Synagogue, which represents Orthodox Jews.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433388" y="1341438"/>
            <a:ext cx="3789362" cy="3060700"/>
            <a:chOff x="897532" y="1463291"/>
            <a:chExt cx="3789415" cy="3060270"/>
          </a:xfrm>
        </p:grpSpPr>
        <p:grpSp>
          <p:nvGrpSpPr>
            <p:cNvPr id="13323" name="Group 34"/>
            <p:cNvGrpSpPr>
              <a:grpSpLocks/>
            </p:cNvGrpSpPr>
            <p:nvPr/>
          </p:nvGrpSpPr>
          <p:grpSpPr bwMode="auto">
            <a:xfrm>
              <a:off x="897532" y="1463291"/>
              <a:ext cx="3789415" cy="3060270"/>
              <a:chOff x="897532" y="1463291"/>
              <a:chExt cx="3789415" cy="3060270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DBFE486B-E5DB-4758-B9B2-9AE2E00C273C}"/>
                  </a:ext>
                </a:extLst>
              </p:cNvPr>
              <p:cNvSpPr/>
              <p:nvPr/>
            </p:nvSpPr>
            <p:spPr>
              <a:xfrm>
                <a:off x="1626204" y="1463291"/>
                <a:ext cx="3060743" cy="3060270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69944BFA-136B-4330-A2C5-F548CC657A2B}"/>
                  </a:ext>
                </a:extLst>
              </p:cNvPr>
              <p:cNvCxnSpPr/>
              <p:nvPr/>
            </p:nvCxnSpPr>
            <p:spPr>
              <a:xfrm flipV="1">
                <a:off x="897532" y="2998187"/>
                <a:ext cx="1055702" cy="31746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24" name="Rectangle 35"/>
            <p:cNvSpPr>
              <a:spLocks noChangeArrowheads="1"/>
            </p:cNvSpPr>
            <p:nvPr/>
          </p:nvSpPr>
          <p:spPr bwMode="auto">
            <a:xfrm>
              <a:off x="1776351" y="2601426"/>
              <a:ext cx="287316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2009, he joined the House of Lords in Parliament.</a:t>
              </a:r>
            </a:p>
          </p:txBody>
        </p:sp>
      </p:grpSp>
      <p:pic>
        <p:nvPicPr>
          <p:cNvPr id="1332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3813"/>
            <a:ext cx="3671888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 smtClean="0"/>
              <a:t>Interfaith Dialogue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5189538"/>
            <a:ext cx="2036762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5189538"/>
            <a:ext cx="203835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75" y="5189538"/>
            <a:ext cx="2036763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88" y="5165725"/>
            <a:ext cx="2066925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17"/>
          <p:cNvSpPr>
            <a:spLocks noChangeArrowheads="1"/>
          </p:cNvSpPr>
          <p:nvPr/>
        </p:nvSpPr>
        <p:spPr bwMode="auto">
          <a:xfrm>
            <a:off x="1781175" y="1365250"/>
            <a:ext cx="5581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Rabbi Sacks is famous for becoming friends with people of different faiths.</a:t>
            </a:r>
          </a:p>
        </p:txBody>
      </p:sp>
      <p:pic>
        <p:nvPicPr>
          <p:cNvPr id="14344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830263"/>
            <a:ext cx="4441825" cy="558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Interfaith Dialogue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322513" y="3429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“We have to learn to speak to those with whom we wish to live.”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3370263" y="4303713"/>
            <a:ext cx="2490787" cy="1244600"/>
            <a:chOff x="3363621" y="4381190"/>
            <a:chExt cx="2490368" cy="1243177"/>
          </a:xfrm>
        </p:grpSpPr>
        <p:sp>
          <p:nvSpPr>
            <p:cNvPr id="15380" name="Rectangle 14">
              <a:extLst>
                <a:ext uri="{FF2B5EF4-FFF2-40B4-BE49-F238E27FC236}">
                  <a16:creationId xmlns:a16="http://schemas.microsoft.com/office/drawing/2014/main" id="{6EFD46EF-E8A9-45A5-81E2-7821ABD14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3621" y="5039249"/>
              <a:ext cx="2490368" cy="585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live with?</a:t>
              </a:r>
              <a:endParaRPr lang="en-US" altLang="en-US" sz="32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8AC47FE-0C64-444E-A860-F30738B142A5}"/>
                </a:ext>
              </a:extLst>
            </p:cNvPr>
            <p:cNvSpPr/>
            <p:nvPr/>
          </p:nvSpPr>
          <p:spPr>
            <a:xfrm>
              <a:off x="4346118" y="4381190"/>
              <a:ext cx="536485" cy="537547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930525" y="4279900"/>
            <a:ext cx="3363913" cy="1243013"/>
            <a:chOff x="2915337" y="4381190"/>
            <a:chExt cx="3363384" cy="1243178"/>
          </a:xfrm>
        </p:grpSpPr>
        <p:sp>
          <p:nvSpPr>
            <p:cNvPr id="15378" name="Rectangle 18">
              <a:extLst>
                <a:ext uri="{FF2B5EF4-FFF2-40B4-BE49-F238E27FC236}">
                  <a16:creationId xmlns:a16="http://schemas.microsoft.com/office/drawing/2014/main" id="{E1921E66-54F0-4ACE-A931-8AF0963887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5337" y="5040090"/>
              <a:ext cx="3363384" cy="584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go to school with?</a:t>
              </a:r>
              <a:endParaRPr lang="en-US" altLang="en-US" sz="32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2213D22-9627-47D2-905A-11FEDE50B233}"/>
                </a:ext>
              </a:extLst>
            </p:cNvPr>
            <p:cNvSpPr/>
            <p:nvPr/>
          </p:nvSpPr>
          <p:spPr>
            <a:xfrm>
              <a:off x="4340688" y="4381190"/>
              <a:ext cx="536491" cy="538234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2473325" y="4303713"/>
            <a:ext cx="4284663" cy="1219200"/>
            <a:chOff x="2467519" y="4381190"/>
            <a:chExt cx="4281985" cy="1220505"/>
          </a:xfrm>
        </p:grpSpPr>
        <p:sp>
          <p:nvSpPr>
            <p:cNvPr id="15376" name="Rectangle 21">
              <a:extLst>
                <a:ext uri="{FF2B5EF4-FFF2-40B4-BE49-F238E27FC236}">
                  <a16:creationId xmlns:a16="http://schemas.microsoft.com/office/drawing/2014/main" id="{16364027-67B0-4FFB-B2AC-EE18E83B3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7519" y="5016870"/>
              <a:ext cx="4281985" cy="58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see when you go shopping?</a:t>
              </a:r>
              <a:endParaRPr lang="en-US" altLang="en-US" sz="32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C76D04F-8479-4B62-A641-A2D2227AF0AE}"/>
                </a:ext>
              </a:extLst>
            </p:cNvPr>
            <p:cNvSpPr/>
            <p:nvPr/>
          </p:nvSpPr>
          <p:spPr>
            <a:xfrm>
              <a:off x="4339598" y="4381190"/>
              <a:ext cx="537827" cy="537149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2932113" y="4291013"/>
            <a:ext cx="3384550" cy="1054100"/>
            <a:chOff x="2915519" y="4381190"/>
            <a:chExt cx="3384223" cy="1051906"/>
          </a:xfrm>
        </p:grpSpPr>
        <p:sp>
          <p:nvSpPr>
            <p:cNvPr id="15374" name="Rectangle 27">
              <a:extLst>
                <a:ext uri="{FF2B5EF4-FFF2-40B4-BE49-F238E27FC236}">
                  <a16:creationId xmlns:a16="http://schemas.microsoft.com/office/drawing/2014/main" id="{C81A2372-8D7A-436B-B8A9-5718102A6F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5519" y="5063978"/>
              <a:ext cx="3384223" cy="369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play outside with?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8D4F239-6F28-4F9C-AE48-3DF4715A91A2}"/>
                </a:ext>
              </a:extLst>
            </p:cNvPr>
            <p:cNvSpPr/>
            <p:nvPr/>
          </p:nvSpPr>
          <p:spPr>
            <a:xfrm>
              <a:off x="4340956" y="4381190"/>
              <a:ext cx="536523" cy="537042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pic>
        <p:nvPicPr>
          <p:cNvPr id="15373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E1035D-350B-4308-922A-B1B928A8E572}"/>
              </a:ext>
            </a:extLst>
          </p:cNvPr>
          <p:cNvSpPr/>
          <p:nvPr/>
        </p:nvSpPr>
        <p:spPr>
          <a:xfrm>
            <a:off x="1990725" y="4819650"/>
            <a:ext cx="5603875" cy="647700"/>
          </a:xfrm>
          <a:prstGeom prst="rect">
            <a:avLst/>
          </a:prstGeom>
          <a:solidFill>
            <a:srgbClr val="E0C7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Interfaith Dialogue</a:t>
            </a:r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2322513" y="3429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“We have to learn to speak to those with whom we wish to live.”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073275" y="4819650"/>
            <a:ext cx="4743450" cy="647700"/>
          </a:xfrm>
          <a:prstGeom prst="rect">
            <a:avLst/>
          </a:prstGeom>
          <a:solidFill>
            <a:srgbClr val="E0C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Why does Rabbi Sacks think it’s important to speak to people of different religions?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4238625"/>
            <a:ext cx="3186112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75"/>
          <a:stretch>
            <a:fillRect/>
          </a:stretch>
        </p:blipFill>
        <p:spPr bwMode="auto">
          <a:xfrm>
            <a:off x="6513513" y="3506788"/>
            <a:ext cx="2471737" cy="335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 smtClean="0"/>
              <a:t>Respecting Our Differences</a:t>
            </a:r>
          </a:p>
        </p:txBody>
      </p:sp>
      <p:pic>
        <p:nvPicPr>
          <p:cNvPr id="17411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5D46BA-E499-4FD9-A2F4-A8A27A606C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558925"/>
            <a:ext cx="3292475" cy="4656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2E77C0-DCD9-4625-A463-1F55EAFB06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63" y="1558925"/>
            <a:ext cx="3292475" cy="4656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A9F8F7E-C82E-4E91-8521-68C6588D7B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875" y="1558925"/>
            <a:ext cx="3292475" cy="4656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 smtClean="0"/>
              <a:t>Respecting Our Differences</a:t>
            </a:r>
            <a:endParaRPr lang="en-GB" altLang="en-US" smtClean="0"/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322513" y="3429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“We have to learn to speak to those with whom we wish to live.”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1214438" y="4384675"/>
            <a:ext cx="6715125" cy="1028700"/>
            <a:chOff x="1191376" y="4381190"/>
            <a:chExt cx="6713697" cy="1028084"/>
          </a:xfrm>
        </p:grpSpPr>
        <p:sp>
          <p:nvSpPr>
            <p:cNvPr id="18449" name="Rectangle 18"/>
            <p:cNvSpPr>
              <a:spLocks noChangeArrowheads="1"/>
            </p:cNvSpPr>
            <p:nvPr/>
          </p:nvSpPr>
          <p:spPr bwMode="auto">
            <a:xfrm>
              <a:off x="1191376" y="5039942"/>
              <a:ext cx="671369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How do we show respect to each other? Why is that important?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5BB8181-374E-461C-BE56-024665A397F1}"/>
                </a:ext>
              </a:extLst>
            </p:cNvPr>
            <p:cNvSpPr/>
            <p:nvPr/>
          </p:nvSpPr>
          <p:spPr>
            <a:xfrm>
              <a:off x="4279994" y="4381190"/>
              <a:ext cx="536461" cy="537841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1212850" y="4384675"/>
            <a:ext cx="6718300" cy="1011238"/>
            <a:chOff x="1188971" y="4387328"/>
            <a:chExt cx="6718506" cy="1012021"/>
          </a:xfrm>
        </p:grpSpPr>
        <p:sp>
          <p:nvSpPr>
            <p:cNvPr id="18447" name="Rectangle 21"/>
            <p:cNvSpPr>
              <a:spLocks noChangeArrowheads="1"/>
            </p:cNvSpPr>
            <p:nvPr/>
          </p:nvSpPr>
          <p:spPr bwMode="auto">
            <a:xfrm>
              <a:off x="1188971" y="5030017"/>
              <a:ext cx="6718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Why do you think there are lots of people with different beliefs?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2BB4AC4-D177-467D-AA2A-D549F1A6D5AF}"/>
                </a:ext>
              </a:extLst>
            </p:cNvPr>
            <p:cNvSpPr/>
            <p:nvPr/>
          </p:nvSpPr>
          <p:spPr>
            <a:xfrm>
              <a:off x="4279929" y="4387328"/>
              <a:ext cx="536591" cy="536990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1265238" y="4378325"/>
            <a:ext cx="6613525" cy="1055688"/>
            <a:chOff x="1278383" y="4371924"/>
            <a:chExt cx="6612708" cy="1055623"/>
          </a:xfrm>
        </p:grpSpPr>
        <p:sp>
          <p:nvSpPr>
            <p:cNvPr id="18445" name="Rectangle 27"/>
            <p:cNvSpPr>
              <a:spLocks noChangeArrowheads="1"/>
            </p:cNvSpPr>
            <p:nvPr/>
          </p:nvSpPr>
          <p:spPr bwMode="auto">
            <a:xfrm>
              <a:off x="1278383" y="5058215"/>
              <a:ext cx="661270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Do you think everyone in our school believes the same things? 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8F493BEA-67B7-447F-82B6-ABCFE8638D1D}"/>
                </a:ext>
              </a:extLst>
            </p:cNvPr>
            <p:cNvSpPr/>
            <p:nvPr/>
          </p:nvSpPr>
          <p:spPr>
            <a:xfrm>
              <a:off x="4316483" y="4371924"/>
              <a:ext cx="536509" cy="538130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pic>
        <p:nvPicPr>
          <p:cNvPr id="18444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5F864C9-B28D-48F6-A57A-A70F203FC5F8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3E5EC7E6-878D-4132-AE0F-9F285086BA61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9462" name="Content Placeholder 15">
            <a:extLst>
              <a:ext uri="{FF2B5EF4-FFF2-40B4-BE49-F238E27FC236}">
                <a16:creationId xmlns:a16="http://schemas.microsoft.com/office/drawing/2014/main" id="{B549D8D8-4881-4B7B-A89C-1BF80E9BF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GB" altLang="en-US">
                <a:latin typeface="Twinkl" panose="020B0604020202020204" pitchFamily="2" charset="0"/>
              </a:rPr>
              <a:t>I can explore Rabbi Jonathan Sacks’ beliefs.</a:t>
            </a: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I can identify the core beliefs of Rabbi Jonathan Sacks.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I can explain how his beliefs are reflected in his life.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83DE7E9C-B455-4FFC-8A9A-70A90E7B96D1}" vid="{DB942F88-943E-4B5D-B4DD-315C242398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3AF40E-92E9-4E9B-B6EC-76DDF3B612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8B2B9B-4867-4FC3-9E98-48E4E174E9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F49CDD0-1ECA-4070-B9EF-C3FBC8526F06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62afd546-94be-4790-99a5-a6d1f76f2f66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#Planit Template-NEW</Template>
  <TotalTime>126</TotalTime>
  <Words>331</Words>
  <Application>Microsoft Office PowerPoint</Application>
  <PresentationFormat>On-screen Show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Twinkl</vt:lpstr>
      <vt:lpstr>Times New Roman</vt:lpstr>
      <vt:lpstr>Calibri</vt:lpstr>
      <vt:lpstr>Twinkl SemiBold</vt:lpstr>
      <vt:lpstr>Sassoon Infant Rg</vt:lpstr>
      <vt:lpstr>Arial</vt:lpstr>
      <vt:lpstr>Tuffy</vt:lpstr>
      <vt:lpstr>Office Theme</vt:lpstr>
      <vt:lpstr>RE</vt:lpstr>
      <vt:lpstr>PowerPoint Presentation</vt:lpstr>
      <vt:lpstr>PowerPoint Presentation</vt:lpstr>
      <vt:lpstr>Rabbi Jonathan Sacks</vt:lpstr>
      <vt:lpstr>Interfaith Dialogue</vt:lpstr>
      <vt:lpstr>Interfaith Dialogue</vt:lpstr>
      <vt:lpstr>Interfaith Dialogue</vt:lpstr>
      <vt:lpstr>Respecting Our Differences</vt:lpstr>
      <vt:lpstr>Respecting Our Differences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Twinkl</dc:creator>
  <cp:lastModifiedBy>Janine Nayler</cp:lastModifiedBy>
  <cp:revision>41</cp:revision>
  <dcterms:created xsi:type="dcterms:W3CDTF">2017-02-16T12:23:58Z</dcterms:created>
  <dcterms:modified xsi:type="dcterms:W3CDTF">2021-02-01T09:49:54Z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