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6" r:id="rId8"/>
    <p:sldId id="267" r:id="rId9"/>
  </p:sldIdLst>
  <p:sldSz cx="9144000" cy="6858000" type="screen4x3"/>
  <p:notesSz cx="6858000" cy="9144000"/>
  <p:embeddedFontLst>
    <p:embeddedFont>
      <p:font typeface="Twinkl SemiBold" pitchFamily="2" charset="0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pitchFamily="2" charset="0"/>
      <p:regular r:id="rId17"/>
      <p:bold r:id="rId18"/>
    </p:embeddedFont>
    <p:embeddedFont>
      <p:font typeface="Sassoon Infant Rg" panose="02000503030000020003" pitchFamily="50" charset="0"/>
      <p:regular r:id="rId19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C1EB"/>
    <a:srgbClr val="9ECE5E"/>
    <a:srgbClr val="F37078"/>
    <a:srgbClr val="F6822A"/>
    <a:srgbClr val="E9B3D1"/>
    <a:srgbClr val="FFEB8C"/>
    <a:srgbClr val="DE1E5A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512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80BC3A4-46E6-4FC3-A27E-8A0C41137FB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D11772-E943-4384-BA4B-8A35DECDE6E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9C0770B-3701-43FB-8FE6-7CA6BE7EBD52}" type="datetimeFigureOut">
              <a:rPr lang="en-GB"/>
              <a:pPr>
                <a:defRPr/>
              </a:pPr>
              <a:t>01/05/2020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723778-C261-4421-9456-964F7C4B8F3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EC71A6-5B0E-44EF-920A-5282A725AEF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82BF107-7FC6-4BA1-B8A4-A572D84D61A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DD444E2-B349-4959-825B-B8A4C593A15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6E9D90-2258-45B2-AB02-FF7840B4A53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6EDD5A3-884C-41E2-B9DA-B5178BE09125}" type="datetimeFigureOut">
              <a:rPr lang="en-GB"/>
              <a:pPr>
                <a:defRPr/>
              </a:pPr>
              <a:t>01/05/2020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B09640E-9F17-4E18-94D5-9FE2D2DBA2A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CCB71F0-76E6-4E20-AFFB-F9B16AD891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59CD0A-FF78-4DD4-A55D-0067496BEF4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1A7B27-0FE7-44FA-AA9D-39E4A5EAC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5638606-8C75-413C-9873-4B7AA7C67E5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394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A050367-DF6E-41A4-B6B5-3102902F046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0810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279252BB-652B-4D74-A26B-627FAF52383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4009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8934BDFB-5F95-4341-8C6F-3B12F8D011B9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A7E7901-5345-4075-AC63-E49D92862C49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15F3F38-9A0D-4747-908B-6950F010995F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41B8A28-80B5-4012-BE95-8A889DDA2B69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32D25177-9518-46AC-AD1A-C907DCB991EB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512005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3552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slide" Target="slide7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5" Type="http://schemas.openxmlformats.org/officeDocument/2006/relationships/slide" Target="slide3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7.png"/><Relationship Id="rId4" Type="http://schemas.openxmlformats.org/officeDocument/2006/relationships/slide" Target="slide2.xml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8.png"/><Relationship Id="rId7" Type="http://schemas.openxmlformats.org/officeDocument/2006/relationships/image" Target="../media/image7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AU" altLang="en-US" sz="3600" smtClean="0"/>
              <a:t>Parts and Functions of a Plant</a:t>
            </a:r>
            <a:endParaRPr lang="en-GB" altLang="en-US" sz="3600" smtClean="0"/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750888" y="126206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on the labels to read about each part of the plant.</a:t>
            </a:r>
          </a:p>
        </p:txBody>
      </p:sp>
      <p:pic>
        <p:nvPicPr>
          <p:cNvPr id="922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213" y="1890713"/>
            <a:ext cx="2774950" cy="439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ectangle: Rounded Corners 33">
            <a:hlinkClick r:id="rId3" action="ppaction://hlinksldjump"/>
            <a:extLst>
              <a:ext uri="{FF2B5EF4-FFF2-40B4-BE49-F238E27FC236}">
                <a16:creationId xmlns:a16="http://schemas.microsoft.com/office/drawing/2014/main" id="{0440B3DC-CD5C-42AE-BC4A-DC147CE7A1F6}"/>
              </a:ext>
            </a:extLst>
          </p:cNvPr>
          <p:cNvSpPr/>
          <p:nvPr/>
        </p:nvSpPr>
        <p:spPr>
          <a:xfrm>
            <a:off x="2535238" y="2149475"/>
            <a:ext cx="917575" cy="422275"/>
          </a:xfrm>
          <a:prstGeom prst="roundRect">
            <a:avLst/>
          </a:prstGeom>
          <a:solidFill>
            <a:srgbClr val="F370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7" name="Rectangle: Rounded Corners 36">
            <a:hlinkClick r:id="rId4" action="ppaction://hlinksldjump"/>
            <a:extLst>
              <a:ext uri="{FF2B5EF4-FFF2-40B4-BE49-F238E27FC236}">
                <a16:creationId xmlns:a16="http://schemas.microsoft.com/office/drawing/2014/main" id="{33BD9145-E6E9-44E6-9572-C11459C6F1AF}"/>
              </a:ext>
            </a:extLst>
          </p:cNvPr>
          <p:cNvSpPr/>
          <p:nvPr/>
        </p:nvSpPr>
        <p:spPr>
          <a:xfrm>
            <a:off x="5040313" y="4913313"/>
            <a:ext cx="917575" cy="422275"/>
          </a:xfrm>
          <a:prstGeom prst="roundRect">
            <a:avLst/>
          </a:prstGeom>
          <a:solidFill>
            <a:srgbClr val="9ECE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grpSp>
        <p:nvGrpSpPr>
          <p:cNvPr id="9223" name="Group 38"/>
          <p:cNvGrpSpPr>
            <a:grpSpLocks/>
          </p:cNvGrpSpPr>
          <p:nvPr/>
        </p:nvGrpSpPr>
        <p:grpSpPr bwMode="auto">
          <a:xfrm>
            <a:off x="2846388" y="4046538"/>
            <a:ext cx="900112" cy="431800"/>
            <a:chOff x="5245629" y="4389725"/>
            <a:chExt cx="900348" cy="431510"/>
          </a:xfrm>
        </p:grpSpPr>
        <p:sp>
          <p:nvSpPr>
            <p:cNvPr id="39" name="Rectangle: Rounded Corners 38">
              <a:hlinkClick r:id="rId5" action="ppaction://hlinksldjump"/>
              <a:extLst>
                <a:ext uri="{FF2B5EF4-FFF2-40B4-BE49-F238E27FC236}">
                  <a16:creationId xmlns:a16="http://schemas.microsoft.com/office/drawing/2014/main" id="{E40C43DD-64DE-460B-8D3C-913A3F0B1047}"/>
                </a:ext>
              </a:extLst>
            </p:cNvPr>
            <p:cNvSpPr/>
            <p:nvPr/>
          </p:nvSpPr>
          <p:spPr>
            <a:xfrm>
              <a:off x="5245629" y="4399244"/>
              <a:ext cx="900348" cy="421991"/>
            </a:xfrm>
            <a:prstGeom prst="roundRect">
              <a:avLst/>
            </a:prstGeom>
            <a:solidFill>
              <a:srgbClr val="F370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9238" name="Rectangle 11">
              <a:hlinkClick r:id="rId5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5356935" y="4389725"/>
              <a:ext cx="654818" cy="422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leaf</a:t>
              </a:r>
            </a:p>
          </p:txBody>
        </p:sp>
      </p:grpSp>
      <p:sp>
        <p:nvSpPr>
          <p:cNvPr id="9224" name="Rectangle 12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040313" y="4913313"/>
            <a:ext cx="9175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roots</a:t>
            </a:r>
          </a:p>
        </p:txBody>
      </p:sp>
      <p:sp>
        <p:nvSpPr>
          <p:cNvPr id="9225" name="Rectangle 13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35238" y="2149475"/>
            <a:ext cx="9175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petal</a:t>
            </a:r>
          </a:p>
        </p:txBody>
      </p:sp>
      <p:grpSp>
        <p:nvGrpSpPr>
          <p:cNvPr id="9226" name="Group 37"/>
          <p:cNvGrpSpPr>
            <a:grpSpLocks/>
          </p:cNvGrpSpPr>
          <p:nvPr/>
        </p:nvGrpSpPr>
        <p:grpSpPr bwMode="auto">
          <a:xfrm>
            <a:off x="5159375" y="3184525"/>
            <a:ext cx="917575" cy="428625"/>
            <a:chOff x="7020287" y="3211250"/>
            <a:chExt cx="917126" cy="428952"/>
          </a:xfrm>
        </p:grpSpPr>
        <p:sp>
          <p:nvSpPr>
            <p:cNvPr id="44" name="Rectangle: Rounded Corners 43">
              <a:hlinkClick r:id="rId6" action="ppaction://hlinksldjump"/>
              <a:extLst>
                <a:ext uri="{FF2B5EF4-FFF2-40B4-BE49-F238E27FC236}">
                  <a16:creationId xmlns:a16="http://schemas.microsoft.com/office/drawing/2014/main" id="{203E222E-159C-499C-9996-5FCC847B4289}"/>
                </a:ext>
              </a:extLst>
            </p:cNvPr>
            <p:cNvSpPr/>
            <p:nvPr/>
          </p:nvSpPr>
          <p:spPr>
            <a:xfrm>
              <a:off x="7020287" y="3217605"/>
              <a:ext cx="917126" cy="422597"/>
            </a:xfrm>
            <a:prstGeom prst="roundRect">
              <a:avLst/>
            </a:prstGeom>
            <a:solidFill>
              <a:srgbClr val="9ECE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9236" name="Rectangle 14">
              <a:hlinkClick r:id="rId6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7058639" y="3211250"/>
              <a:ext cx="823739" cy="422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stem</a:t>
              </a:r>
            </a:p>
          </p:txBody>
        </p:sp>
      </p:grp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32F1EED8-7AA6-4E55-BC15-2501F3265B69}"/>
              </a:ext>
            </a:extLst>
          </p:cNvPr>
          <p:cNvCxnSpPr>
            <a:cxnSpLocks/>
          </p:cNvCxnSpPr>
          <p:nvPr/>
        </p:nvCxnSpPr>
        <p:spPr>
          <a:xfrm flipV="1">
            <a:off x="4567238" y="5287963"/>
            <a:ext cx="681037" cy="357187"/>
          </a:xfrm>
          <a:prstGeom prst="line">
            <a:avLst/>
          </a:prstGeom>
          <a:ln w="28575">
            <a:solidFill>
              <a:srgbClr val="9ECE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CB622164-C402-4DE4-98FF-EF84294FE2C3}"/>
              </a:ext>
            </a:extLst>
          </p:cNvPr>
          <p:cNvCxnSpPr>
            <a:cxnSpLocks/>
            <a:endCxn id="9236" idx="1"/>
          </p:cNvCxnSpPr>
          <p:nvPr/>
        </p:nvCxnSpPr>
        <p:spPr>
          <a:xfrm>
            <a:off x="4451350" y="3328988"/>
            <a:ext cx="746125" cy="66675"/>
          </a:xfrm>
          <a:prstGeom prst="line">
            <a:avLst/>
          </a:prstGeom>
          <a:ln w="28575">
            <a:solidFill>
              <a:srgbClr val="9ECE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29CAFF6C-0411-4D64-83C5-C7D3DCC1D5B1}"/>
              </a:ext>
            </a:extLst>
          </p:cNvPr>
          <p:cNvCxnSpPr>
            <a:cxnSpLocks/>
          </p:cNvCxnSpPr>
          <p:nvPr/>
        </p:nvCxnSpPr>
        <p:spPr>
          <a:xfrm>
            <a:off x="3265488" y="2414588"/>
            <a:ext cx="531812" cy="12700"/>
          </a:xfrm>
          <a:prstGeom prst="line">
            <a:avLst/>
          </a:prstGeom>
          <a:ln w="28575">
            <a:solidFill>
              <a:srgbClr val="F370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B592DD2C-5D84-4940-BA67-E37BFDD89802}"/>
              </a:ext>
            </a:extLst>
          </p:cNvPr>
          <p:cNvCxnSpPr>
            <a:cxnSpLocks/>
          </p:cNvCxnSpPr>
          <p:nvPr/>
        </p:nvCxnSpPr>
        <p:spPr>
          <a:xfrm>
            <a:off x="3746500" y="4344988"/>
            <a:ext cx="565150" cy="268287"/>
          </a:xfrm>
          <a:prstGeom prst="line">
            <a:avLst/>
          </a:prstGeom>
          <a:ln w="28575">
            <a:solidFill>
              <a:srgbClr val="F370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31" name="Group 37"/>
          <p:cNvGrpSpPr>
            <a:grpSpLocks/>
          </p:cNvGrpSpPr>
          <p:nvPr/>
        </p:nvGrpSpPr>
        <p:grpSpPr bwMode="auto">
          <a:xfrm>
            <a:off x="5618163" y="2155825"/>
            <a:ext cx="917575" cy="428625"/>
            <a:chOff x="7020287" y="3211250"/>
            <a:chExt cx="917126" cy="428952"/>
          </a:xfrm>
        </p:grpSpPr>
        <p:sp>
          <p:nvSpPr>
            <p:cNvPr id="20" name="Rectangle: Rounded Corners 43">
              <a:hlinkClick r:id="rId6" action="ppaction://hlinksldjump"/>
              <a:extLst>
                <a:ext uri="{FF2B5EF4-FFF2-40B4-BE49-F238E27FC236}">
                  <a16:creationId xmlns:a16="http://schemas.microsoft.com/office/drawing/2014/main" id="{F3B6B9D0-F9AF-46CF-9C15-413EF90C35F9}"/>
                </a:ext>
              </a:extLst>
            </p:cNvPr>
            <p:cNvSpPr/>
            <p:nvPr/>
          </p:nvSpPr>
          <p:spPr>
            <a:xfrm>
              <a:off x="7020287" y="3217605"/>
              <a:ext cx="917126" cy="422597"/>
            </a:xfrm>
            <a:prstGeom prst="roundRect">
              <a:avLst/>
            </a:prstGeom>
            <a:solidFill>
              <a:srgbClr val="9ECE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9234" name="Rectangle 14">
              <a:hlinkClick r:id="rId7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7058639" y="3211250"/>
              <a:ext cx="823739" cy="422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anther</a:t>
              </a:r>
            </a:p>
          </p:txBody>
        </p:sp>
      </p:grp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9CCD5846-E7B3-4AC9-B2B9-B4440F0EE08E}"/>
              </a:ext>
            </a:extLst>
          </p:cNvPr>
          <p:cNvCxnSpPr>
            <a:cxnSpLocks/>
          </p:cNvCxnSpPr>
          <p:nvPr/>
        </p:nvCxnSpPr>
        <p:spPr>
          <a:xfrm flipV="1">
            <a:off x="5014913" y="2373313"/>
            <a:ext cx="577850" cy="68262"/>
          </a:xfrm>
          <a:prstGeom prst="line">
            <a:avLst/>
          </a:prstGeom>
          <a:ln w="28575">
            <a:solidFill>
              <a:srgbClr val="9ECE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1093788"/>
            <a:ext cx="3140075" cy="497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itle 20"/>
          <p:cNvSpPr>
            <a:spLocks noGrp="1" noChangeArrowheads="1"/>
          </p:cNvSpPr>
          <p:nvPr>
            <p:ph type="title"/>
          </p:nvPr>
        </p:nvSpPr>
        <p:spPr>
          <a:xfrm>
            <a:off x="1709738" y="479425"/>
            <a:ext cx="3443287" cy="950913"/>
          </a:xfrm>
        </p:spPr>
        <p:txBody>
          <a:bodyPr/>
          <a:lstStyle/>
          <a:p>
            <a:pPr eaLnBrk="1" hangingPunct="1"/>
            <a:r>
              <a:rPr lang="en-AU" altLang="en-US" sz="3600" smtClean="0"/>
              <a:t>Leaf</a:t>
            </a:r>
            <a:endParaRPr lang="en-GB" altLang="en-US" sz="3600" smtClean="0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670B0A94-E550-4B62-88EB-EEF3579CB089}"/>
              </a:ext>
            </a:extLst>
          </p:cNvPr>
          <p:cNvSpPr/>
          <p:nvPr/>
        </p:nvSpPr>
        <p:spPr bwMode="auto">
          <a:xfrm>
            <a:off x="1855788" y="1430338"/>
            <a:ext cx="3149600" cy="1252537"/>
          </a:xfrm>
          <a:prstGeom prst="roundRect">
            <a:avLst/>
          </a:prstGeom>
          <a:solidFill>
            <a:srgbClr val="9ECE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Leaves make food for the plant from carbon dioxide in the air and sunlight.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0EC7E4FB-09CA-4B29-8828-354A7C67A1EF}"/>
              </a:ext>
            </a:extLst>
          </p:cNvPr>
          <p:cNvCxnSpPr>
            <a:cxnSpLocks/>
          </p:cNvCxnSpPr>
          <p:nvPr/>
        </p:nvCxnSpPr>
        <p:spPr>
          <a:xfrm>
            <a:off x="5362575" y="3900488"/>
            <a:ext cx="600075" cy="206375"/>
          </a:xfrm>
          <a:prstGeom prst="straightConnector1">
            <a:avLst/>
          </a:prstGeom>
          <a:ln w="38100">
            <a:solidFill>
              <a:srgbClr val="9EC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CF4BE334-D42E-4D27-A03A-12ABFFE7493A}"/>
              </a:ext>
            </a:extLst>
          </p:cNvPr>
          <p:cNvCxnSpPr>
            <a:cxnSpLocks/>
          </p:cNvCxnSpPr>
          <p:nvPr/>
        </p:nvCxnSpPr>
        <p:spPr>
          <a:xfrm flipH="1" flipV="1">
            <a:off x="6826250" y="4471988"/>
            <a:ext cx="723900" cy="141287"/>
          </a:xfrm>
          <a:prstGeom prst="straightConnector1">
            <a:avLst/>
          </a:prstGeom>
          <a:ln w="38100">
            <a:solidFill>
              <a:srgbClr val="9EC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3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575" y="3290888"/>
            <a:ext cx="2006600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4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75" y="5453063"/>
            <a:ext cx="1744663" cy="123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881063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7813" y="1093788"/>
            <a:ext cx="3140075" cy="497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itle 20"/>
          <p:cNvSpPr>
            <a:spLocks noGrp="1" noChangeArrowheads="1"/>
          </p:cNvSpPr>
          <p:nvPr>
            <p:ph type="title"/>
          </p:nvPr>
        </p:nvSpPr>
        <p:spPr>
          <a:xfrm>
            <a:off x="795338" y="479425"/>
            <a:ext cx="3444875" cy="950913"/>
          </a:xfrm>
        </p:spPr>
        <p:txBody>
          <a:bodyPr/>
          <a:lstStyle/>
          <a:p>
            <a:pPr eaLnBrk="1" hangingPunct="1"/>
            <a:r>
              <a:rPr lang="en-AU" altLang="en-US" sz="3600" smtClean="0"/>
              <a:t>Petal</a:t>
            </a:r>
            <a:endParaRPr lang="en-GB" altLang="en-US" sz="3600" smtClean="0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670B0A94-E550-4B62-88EB-EEF3579CB089}"/>
              </a:ext>
            </a:extLst>
          </p:cNvPr>
          <p:cNvSpPr/>
          <p:nvPr/>
        </p:nvSpPr>
        <p:spPr bwMode="auto">
          <a:xfrm>
            <a:off x="947738" y="1430338"/>
            <a:ext cx="3140075" cy="3192462"/>
          </a:xfrm>
          <a:prstGeom prst="roundRect">
            <a:avLst>
              <a:gd name="adj" fmla="val 6248"/>
            </a:avLst>
          </a:prstGeom>
          <a:solidFill>
            <a:srgbClr val="F370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AU" altLang="en-US" dirty="0">
                <a:solidFill>
                  <a:schemeClr val="tx1"/>
                </a:solidFill>
              </a:rPr>
              <a:t>P</a:t>
            </a:r>
            <a:r>
              <a:rPr lang="en-GB" altLang="en-US" dirty="0" err="1">
                <a:solidFill>
                  <a:schemeClr val="tx1"/>
                </a:solidFill>
              </a:rPr>
              <a:t>etals</a:t>
            </a:r>
            <a:r>
              <a:rPr lang="en-GB" altLang="en-US" dirty="0">
                <a:solidFill>
                  <a:schemeClr val="tx1"/>
                </a:solidFill>
              </a:rPr>
              <a:t> attract insects to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 the plant.</a:t>
            </a:r>
          </a:p>
          <a:p>
            <a:pPr algn="ctr" eaLnBrk="1" hangingPunct="1">
              <a:defRPr/>
            </a:pPr>
            <a:endParaRPr lang="en-GB" altLang="en-US" dirty="0">
              <a:solidFill>
                <a:schemeClr val="tx1"/>
              </a:solidFill>
            </a:endParaRPr>
          </a:p>
          <a:p>
            <a:pPr algn="ctr" eaLnBrk="1" hangingPunct="1">
              <a:defRPr/>
            </a:pPr>
            <a:r>
              <a:rPr lang="en-GB" altLang="en-US" dirty="0">
                <a:solidFill>
                  <a:schemeClr val="tx1"/>
                </a:solidFill>
              </a:rPr>
              <a:t>Plants need insects to bring pollen they have collected from other flowers so they can make seeds.</a:t>
            </a:r>
          </a:p>
          <a:p>
            <a:pPr algn="ctr" eaLnBrk="1" hangingPunct="1">
              <a:defRPr/>
            </a:pPr>
            <a:endParaRPr lang="en-GB" altLang="en-US" dirty="0">
              <a:solidFill>
                <a:schemeClr val="tx1"/>
              </a:solidFill>
            </a:endParaRPr>
          </a:p>
          <a:p>
            <a:pPr algn="ctr" eaLnBrk="1" hangingPunct="1">
              <a:defRPr/>
            </a:pPr>
            <a:r>
              <a:rPr lang="en-GB" altLang="en-US" dirty="0">
                <a:solidFill>
                  <a:schemeClr val="tx1"/>
                </a:solidFill>
              </a:rPr>
              <a:t>Petals are bright colours to attract the insects.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0EC7E4FB-09CA-4B29-8828-354A7C67A1EF}"/>
              </a:ext>
            </a:extLst>
          </p:cNvPr>
          <p:cNvCxnSpPr>
            <a:cxnSpLocks/>
          </p:cNvCxnSpPr>
          <p:nvPr/>
        </p:nvCxnSpPr>
        <p:spPr>
          <a:xfrm flipV="1">
            <a:off x="4470400" y="2144713"/>
            <a:ext cx="398463" cy="338137"/>
          </a:xfrm>
          <a:prstGeom prst="straightConnector1">
            <a:avLst/>
          </a:prstGeom>
          <a:ln w="38100">
            <a:solidFill>
              <a:srgbClr val="F3707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CF4BE334-D42E-4D27-A03A-12ABFFE7493A}"/>
              </a:ext>
            </a:extLst>
          </p:cNvPr>
          <p:cNvCxnSpPr>
            <a:cxnSpLocks/>
          </p:cNvCxnSpPr>
          <p:nvPr/>
        </p:nvCxnSpPr>
        <p:spPr>
          <a:xfrm flipH="1" flipV="1">
            <a:off x="6630988" y="2144713"/>
            <a:ext cx="522287" cy="325437"/>
          </a:xfrm>
          <a:prstGeom prst="straightConnector1">
            <a:avLst/>
          </a:prstGeom>
          <a:ln w="38100">
            <a:solidFill>
              <a:srgbClr val="F3707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615950"/>
            <a:ext cx="154463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800" y="3406775"/>
            <a:ext cx="938213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17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75" y="5453063"/>
            <a:ext cx="1744663" cy="123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9388" y="622300"/>
            <a:ext cx="1030287" cy="8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16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881063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90600"/>
            <a:ext cx="3140075" cy="497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itle 20"/>
          <p:cNvSpPr>
            <a:spLocks noGrp="1" noChangeArrowheads="1"/>
          </p:cNvSpPr>
          <p:nvPr>
            <p:ph type="title"/>
          </p:nvPr>
        </p:nvSpPr>
        <p:spPr>
          <a:xfrm>
            <a:off x="1081088" y="558800"/>
            <a:ext cx="3443287" cy="950913"/>
          </a:xfrm>
        </p:spPr>
        <p:txBody>
          <a:bodyPr/>
          <a:lstStyle/>
          <a:p>
            <a:pPr eaLnBrk="1" hangingPunct="1"/>
            <a:r>
              <a:rPr lang="en-AU" altLang="en-US" sz="3600" smtClean="0"/>
              <a:t>Roots</a:t>
            </a:r>
            <a:endParaRPr lang="en-GB" altLang="en-US" sz="3600" smtClean="0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670B0A94-E550-4B62-88EB-EEF3579CB089}"/>
              </a:ext>
            </a:extLst>
          </p:cNvPr>
          <p:cNvSpPr/>
          <p:nvPr/>
        </p:nvSpPr>
        <p:spPr bwMode="auto">
          <a:xfrm>
            <a:off x="1400175" y="1509713"/>
            <a:ext cx="2820988" cy="1582737"/>
          </a:xfrm>
          <a:prstGeom prst="roundRect">
            <a:avLst/>
          </a:prstGeom>
          <a:solidFill>
            <a:srgbClr val="9ECE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AU" altLang="en-US" dirty="0">
                <a:solidFill>
                  <a:schemeClr val="tx1"/>
                </a:solidFill>
              </a:rPr>
              <a:t>Roots absorb minerals and water from the soil.</a:t>
            </a:r>
          </a:p>
          <a:p>
            <a:pPr algn="ctr" eaLnBrk="1" hangingPunct="1">
              <a:defRPr/>
            </a:pPr>
            <a:r>
              <a:rPr lang="en-AU" altLang="en-US" dirty="0">
                <a:solidFill>
                  <a:schemeClr val="tx1"/>
                </a:solidFill>
              </a:rPr>
              <a:t>The roots also help the plant anchor in the soil and stay upright.</a:t>
            </a:r>
            <a:endParaRPr lang="en-GB" altLang="en-US" dirty="0">
              <a:solidFill>
                <a:schemeClr val="tx1"/>
              </a:solidFill>
            </a:endParaRP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CF4BE334-D42E-4D27-A03A-12ABFFE7493A}"/>
              </a:ext>
            </a:extLst>
          </p:cNvPr>
          <p:cNvCxnSpPr>
            <a:cxnSpLocks/>
          </p:cNvCxnSpPr>
          <p:nvPr/>
        </p:nvCxnSpPr>
        <p:spPr>
          <a:xfrm flipH="1" flipV="1">
            <a:off x="6753225" y="5335588"/>
            <a:ext cx="522288" cy="323850"/>
          </a:xfrm>
          <a:prstGeom prst="straightConnector1">
            <a:avLst/>
          </a:prstGeom>
          <a:ln w="38100">
            <a:solidFill>
              <a:srgbClr val="9EC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64078">
            <a:off x="1287463" y="3230563"/>
            <a:ext cx="2932112" cy="226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16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75" y="5453063"/>
            <a:ext cx="1744663" cy="123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253FF0D6-8AE3-4E3D-9A98-D1844616404B}"/>
              </a:ext>
            </a:extLst>
          </p:cNvPr>
          <p:cNvCxnSpPr>
            <a:cxnSpLocks/>
          </p:cNvCxnSpPr>
          <p:nvPr/>
        </p:nvCxnSpPr>
        <p:spPr>
          <a:xfrm>
            <a:off x="5254625" y="4779963"/>
            <a:ext cx="390525" cy="330200"/>
          </a:xfrm>
          <a:prstGeom prst="straightConnector1">
            <a:avLst/>
          </a:prstGeom>
          <a:ln w="38100">
            <a:solidFill>
              <a:srgbClr val="9EC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107" b="-9560"/>
          <a:stretch>
            <a:fillRect/>
          </a:stretch>
        </p:blipFill>
        <p:spPr bwMode="auto">
          <a:xfrm>
            <a:off x="4473575" y="3730625"/>
            <a:ext cx="357188" cy="481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29" r="15189"/>
          <a:stretch>
            <a:fillRect/>
          </a:stretch>
        </p:blipFill>
        <p:spPr bwMode="auto">
          <a:xfrm>
            <a:off x="4911725" y="4100513"/>
            <a:ext cx="34607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05" r="45313" b="-9560"/>
          <a:stretch>
            <a:fillRect/>
          </a:stretch>
        </p:blipFill>
        <p:spPr bwMode="auto">
          <a:xfrm>
            <a:off x="4703763" y="4090988"/>
            <a:ext cx="344487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401" b="38699"/>
          <a:stretch>
            <a:fillRect/>
          </a:stretch>
        </p:blipFill>
        <p:spPr bwMode="auto">
          <a:xfrm>
            <a:off x="5297488" y="4652963"/>
            <a:ext cx="404812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155"/>
          <a:stretch>
            <a:fillRect/>
          </a:stretch>
        </p:blipFill>
        <p:spPr bwMode="auto">
          <a:xfrm>
            <a:off x="5076825" y="4319588"/>
            <a:ext cx="3302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2" name="Picture 1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881063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32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90600"/>
            <a:ext cx="3140075" cy="497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itle 20"/>
          <p:cNvSpPr>
            <a:spLocks noGrp="1" noChangeArrowheads="1"/>
          </p:cNvSpPr>
          <p:nvPr>
            <p:ph type="title"/>
          </p:nvPr>
        </p:nvSpPr>
        <p:spPr>
          <a:xfrm>
            <a:off x="1096963" y="512763"/>
            <a:ext cx="3443287" cy="950912"/>
          </a:xfrm>
        </p:spPr>
        <p:txBody>
          <a:bodyPr/>
          <a:lstStyle/>
          <a:p>
            <a:pPr eaLnBrk="1" hangingPunct="1"/>
            <a:r>
              <a:rPr lang="en-AU" altLang="en-US" sz="3600" smtClean="0"/>
              <a:t>Stem</a:t>
            </a:r>
            <a:endParaRPr lang="en-GB" altLang="en-US" sz="3600" smtClean="0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670B0A94-E550-4B62-88EB-EEF3579CB089}"/>
              </a:ext>
            </a:extLst>
          </p:cNvPr>
          <p:cNvSpPr/>
          <p:nvPr/>
        </p:nvSpPr>
        <p:spPr bwMode="auto">
          <a:xfrm>
            <a:off x="1343025" y="1479550"/>
            <a:ext cx="2811463" cy="1892300"/>
          </a:xfrm>
          <a:prstGeom prst="roundRect">
            <a:avLst/>
          </a:prstGeom>
          <a:solidFill>
            <a:srgbClr val="F370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AU" altLang="en-US" dirty="0">
                <a:solidFill>
                  <a:schemeClr val="tx1"/>
                </a:solidFill>
              </a:rPr>
              <a:t>The stem transports water around the plant.</a:t>
            </a:r>
          </a:p>
          <a:p>
            <a:pPr algn="ctr" eaLnBrk="1" hangingPunct="1">
              <a:defRPr/>
            </a:pPr>
            <a:r>
              <a:rPr lang="en-AU" altLang="en-US" dirty="0">
                <a:solidFill>
                  <a:schemeClr val="tx1"/>
                </a:solidFill>
              </a:rPr>
              <a:t>It also holds the plant upright so it can get more sunlight. </a:t>
            </a:r>
            <a:endParaRPr lang="en-GB" altLang="en-US" dirty="0">
              <a:solidFill>
                <a:schemeClr val="tx1"/>
              </a:solidFill>
            </a:endParaRP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CF4BE334-D42E-4D27-A03A-12ABFFE7493A}"/>
              </a:ext>
            </a:extLst>
          </p:cNvPr>
          <p:cNvCxnSpPr>
            <a:cxnSpLocks/>
          </p:cNvCxnSpPr>
          <p:nvPr/>
        </p:nvCxnSpPr>
        <p:spPr>
          <a:xfrm>
            <a:off x="3933825" y="2671763"/>
            <a:ext cx="2081213" cy="0"/>
          </a:xfrm>
          <a:prstGeom prst="straightConnector1">
            <a:avLst/>
          </a:prstGeom>
          <a:ln w="38100">
            <a:solidFill>
              <a:srgbClr val="F3707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1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2930525" cy="226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Connector: Curved 10">
            <a:extLst>
              <a:ext uri="{FF2B5EF4-FFF2-40B4-BE49-F238E27FC236}">
                <a16:creationId xmlns:a16="http://schemas.microsoft.com/office/drawing/2014/main" id="{717E4932-E116-4F3D-8902-4818506C8AB0}"/>
              </a:ext>
            </a:extLst>
          </p:cNvPr>
          <p:cNvCxnSpPr/>
          <p:nvPr/>
        </p:nvCxnSpPr>
        <p:spPr>
          <a:xfrm rot="10800000" flipV="1">
            <a:off x="6786563" y="4926013"/>
            <a:ext cx="554037" cy="434975"/>
          </a:xfrm>
          <a:prstGeom prst="curvedConnector3">
            <a:avLst>
              <a:gd name="adj1" fmla="val 43939"/>
            </a:avLst>
          </a:prstGeom>
          <a:ln w="28575">
            <a:solidFill>
              <a:srgbClr val="80C1E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or: Curved 15">
            <a:extLst>
              <a:ext uri="{FF2B5EF4-FFF2-40B4-BE49-F238E27FC236}">
                <a16:creationId xmlns:a16="http://schemas.microsoft.com/office/drawing/2014/main" id="{04419E90-81F5-468F-8EEA-57EA1D8B9943}"/>
              </a:ext>
            </a:extLst>
          </p:cNvPr>
          <p:cNvCxnSpPr>
            <a:cxnSpLocks/>
          </p:cNvCxnSpPr>
          <p:nvPr/>
        </p:nvCxnSpPr>
        <p:spPr>
          <a:xfrm rot="10800000" flipH="1" flipV="1">
            <a:off x="4848225" y="4926013"/>
            <a:ext cx="554038" cy="434975"/>
          </a:xfrm>
          <a:prstGeom prst="curvedConnector3">
            <a:avLst>
              <a:gd name="adj1" fmla="val 43939"/>
            </a:avLst>
          </a:prstGeom>
          <a:ln w="28575">
            <a:solidFill>
              <a:srgbClr val="80C1E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21" name="Picture 27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75" y="5453063"/>
            <a:ext cx="1744663" cy="123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144793F4-1D7D-43A5-B875-CCBC63A6AED8}"/>
              </a:ext>
            </a:extLst>
          </p:cNvPr>
          <p:cNvCxnSpPr/>
          <p:nvPr/>
        </p:nvCxnSpPr>
        <p:spPr>
          <a:xfrm flipV="1">
            <a:off x="5981700" y="2968625"/>
            <a:ext cx="0" cy="1357313"/>
          </a:xfrm>
          <a:prstGeom prst="straightConnector1">
            <a:avLst/>
          </a:prstGeom>
          <a:ln w="28575">
            <a:solidFill>
              <a:srgbClr val="80C1E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7149E51D-9880-444A-9438-5D63C8243B80}"/>
              </a:ext>
            </a:extLst>
          </p:cNvPr>
          <p:cNvCxnSpPr/>
          <p:nvPr/>
        </p:nvCxnSpPr>
        <p:spPr>
          <a:xfrm flipV="1">
            <a:off x="6243638" y="2500313"/>
            <a:ext cx="0" cy="1357312"/>
          </a:xfrm>
          <a:prstGeom prst="straightConnector1">
            <a:avLst/>
          </a:prstGeom>
          <a:ln w="28575">
            <a:solidFill>
              <a:srgbClr val="80C1E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24" name="Picture 1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881063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 noChangeArrowheads="1"/>
          </p:cNvSpPr>
          <p:nvPr>
            <p:ph type="title"/>
          </p:nvPr>
        </p:nvSpPr>
        <p:spPr>
          <a:xfrm>
            <a:off x="1081088" y="558800"/>
            <a:ext cx="3443287" cy="950913"/>
          </a:xfrm>
        </p:spPr>
        <p:txBody>
          <a:bodyPr/>
          <a:lstStyle/>
          <a:p>
            <a:pPr eaLnBrk="1" hangingPunct="1"/>
            <a:r>
              <a:rPr lang="en-AU" altLang="en-US" sz="3600" smtClean="0"/>
              <a:t>Anther</a:t>
            </a:r>
            <a:endParaRPr lang="en-GB" altLang="en-US" sz="3600" smtClean="0"/>
          </a:p>
        </p:txBody>
      </p:sp>
      <p:pic>
        <p:nvPicPr>
          <p:cNvPr id="14339" name="Picture 1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881063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0213" y="1246188"/>
            <a:ext cx="3140075" cy="497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0EC7E4FB-09CA-4B29-8828-354A7C67A1EF}"/>
              </a:ext>
            </a:extLst>
          </p:cNvPr>
          <p:cNvCxnSpPr>
            <a:cxnSpLocks/>
          </p:cNvCxnSpPr>
          <p:nvPr/>
        </p:nvCxnSpPr>
        <p:spPr>
          <a:xfrm flipV="1">
            <a:off x="4822825" y="1919288"/>
            <a:ext cx="398463" cy="338137"/>
          </a:xfrm>
          <a:prstGeom prst="straightConnector1">
            <a:avLst/>
          </a:prstGeom>
          <a:ln w="38100">
            <a:solidFill>
              <a:srgbClr val="F3707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CF4BE334-D42E-4D27-A03A-12ABFFE7493A}"/>
              </a:ext>
            </a:extLst>
          </p:cNvPr>
          <p:cNvCxnSpPr>
            <a:cxnSpLocks/>
          </p:cNvCxnSpPr>
          <p:nvPr/>
        </p:nvCxnSpPr>
        <p:spPr>
          <a:xfrm flipH="1" flipV="1">
            <a:off x="6329363" y="1901825"/>
            <a:ext cx="522287" cy="325438"/>
          </a:xfrm>
          <a:prstGeom prst="straightConnector1">
            <a:avLst/>
          </a:prstGeom>
          <a:ln w="38100">
            <a:solidFill>
              <a:srgbClr val="F3707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1650" y="763588"/>
            <a:ext cx="1544638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550" y="2709863"/>
            <a:ext cx="938213" cy="86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17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1275" y="5605463"/>
            <a:ext cx="1744663" cy="123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7725" y="973138"/>
            <a:ext cx="1030288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Rectangle: Rounded Corners 36">
            <a:extLst>
              <a:ext uri="{FF2B5EF4-FFF2-40B4-BE49-F238E27FC236}">
                <a16:creationId xmlns:a16="http://schemas.microsoft.com/office/drawing/2014/main" id="{670B0A94-E550-4B62-88EB-EEF3579CB089}"/>
              </a:ext>
            </a:extLst>
          </p:cNvPr>
          <p:cNvSpPr/>
          <p:nvPr/>
        </p:nvSpPr>
        <p:spPr bwMode="auto">
          <a:xfrm>
            <a:off x="1081088" y="1546225"/>
            <a:ext cx="2820987" cy="2881313"/>
          </a:xfrm>
          <a:prstGeom prst="roundRect">
            <a:avLst/>
          </a:prstGeom>
          <a:solidFill>
            <a:srgbClr val="9ECE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rgbClr val="000000"/>
                </a:solidFill>
              </a:rPr>
              <a:t>The anther contains pollen which brushes onto insects when they land on the flower.</a:t>
            </a:r>
          </a:p>
          <a:p>
            <a:pPr>
              <a:lnSpc>
                <a:spcPct val="114999"/>
              </a:lnSpc>
              <a:defRPr/>
            </a:pPr>
            <a:endParaRPr lang="en-GB" dirty="0">
              <a:solidFill>
                <a:srgbClr val="000000"/>
              </a:solidFill>
            </a:endParaRPr>
          </a:p>
          <a:p>
            <a:pPr>
              <a:lnSpc>
                <a:spcPct val="114999"/>
              </a:lnSpc>
              <a:defRPr/>
            </a:pPr>
            <a:r>
              <a:rPr lang="en-GB" dirty="0">
                <a:solidFill>
                  <a:srgbClr val="000000"/>
                </a:solidFill>
              </a:rPr>
              <a:t>The pollen is moved by insects to other flowers.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172</TotalTime>
  <Words>118</Words>
  <Application>Microsoft Office PowerPoint</Application>
  <PresentationFormat>On-screen Show (4:3)</PresentationFormat>
  <Paragraphs>25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Twinkl SemiBold</vt:lpstr>
      <vt:lpstr>Calibri</vt:lpstr>
      <vt:lpstr>Twinkl</vt:lpstr>
      <vt:lpstr>Sassoon Infant Rg</vt:lpstr>
      <vt:lpstr>Office Theme</vt:lpstr>
      <vt:lpstr>PowerPoint Presentation</vt:lpstr>
      <vt:lpstr>Parts and Functions of a Plant</vt:lpstr>
      <vt:lpstr>Leaf</vt:lpstr>
      <vt:lpstr>Petal</vt:lpstr>
      <vt:lpstr>Roots</vt:lpstr>
      <vt:lpstr>Stem</vt:lpstr>
      <vt:lpstr>Anther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Monet Povey-Robertson</dc:creator>
  <cp:lastModifiedBy>Janine Nayler</cp:lastModifiedBy>
  <cp:revision>27</cp:revision>
  <dcterms:created xsi:type="dcterms:W3CDTF">2018-02-11T23:42:13Z</dcterms:created>
  <dcterms:modified xsi:type="dcterms:W3CDTF">2020-05-01T11:15:38Z</dcterms:modified>
</cp:coreProperties>
</file>