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71" r:id="rId4"/>
    <p:sldId id="277" r:id="rId5"/>
    <p:sldId id="278" r:id="rId6"/>
    <p:sldId id="273" r:id="rId7"/>
    <p:sldId id="276" r:id="rId8"/>
    <p:sldId id="279" r:id="rId9"/>
    <p:sldId id="280" r:id="rId10"/>
    <p:sldId id="281" r:id="rId11"/>
    <p:sldId id="272" r:id="rId12"/>
    <p:sldId id="275" r:id="rId13"/>
    <p:sldId id="267" r:id="rId14"/>
  </p:sldIdLst>
  <p:sldSz cx="9144000" cy="6858000" type="screen4x3"/>
  <p:notesSz cx="6858000" cy="9144000"/>
  <p:embeddedFontLst>
    <p:embeddedFont>
      <p:font typeface="Twinkl" panose="020B0604020202020204" pitchFamily="2" charset="0"/>
      <p:regular r:id="rId17"/>
      <p:bold r:id="rId18"/>
    </p:embeddedFont>
    <p:embeddedFont>
      <p:font typeface="Sassoon Infant Rg" panose="02000503030000020003" pitchFamily="50" charset="0"/>
      <p:regular r:id="rId19"/>
      <p:bold r:id="rId20"/>
    </p:embeddedFont>
    <p:embeddedFont>
      <p:font typeface="Twinkl SemiBold" pitchFamily="2" charset="0"/>
      <p:bold r:id="rId21"/>
    </p:embeddedFont>
    <p:embeddedFont>
      <p:font typeface="Calibri" panose="020F0502020204030204" pitchFamily="34" charset="0"/>
      <p:regular r:id="rId22"/>
      <p:bold r:id="rId23"/>
      <p:italic r:id="rId24"/>
      <p:boldItalic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397">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EFFC"/>
    <a:srgbClr val="AFD0F5"/>
    <a:srgbClr val="D7E3CF"/>
    <a:srgbClr val="E5004F"/>
    <a:srgbClr val="FAB001"/>
    <a:srgbClr val="4A3582"/>
    <a:srgbClr val="E84D15"/>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73" d="100"/>
          <a:sy n="73" d="100"/>
        </p:scale>
        <p:origin x="1416" y="66"/>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7F8FE2-4140-428B-9AB4-1B8B35C6A33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D2C1F04-D073-49FA-80B2-0962634B841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7A05046-704C-4AD8-B7E7-76E6F9D669C6}" type="datetimeFigureOut">
              <a:rPr lang="en-GB"/>
              <a:pPr>
                <a:defRPr/>
              </a:pPr>
              <a:t>15/05/2020</a:t>
            </a:fld>
            <a:endParaRPr lang="en-GB"/>
          </a:p>
        </p:txBody>
      </p:sp>
      <p:sp>
        <p:nvSpPr>
          <p:cNvPr id="4" name="Footer Placeholder 3">
            <a:extLst>
              <a:ext uri="{FF2B5EF4-FFF2-40B4-BE49-F238E27FC236}">
                <a16:creationId xmlns:a16="http://schemas.microsoft.com/office/drawing/2014/main" id="{C2410C3C-C65C-4F72-B6A9-8C6CD9D1E49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1F1A051-3A72-4D2D-97D8-7EB9761CE15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C39A301-8F25-458E-93EC-3DDF1737E4E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859594-286F-4EDF-9FF2-611575E4095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285FE95-DAE3-4B4E-AE89-7C0697E52E1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4120EFE-3F8F-4ACF-AE3D-E27CE3E48BA8}" type="datetimeFigureOut">
              <a:rPr lang="en-GB"/>
              <a:pPr>
                <a:defRPr/>
              </a:pPr>
              <a:t>15/05/2020</a:t>
            </a:fld>
            <a:endParaRPr lang="en-GB"/>
          </a:p>
        </p:txBody>
      </p:sp>
      <p:sp>
        <p:nvSpPr>
          <p:cNvPr id="4" name="Slide Image Placeholder 3">
            <a:extLst>
              <a:ext uri="{FF2B5EF4-FFF2-40B4-BE49-F238E27FC236}">
                <a16:creationId xmlns:a16="http://schemas.microsoft.com/office/drawing/2014/main" id="{B6F20293-D2A2-4FD2-986D-A361BB421D4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8F4A5EA-8F08-469D-9B0D-294678C7635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FC728E8-34F4-4FD7-BEE3-48A96FDA073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3BC3051-D44B-4683-9BFF-748D3FD5282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9CBE4E8-367D-4BF1-AC67-E4D67771A5E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319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BDC88D3C-7754-403B-8C3D-03499B250A3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7482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65E456B6-8BC8-4974-9685-4218E2961C5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04376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3519B136-BEA4-4E3C-885F-76ECBFDCC80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C9EA13B0-6DF6-408C-8D74-DB8C417F439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8EDF4E9-4742-40D4-A538-3F221C084A13}"/>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44F3C89-0104-41B6-9AEA-F72913EA3655}"/>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13B192BB-A86D-4CAB-AD9A-7E6A90A19028}"/>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930887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01307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mtClean="0"/>
              <a:t>Animal Habitats</a:t>
            </a:r>
            <a:endParaRPr lang="en-GB" altLang="en-US" sz="3600" smtClean="0"/>
          </a:p>
        </p:txBody>
      </p:sp>
      <p:sp>
        <p:nvSpPr>
          <p:cNvPr id="9219" name="Rectangle 4"/>
          <p:cNvSpPr>
            <a:spLocks noChangeArrowheads="1"/>
          </p:cNvSpPr>
          <p:nvPr/>
        </p:nvSpPr>
        <p:spPr bwMode="auto">
          <a:xfrm>
            <a:off x="755650" y="1195388"/>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habitat is a natural environment that an animal lives in. A habitat provides animals with 3 important things:</a:t>
            </a:r>
          </a:p>
        </p:txBody>
      </p:sp>
      <p:pic>
        <p:nvPicPr>
          <p:cNvPr id="9220"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1893888"/>
            <a:ext cx="6875462" cy="424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F0E166FE-F787-42A0-9F8D-868102CD6316}"/>
              </a:ext>
            </a:extLst>
          </p:cNvPr>
          <p:cNvSpPr txBox="1"/>
          <p:nvPr/>
        </p:nvSpPr>
        <p:spPr>
          <a:xfrm>
            <a:off x="1146175" y="1995488"/>
            <a:ext cx="3892550" cy="1049337"/>
          </a:xfrm>
          <a:prstGeom prst="rect">
            <a:avLst/>
          </a:prstGeom>
          <a:solidFill>
            <a:schemeClr val="accent3">
              <a:lumMod val="20000"/>
              <a:lumOff val="8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GB" dirty="0">
                <a:latin typeface="+mn-lt"/>
              </a:rPr>
              <a:t>food;</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shelter;</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a safe place to raise their young.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61963" y="763588"/>
            <a:ext cx="8220075" cy="971550"/>
          </a:xfrm>
        </p:spPr>
        <p:txBody>
          <a:bodyPr/>
          <a:lstStyle/>
          <a:p>
            <a:pPr algn="ctr" eaLnBrk="1" hangingPunct="1"/>
            <a:r>
              <a:rPr lang="en-GB" altLang="en-US" b="0" smtClean="0"/>
              <a:t>Animal Habitats</a:t>
            </a:r>
            <a:r>
              <a:rPr lang="en-GB" altLang="en-US" smtClean="0"/>
              <a:t/>
            </a:r>
            <a:br>
              <a:rPr lang="en-GB" altLang="en-US" smtClean="0"/>
            </a:br>
            <a:endParaRPr lang="en-GB" altLang="en-US" smtClean="0"/>
          </a:p>
        </p:txBody>
      </p:sp>
      <p:sp>
        <p:nvSpPr>
          <p:cNvPr id="10243" name="TextBox 2"/>
          <p:cNvSpPr txBox="1">
            <a:spLocks noChangeArrowheads="1"/>
          </p:cNvSpPr>
          <p:nvPr/>
        </p:nvSpPr>
        <p:spPr bwMode="auto">
          <a:xfrm>
            <a:off x="771525" y="1695450"/>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Can you match the animal with their environment? </a:t>
            </a:r>
          </a:p>
        </p:txBody>
      </p:sp>
      <p:sp>
        <p:nvSpPr>
          <p:cNvPr id="19" name="Oval 18">
            <a:extLst>
              <a:ext uri="{FF2B5EF4-FFF2-40B4-BE49-F238E27FC236}">
                <a16:creationId xmlns:a16="http://schemas.microsoft.com/office/drawing/2014/main" id="{E4DE471F-D8A7-4D3D-82CB-F9BE61583EC6}"/>
              </a:ext>
            </a:extLst>
          </p:cNvPr>
          <p:cNvSpPr/>
          <p:nvPr/>
        </p:nvSpPr>
        <p:spPr>
          <a:xfrm>
            <a:off x="519113" y="4286250"/>
            <a:ext cx="1981200" cy="1981200"/>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Oval 19">
            <a:extLst>
              <a:ext uri="{FF2B5EF4-FFF2-40B4-BE49-F238E27FC236}">
                <a16:creationId xmlns:a16="http://schemas.microsoft.com/office/drawing/2014/main" id="{AE6A87F8-93F3-408C-9B88-DE1F12B46E26}"/>
              </a:ext>
            </a:extLst>
          </p:cNvPr>
          <p:cNvSpPr/>
          <p:nvPr/>
        </p:nvSpPr>
        <p:spPr>
          <a:xfrm>
            <a:off x="2554288" y="4286250"/>
            <a:ext cx="1981200" cy="19812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Oval 20">
            <a:extLst>
              <a:ext uri="{FF2B5EF4-FFF2-40B4-BE49-F238E27FC236}">
                <a16:creationId xmlns:a16="http://schemas.microsoft.com/office/drawing/2014/main" id="{717ADF2A-F361-4E0A-AD71-94FAEBF054BA}"/>
              </a:ext>
            </a:extLst>
          </p:cNvPr>
          <p:cNvSpPr/>
          <p:nvPr/>
        </p:nvSpPr>
        <p:spPr>
          <a:xfrm>
            <a:off x="4587875" y="4286250"/>
            <a:ext cx="1981200" cy="198120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Oval 21">
            <a:extLst>
              <a:ext uri="{FF2B5EF4-FFF2-40B4-BE49-F238E27FC236}">
                <a16:creationId xmlns:a16="http://schemas.microsoft.com/office/drawing/2014/main" id="{4ADBA15D-684F-44CB-8835-171053848FA6}"/>
              </a:ext>
            </a:extLst>
          </p:cNvPr>
          <p:cNvSpPr/>
          <p:nvPr/>
        </p:nvSpPr>
        <p:spPr>
          <a:xfrm>
            <a:off x="6623050" y="4286250"/>
            <a:ext cx="1981200" cy="1981200"/>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9" name="Group 28"/>
          <p:cNvGrpSpPr>
            <a:grpSpLocks/>
          </p:cNvGrpSpPr>
          <p:nvPr/>
        </p:nvGrpSpPr>
        <p:grpSpPr bwMode="auto">
          <a:xfrm>
            <a:off x="519113" y="2136775"/>
            <a:ext cx="1981200" cy="1981200"/>
            <a:chOff x="523874" y="2181350"/>
            <a:chExt cx="1981200" cy="1981200"/>
          </a:xfrm>
        </p:grpSpPr>
        <p:sp>
          <p:nvSpPr>
            <p:cNvPr id="7" name="Oval 6">
              <a:extLst>
                <a:ext uri="{FF2B5EF4-FFF2-40B4-BE49-F238E27FC236}">
                  <a16:creationId xmlns:a16="http://schemas.microsoft.com/office/drawing/2014/main" id="{0D0968C1-9986-43D4-90CF-759860DDC8F3}"/>
                </a:ext>
              </a:extLst>
            </p:cNvPr>
            <p:cNvSpPr/>
            <p:nvPr/>
          </p:nvSpPr>
          <p:spPr>
            <a:xfrm>
              <a:off x="523874" y="2181350"/>
              <a:ext cx="1981200" cy="1981200"/>
            </a:xfrm>
            <a:prstGeom prst="ellipse">
              <a:avLst/>
            </a:prstGeom>
            <a:solidFill>
              <a:srgbClr val="2CB6B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0"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9405" y="2448907"/>
              <a:ext cx="1800171" cy="1128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p:cNvGrpSpPr>
            <a:grpSpLocks/>
          </p:cNvGrpSpPr>
          <p:nvPr/>
        </p:nvGrpSpPr>
        <p:grpSpPr bwMode="auto">
          <a:xfrm>
            <a:off x="6623050" y="2181225"/>
            <a:ext cx="1981200" cy="1981200"/>
            <a:chOff x="6623050" y="2181350"/>
            <a:chExt cx="1981200" cy="1981200"/>
          </a:xfrm>
        </p:grpSpPr>
        <p:sp>
          <p:nvSpPr>
            <p:cNvPr id="14" name="Oval 13">
              <a:extLst>
                <a:ext uri="{FF2B5EF4-FFF2-40B4-BE49-F238E27FC236}">
                  <a16:creationId xmlns:a16="http://schemas.microsoft.com/office/drawing/2014/main" id="{79A9635F-6A67-4C88-B2C9-8CFFADB0017B}"/>
                </a:ext>
              </a:extLst>
            </p:cNvPr>
            <p:cNvSpPr/>
            <p:nvPr/>
          </p:nvSpPr>
          <p:spPr>
            <a:xfrm>
              <a:off x="6623050" y="2181350"/>
              <a:ext cx="1981200" cy="1981200"/>
            </a:xfrm>
            <a:prstGeom prst="ellipse">
              <a:avLst/>
            </a:prstGeom>
            <a:solidFill>
              <a:srgbClr val="0175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763841" y="2651393"/>
              <a:ext cx="1587500" cy="1166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30"/>
          <p:cNvGrpSpPr>
            <a:grpSpLocks/>
          </p:cNvGrpSpPr>
          <p:nvPr/>
        </p:nvGrpSpPr>
        <p:grpSpPr bwMode="auto">
          <a:xfrm>
            <a:off x="4589463" y="2181225"/>
            <a:ext cx="1981200" cy="2016125"/>
            <a:chOff x="4589992" y="2181350"/>
            <a:chExt cx="1981200" cy="2015749"/>
          </a:xfrm>
        </p:grpSpPr>
        <p:sp>
          <p:nvSpPr>
            <p:cNvPr id="13" name="Oval 12">
              <a:extLst>
                <a:ext uri="{FF2B5EF4-FFF2-40B4-BE49-F238E27FC236}">
                  <a16:creationId xmlns:a16="http://schemas.microsoft.com/office/drawing/2014/main" id="{3D8F987E-0A81-4B99-9FF9-4F20D38A468F}"/>
                </a:ext>
              </a:extLst>
            </p:cNvPr>
            <p:cNvSpPr/>
            <p:nvPr/>
          </p:nvSpPr>
          <p:spPr>
            <a:xfrm>
              <a:off x="4589992" y="2181350"/>
              <a:ext cx="1981200" cy="1980831"/>
            </a:xfrm>
            <a:prstGeom prst="ellipse">
              <a:avLst/>
            </a:prstGeom>
            <a:solidFill>
              <a:srgbClr val="E8C4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18566" y="2305600"/>
              <a:ext cx="1628808" cy="189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TextBox 32"/>
          <p:cNvSpPr txBox="1">
            <a:spLocks noChangeArrowheads="1"/>
          </p:cNvSpPr>
          <p:nvPr/>
        </p:nvSpPr>
        <p:spPr bwMode="auto">
          <a:xfrm>
            <a:off x="755650" y="1690688"/>
            <a:ext cx="7632700"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How have these animals adapted to their environment? </a:t>
            </a:r>
          </a:p>
        </p:txBody>
      </p:sp>
      <p:grpSp>
        <p:nvGrpSpPr>
          <p:cNvPr id="30" name="Group 29"/>
          <p:cNvGrpSpPr>
            <a:grpSpLocks/>
          </p:cNvGrpSpPr>
          <p:nvPr/>
        </p:nvGrpSpPr>
        <p:grpSpPr bwMode="auto">
          <a:xfrm>
            <a:off x="2557463" y="2181225"/>
            <a:ext cx="1981200" cy="1981200"/>
            <a:chOff x="2556933" y="2181350"/>
            <a:chExt cx="1981200" cy="1981200"/>
          </a:xfrm>
        </p:grpSpPr>
        <p:sp>
          <p:nvSpPr>
            <p:cNvPr id="10" name="Oval 9">
              <a:extLst>
                <a:ext uri="{FF2B5EF4-FFF2-40B4-BE49-F238E27FC236}">
                  <a16:creationId xmlns:a16="http://schemas.microsoft.com/office/drawing/2014/main" id="{C4BED9A9-686F-4622-B57D-02CABE0BED8C}"/>
                </a:ext>
              </a:extLst>
            </p:cNvPr>
            <p:cNvSpPr/>
            <p:nvPr/>
          </p:nvSpPr>
          <p:spPr>
            <a:xfrm>
              <a:off x="2556933" y="2181350"/>
              <a:ext cx="1981200" cy="1981200"/>
            </a:xfrm>
            <a:prstGeom prst="ellipse">
              <a:avLst/>
            </a:prstGeom>
            <a:solidFill>
              <a:srgbClr val="C907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4" name="Picture 1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746815" y="2332420"/>
              <a:ext cx="1498159" cy="158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path" presetSubtype="0" accel="50000" decel="50000" fill="hold" nodeType="clickEffect">
                                  <p:stCondLst>
                                    <p:cond delay="0"/>
                                  </p:stCondLst>
                                  <p:childTnLst>
                                    <p:animMotion origin="layout" path="M -4.16667E-6 1.48148E-6 L 0.66754 0.31412 " pathEditMode="relative" rAng="0" ptsTypes="AA">
                                      <p:cBhvr>
                                        <p:cTn id="32" dur="2000" fill="hold"/>
                                        <p:tgtEl>
                                          <p:spTgt spid="29"/>
                                        </p:tgtEl>
                                        <p:attrNameLst>
                                          <p:attrName>ppt_x</p:attrName>
                                          <p:attrName>ppt_y</p:attrName>
                                        </p:attrNameLst>
                                      </p:cBhvr>
                                      <p:rCtr x="33368" y="15694"/>
                                    </p:animMotion>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path" presetSubtype="0" accel="50000" decel="50000" fill="hold" nodeType="clickEffect">
                                  <p:stCondLst>
                                    <p:cond delay="0"/>
                                  </p:stCondLst>
                                  <p:childTnLst>
                                    <p:animMotion origin="layout" path="M -8.33333E-7 0 L 0.22222 0.30625 " pathEditMode="relative" rAng="0" ptsTypes="AA">
                                      <p:cBhvr>
                                        <p:cTn id="36" dur="2000" fill="hold"/>
                                        <p:tgtEl>
                                          <p:spTgt spid="30"/>
                                        </p:tgtEl>
                                        <p:attrNameLst>
                                          <p:attrName>ppt_x</p:attrName>
                                          <p:attrName>ppt_y</p:attrName>
                                        </p:attrNameLst>
                                      </p:cBhvr>
                                      <p:rCtr x="11111" y="15301"/>
                                    </p:animMotion>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path" presetSubtype="0" accel="50000" decel="50000" fill="hold" nodeType="clickEffect">
                                  <p:stCondLst>
                                    <p:cond delay="0"/>
                                  </p:stCondLst>
                                  <p:childTnLst>
                                    <p:animMotion origin="layout" path="M -0.00069 -0.00278 L -0.22222 0.30486 " pathEditMode="relative" rAng="0" ptsTypes="AA">
                                      <p:cBhvr>
                                        <p:cTn id="40" dur="2000" fill="hold"/>
                                        <p:tgtEl>
                                          <p:spTgt spid="31"/>
                                        </p:tgtEl>
                                        <p:attrNameLst>
                                          <p:attrName>ppt_x</p:attrName>
                                          <p:attrName>ppt_y</p:attrName>
                                        </p:attrNameLst>
                                      </p:cBhvr>
                                      <p:rCtr x="-11076" y="15370"/>
                                    </p:animMotion>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path" presetSubtype="0" accel="50000" decel="50000" fill="hold" nodeType="clickEffect">
                                  <p:stCondLst>
                                    <p:cond delay="0"/>
                                  </p:stCondLst>
                                  <p:childTnLst>
                                    <p:animMotion origin="layout" path="M 1.11111E-6 0 L -0.66736 0.30625 " pathEditMode="relative" rAng="0" ptsTypes="AA">
                                      <p:cBhvr>
                                        <p:cTn id="44" dur="2000" fill="hold"/>
                                        <p:tgtEl>
                                          <p:spTgt spid="32"/>
                                        </p:tgtEl>
                                        <p:attrNameLst>
                                          <p:attrName>ppt_x</p:attrName>
                                          <p:attrName>ppt_y</p:attrName>
                                        </p:attrNameLst>
                                      </p:cBhvr>
                                      <p:rCtr x="-33368" y="15301"/>
                                    </p:animMotion>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z="3900" smtClean="0"/>
              <a:t>What Do Frogs Need in a Habitat?</a:t>
            </a:r>
          </a:p>
        </p:txBody>
      </p:sp>
      <p:sp>
        <p:nvSpPr>
          <p:cNvPr id="6" name="Rectangle 5"/>
          <p:cNvSpPr>
            <a:spLocks noChangeArrowheads="1"/>
          </p:cNvSpPr>
          <p:nvPr/>
        </p:nvSpPr>
        <p:spPr bwMode="auto">
          <a:xfrm>
            <a:off x="4572000" y="1473200"/>
            <a:ext cx="3816350"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SzPct val="130000"/>
            </a:pPr>
            <a:r>
              <a:rPr lang="en-GB" altLang="en-US" b="1">
                <a:solidFill>
                  <a:srgbClr val="009285"/>
                </a:solidFill>
                <a:ea typeface="Calibri" panose="020F0502020204030204" pitchFamily="34" charset="0"/>
                <a:cs typeface="Times New Roman" panose="02020603050405020304" pitchFamily="18" charset="0"/>
              </a:rPr>
              <a:t>Food</a:t>
            </a:r>
            <a:r>
              <a:rPr lang="en-GB" altLang="en-US" b="1">
                <a:solidFill>
                  <a:schemeClr val="tx1"/>
                </a:solidFill>
                <a:ea typeface="Calibri" panose="020F0502020204030204" pitchFamily="34" charset="0"/>
                <a:cs typeface="Times New Roman" panose="02020603050405020304" pitchFamily="18" charset="0"/>
              </a:rPr>
              <a:t>,</a:t>
            </a:r>
            <a:r>
              <a:rPr lang="en-GB" altLang="en-US">
                <a:solidFill>
                  <a:schemeClr val="tx1"/>
                </a:solidFill>
                <a:ea typeface="Calibri" panose="020F0502020204030204" pitchFamily="34" charset="0"/>
                <a:cs typeface="Times New Roman" panose="02020603050405020304" pitchFamily="18" charset="0"/>
              </a:rPr>
              <a:t> such as flies, cockroaches and spiders are caught on the frog’s long, sticky tongue. Bigger frogs can eat bigger animals, like mice and birds.</a:t>
            </a:r>
            <a:endParaRPr lang="en-GB" altLang="en-US" sz="1600">
              <a:solidFill>
                <a:schemeClr val="tx1"/>
              </a:solidFill>
              <a:ea typeface="Calibri" panose="020F0502020204030204" pitchFamily="34" charset="0"/>
              <a:cs typeface="Times New Roman" panose="02020603050405020304" pitchFamily="18" charset="0"/>
            </a:endParaRP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Camouflage</a:t>
            </a:r>
            <a:r>
              <a:rPr lang="en-GB" altLang="en-US">
                <a:solidFill>
                  <a:schemeClr val="tx1"/>
                </a:solidFill>
                <a:ea typeface="Calibri" panose="020F0502020204030204" pitchFamily="34" charset="0"/>
                <a:cs typeface="Times New Roman" panose="02020603050405020304" pitchFamily="18" charset="0"/>
              </a:rPr>
              <a:t>, so that they are less visible to predators, such as otters, birds and fish. </a:t>
            </a:r>
          </a:p>
          <a:p>
            <a:pPr eaLnBrk="1" hangingPunct="1">
              <a:lnSpc>
                <a:spcPct val="107000"/>
              </a:lnSpc>
              <a:spcBef>
                <a:spcPct val="0"/>
              </a:spcBef>
              <a:spcAft>
                <a:spcPts val="800"/>
              </a:spcAft>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Water </a:t>
            </a:r>
            <a:r>
              <a:rPr lang="en-GB" altLang="en-US">
                <a:solidFill>
                  <a:schemeClr val="tx1"/>
                </a:solidFill>
                <a:ea typeface="Calibri" panose="020F0502020204030204" pitchFamily="34" charset="0"/>
                <a:cs typeface="Times New Roman" panose="02020603050405020304" pitchFamily="18" charset="0"/>
              </a:rPr>
              <a:t>is needed for drinking and for laying their eggs in. </a:t>
            </a:r>
            <a:endParaRPr lang="en-GB" altLang="en-US" sz="1600">
              <a:solidFill>
                <a:schemeClr val="tx1"/>
              </a:solidFill>
              <a:ea typeface="Calibri" panose="020F0502020204030204" pitchFamily="34" charset="0"/>
              <a:cs typeface="Times New Roman" panose="02020603050405020304" pitchFamily="18" charset="0"/>
            </a:endParaRPr>
          </a:p>
        </p:txBody>
      </p:sp>
      <p:sp>
        <p:nvSpPr>
          <p:cNvPr id="7" name="Rectangle 1"/>
          <p:cNvSpPr>
            <a:spLocks noChangeArrowheads="1"/>
          </p:cNvSpPr>
          <p:nvPr/>
        </p:nvSpPr>
        <p:spPr bwMode="auto">
          <a:xfrm>
            <a:off x="4572000" y="4735513"/>
            <a:ext cx="381635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 typeface="Arial" panose="020B0604020202020204" pitchFamily="34" charset="0"/>
              <a:buNone/>
            </a:pPr>
            <a:r>
              <a:rPr lang="en-GB" altLang="en-US">
                <a:solidFill>
                  <a:schemeClr val="tx1"/>
                </a:solidFill>
                <a:ea typeface="Calibri" panose="020F0502020204030204" pitchFamily="34" charset="0"/>
                <a:cs typeface="Times New Roman" panose="02020603050405020304" pitchFamily="18" charset="0"/>
              </a:rPr>
              <a:t>… frogs are best suited to living in places where there is water, such as near a pond or lake.</a:t>
            </a:r>
          </a:p>
        </p:txBody>
      </p:sp>
      <p:grpSp>
        <p:nvGrpSpPr>
          <p:cNvPr id="9" name="Group 8"/>
          <p:cNvGrpSpPr>
            <a:grpSpLocks/>
          </p:cNvGrpSpPr>
          <p:nvPr/>
        </p:nvGrpSpPr>
        <p:grpSpPr bwMode="auto">
          <a:xfrm>
            <a:off x="755650" y="1473200"/>
            <a:ext cx="2146300" cy="2146300"/>
            <a:chOff x="523874" y="2181350"/>
            <a:chExt cx="1981200" cy="1981200"/>
          </a:xfrm>
        </p:grpSpPr>
        <p:sp>
          <p:nvSpPr>
            <p:cNvPr id="10" name="Oval 9">
              <a:extLst>
                <a:ext uri="{FF2B5EF4-FFF2-40B4-BE49-F238E27FC236}">
                  <a16:creationId xmlns:a16="http://schemas.microsoft.com/office/drawing/2014/main" id="{E8DE55D4-297B-4A1C-BEEA-4573AA7D4F0C}"/>
                </a:ext>
              </a:extLst>
            </p:cNvPr>
            <p:cNvSpPr/>
            <p:nvPr/>
          </p:nvSpPr>
          <p:spPr>
            <a:xfrm>
              <a:off x="523874" y="2181350"/>
              <a:ext cx="1981200" cy="1981200"/>
            </a:xfrm>
            <a:prstGeom prst="ellipse">
              <a:avLst/>
            </a:prstGeom>
            <a:solidFill>
              <a:srgbClr val="2CB6B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73"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405" y="2448907"/>
              <a:ext cx="1800171" cy="1128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Oval 7">
            <a:extLst>
              <a:ext uri="{FF2B5EF4-FFF2-40B4-BE49-F238E27FC236}">
                <a16:creationId xmlns:a16="http://schemas.microsoft.com/office/drawing/2014/main" id="{9FD0E31D-3456-4059-A644-EFF1319D7CA8}"/>
              </a:ext>
            </a:extLst>
          </p:cNvPr>
          <p:cNvSpPr/>
          <p:nvPr/>
        </p:nvSpPr>
        <p:spPr>
          <a:xfrm>
            <a:off x="2028825" y="2497138"/>
            <a:ext cx="2439988" cy="27590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ounded Rectangle 2">
            <a:extLst>
              <a:ext uri="{FF2B5EF4-FFF2-40B4-BE49-F238E27FC236}">
                <a16:creationId xmlns:a16="http://schemas.microsoft.com/office/drawing/2014/main" id="{D868D131-26BF-4CE5-B18A-D20889615A48}"/>
              </a:ext>
            </a:extLst>
          </p:cNvPr>
          <p:cNvSpPr/>
          <p:nvPr/>
        </p:nvSpPr>
        <p:spPr>
          <a:xfrm>
            <a:off x="1112838" y="5368925"/>
            <a:ext cx="3057525" cy="7239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b="1" dirty="0"/>
              <a:t>predator: </a:t>
            </a:r>
            <a:r>
              <a:rPr lang="en-GB" altLang="en-US" dirty="0"/>
              <a:t>an animal that hunts other animals.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fade">
                                      <p:cBhvr>
                                        <p:cTn id="20" dur="500"/>
                                        <p:tgtEl>
                                          <p:spTgt spid="6">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Effect transition="in" filter="fade">
                                      <p:cBhvr>
                                        <p:cTn id="25" dur="500"/>
                                        <p:tgtEl>
                                          <p:spTgt spid="6">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61963" y="657225"/>
            <a:ext cx="8220075" cy="993775"/>
          </a:xfrm>
        </p:spPr>
        <p:txBody>
          <a:bodyPr/>
          <a:lstStyle/>
          <a:p>
            <a:pPr algn="ctr" eaLnBrk="1" hangingPunct="1"/>
            <a:r>
              <a:rPr lang="en-GB" altLang="en-US" smtClean="0"/>
              <a:t>What Do Polar Bears Need </a:t>
            </a:r>
            <a:br>
              <a:rPr lang="en-GB" altLang="en-US" smtClean="0"/>
            </a:br>
            <a:r>
              <a:rPr lang="en-GB" altLang="en-US" smtClean="0"/>
              <a:t>in a Habitat?</a:t>
            </a:r>
          </a:p>
        </p:txBody>
      </p:sp>
      <p:sp>
        <p:nvSpPr>
          <p:cNvPr id="12" name="Rectangle 11"/>
          <p:cNvSpPr>
            <a:spLocks noChangeArrowheads="1"/>
          </p:cNvSpPr>
          <p:nvPr/>
        </p:nvSpPr>
        <p:spPr bwMode="auto">
          <a:xfrm>
            <a:off x="520700" y="1922463"/>
            <a:ext cx="4302125" cy="295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SzPct val="129000"/>
            </a:pPr>
            <a:r>
              <a:rPr lang="en-GB" altLang="en-US" b="1">
                <a:solidFill>
                  <a:srgbClr val="009285"/>
                </a:solidFill>
                <a:ea typeface="Calibri" panose="020F0502020204030204" pitchFamily="34" charset="0"/>
                <a:cs typeface="Times New Roman" panose="02020603050405020304" pitchFamily="18" charset="0"/>
              </a:rPr>
              <a:t>Food</a:t>
            </a:r>
            <a:r>
              <a:rPr lang="en-GB" altLang="en-US">
                <a:solidFill>
                  <a:schemeClr val="tx1"/>
                </a:solidFill>
                <a:ea typeface="Calibri" panose="020F0502020204030204" pitchFamily="34" charset="0"/>
                <a:cs typeface="Times New Roman" panose="02020603050405020304" pitchFamily="18" charset="0"/>
              </a:rPr>
              <a:t>, such as seals, reindeer and fish.</a:t>
            </a:r>
            <a:r>
              <a:rPr lang="en-GB" altLang="en-US" sz="1600">
                <a:solidFill>
                  <a:schemeClr val="tx1"/>
                </a:solidFill>
                <a:ea typeface="Calibri" panose="020F0502020204030204" pitchFamily="34" charset="0"/>
                <a:cs typeface="Times New Roman" panose="02020603050405020304" pitchFamily="18" charset="0"/>
              </a:rPr>
              <a:t> </a:t>
            </a:r>
            <a:r>
              <a:rPr lang="en-GB" altLang="en-US">
                <a:solidFill>
                  <a:schemeClr val="tx1"/>
                </a:solidFill>
                <a:ea typeface="Calibri" panose="020F0502020204030204" pitchFamily="34" charset="0"/>
                <a:cs typeface="Times New Roman" panose="02020603050405020304" pitchFamily="18" charset="0"/>
              </a:rPr>
              <a:t>They can even use their sense of smell to find seals hiding under </a:t>
            </a:r>
            <a:br>
              <a:rPr lang="en-GB" altLang="en-US">
                <a:solidFill>
                  <a:schemeClr val="tx1"/>
                </a:solidFill>
                <a:ea typeface="Calibri" panose="020F0502020204030204" pitchFamily="34" charset="0"/>
                <a:cs typeface="Times New Roman" panose="02020603050405020304" pitchFamily="18" charset="0"/>
              </a:rPr>
            </a:br>
            <a:r>
              <a:rPr lang="en-GB" altLang="en-US">
                <a:solidFill>
                  <a:schemeClr val="tx1"/>
                </a:solidFill>
                <a:ea typeface="Calibri" panose="020F0502020204030204" pitchFamily="34" charset="0"/>
                <a:cs typeface="Times New Roman" panose="02020603050405020304" pitchFamily="18" charset="0"/>
              </a:rPr>
              <a:t>the snow.</a:t>
            </a:r>
            <a:endParaRPr lang="en-GB" altLang="en-US" sz="1600">
              <a:solidFill>
                <a:schemeClr val="tx1"/>
              </a:solidFill>
              <a:ea typeface="Calibri" panose="020F0502020204030204" pitchFamily="34" charset="0"/>
              <a:cs typeface="Times New Roman" panose="02020603050405020304" pitchFamily="18" charset="0"/>
            </a:endParaRP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Camouflage</a:t>
            </a:r>
            <a:r>
              <a:rPr lang="en-GB" altLang="en-US">
                <a:solidFill>
                  <a:schemeClr val="tx1"/>
                </a:solidFill>
                <a:ea typeface="Calibri" panose="020F0502020204030204" pitchFamily="34" charset="0"/>
                <a:cs typeface="Times New Roman" panose="02020603050405020304" pitchFamily="18" charset="0"/>
              </a:rPr>
              <a:t>, so that they are harder to spot. Their see-through fur reflects the white of the snow around them and lets them blend in. </a:t>
            </a:r>
          </a:p>
          <a:p>
            <a:pPr eaLnBrk="1" hangingPunct="1">
              <a:lnSpc>
                <a:spcPct val="107000"/>
              </a:lnSpc>
              <a:spcBef>
                <a:spcPct val="0"/>
              </a:spcBef>
              <a:spcAft>
                <a:spcPts val="800"/>
              </a:spcAft>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Sea ice </a:t>
            </a:r>
            <a:r>
              <a:rPr lang="en-GB" altLang="en-US">
                <a:ea typeface="Calibri" panose="020F0502020204030204" pitchFamily="34" charset="0"/>
                <a:cs typeface="Times New Roman" panose="02020603050405020304" pitchFamily="18" charset="0"/>
              </a:rPr>
              <a:t>for hunting on, living on and breeding on.</a:t>
            </a:r>
            <a:endParaRPr lang="en-GB" altLang="en-US" sz="1600">
              <a:solidFill>
                <a:schemeClr val="tx1"/>
              </a:solidFill>
              <a:ea typeface="Calibri" panose="020F0502020204030204" pitchFamily="34" charset="0"/>
              <a:cs typeface="Times New Roman" panose="02020603050405020304" pitchFamily="18" charset="0"/>
            </a:endParaRPr>
          </a:p>
        </p:txBody>
      </p:sp>
      <p:sp>
        <p:nvSpPr>
          <p:cNvPr id="13" name="Rectangle 1"/>
          <p:cNvSpPr>
            <a:spLocks noChangeArrowheads="1"/>
          </p:cNvSpPr>
          <p:nvPr/>
        </p:nvSpPr>
        <p:spPr bwMode="auto">
          <a:xfrm>
            <a:off x="671513" y="5192713"/>
            <a:ext cx="3900487"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 typeface="Arial" panose="020B0604020202020204" pitchFamily="34" charset="0"/>
              <a:buNone/>
            </a:pPr>
            <a:r>
              <a:rPr lang="en-GB" altLang="en-US">
                <a:solidFill>
                  <a:schemeClr val="tx1"/>
                </a:solidFill>
                <a:ea typeface="Calibri" panose="020F0502020204030204" pitchFamily="34" charset="0"/>
                <a:cs typeface="Times New Roman" panose="02020603050405020304" pitchFamily="18" charset="0"/>
              </a:rPr>
              <a:t>… polar bears are best suited to living in the Arctic Circle.</a:t>
            </a:r>
          </a:p>
        </p:txBody>
      </p:sp>
      <p:sp>
        <p:nvSpPr>
          <p:cNvPr id="14" name="Oval 13">
            <a:extLst>
              <a:ext uri="{FF2B5EF4-FFF2-40B4-BE49-F238E27FC236}">
                <a16:creationId xmlns:a16="http://schemas.microsoft.com/office/drawing/2014/main" id="{31DD2EFB-491B-4BDD-B9C2-C7C6AEE36F0D}"/>
              </a:ext>
            </a:extLst>
          </p:cNvPr>
          <p:cNvSpPr/>
          <p:nvPr/>
        </p:nvSpPr>
        <p:spPr>
          <a:xfrm>
            <a:off x="4903788" y="1825625"/>
            <a:ext cx="3484562" cy="3206750"/>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 name="Group 14"/>
          <p:cNvGrpSpPr>
            <a:grpSpLocks/>
          </p:cNvGrpSpPr>
          <p:nvPr/>
        </p:nvGrpSpPr>
        <p:grpSpPr bwMode="auto">
          <a:xfrm>
            <a:off x="6407150" y="4111625"/>
            <a:ext cx="1981200" cy="1981200"/>
            <a:chOff x="2556933" y="2181350"/>
            <a:chExt cx="1981200" cy="1981200"/>
          </a:xfrm>
        </p:grpSpPr>
        <p:sp>
          <p:nvSpPr>
            <p:cNvPr id="16" name="Oval 15">
              <a:extLst>
                <a:ext uri="{FF2B5EF4-FFF2-40B4-BE49-F238E27FC236}">
                  <a16:creationId xmlns:a16="http://schemas.microsoft.com/office/drawing/2014/main" id="{037409EC-B5A8-4A9E-B4CF-A922563957F6}"/>
                </a:ext>
              </a:extLst>
            </p:cNvPr>
            <p:cNvSpPr/>
            <p:nvPr/>
          </p:nvSpPr>
          <p:spPr>
            <a:xfrm>
              <a:off x="2556933" y="2181350"/>
              <a:ext cx="1981200" cy="1981200"/>
            </a:xfrm>
            <a:prstGeom prst="ellipse">
              <a:avLst/>
            </a:prstGeom>
            <a:solidFill>
              <a:srgbClr val="C907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6"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6815" y="2332420"/>
              <a:ext cx="1498159" cy="158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Effect transition="in" filter="fade">
                                      <p:cBhvr>
                                        <p:cTn id="20" dur="500"/>
                                        <p:tgtEl>
                                          <p:spTgt spid="12">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2">
                                            <p:txEl>
                                              <p:pRg st="2" end="2"/>
                                            </p:txEl>
                                          </p:spTgt>
                                        </p:tgtEl>
                                        <p:attrNameLst>
                                          <p:attrName>style.visibility</p:attrName>
                                        </p:attrNameLst>
                                      </p:cBhvr>
                                      <p:to>
                                        <p:strVal val="visible"/>
                                      </p:to>
                                    </p:set>
                                    <p:animEffect transition="in" filter="fade">
                                      <p:cBhvr>
                                        <p:cTn id="25" dur="500"/>
                                        <p:tgtEl>
                                          <p:spTgt spid="12">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0"/>
                                          </p:stCondLst>
                                        </p:cTn>
                                        <p:tgtEl>
                                          <p:spTgt spid="13">
                                            <p:txEl>
                                              <p:pRg st="0" end="0"/>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z="3900" smtClean="0"/>
              <a:t>What Do Birds Need in a Habitat? </a:t>
            </a:r>
          </a:p>
        </p:txBody>
      </p:sp>
      <p:sp>
        <p:nvSpPr>
          <p:cNvPr id="3" name="Rectangle 2"/>
          <p:cNvSpPr>
            <a:spLocks noChangeArrowheads="1"/>
          </p:cNvSpPr>
          <p:nvPr/>
        </p:nvSpPr>
        <p:spPr bwMode="auto">
          <a:xfrm>
            <a:off x="4945063" y="1558925"/>
            <a:ext cx="3656012"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buFont typeface="Symbol" panose="05050102010706020507" pitchFamily="18" charset="2"/>
              <a:buChar char=""/>
            </a:pPr>
            <a:r>
              <a:rPr lang="en-GB" altLang="en-US" b="1">
                <a:solidFill>
                  <a:srgbClr val="009285"/>
                </a:solidFill>
                <a:ea typeface="Calibri" panose="020F0502020204030204" pitchFamily="34" charset="0"/>
                <a:cs typeface="Times New Roman" panose="02020603050405020304" pitchFamily="18" charset="0"/>
              </a:rPr>
              <a:t>Food</a:t>
            </a:r>
            <a:r>
              <a:rPr lang="en-GB" altLang="en-US">
                <a:solidFill>
                  <a:schemeClr val="tx1"/>
                </a:solidFill>
                <a:ea typeface="Calibri" panose="020F0502020204030204" pitchFamily="34" charset="0"/>
                <a:cs typeface="Times New Roman" panose="02020603050405020304" pitchFamily="18" charset="0"/>
              </a:rPr>
              <a:t>, such as berries, worms and small insects.</a:t>
            </a:r>
            <a:endParaRPr lang="en-GB" altLang="en-US" sz="1600">
              <a:solidFill>
                <a:schemeClr val="tx1"/>
              </a:solidFill>
              <a:ea typeface="Calibri" panose="020F0502020204030204" pitchFamily="34" charset="0"/>
              <a:cs typeface="Times New Roman" panose="02020603050405020304" pitchFamily="18" charset="0"/>
            </a:endParaRP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Camouflage</a:t>
            </a:r>
            <a:r>
              <a:rPr lang="en-GB" altLang="en-US">
                <a:solidFill>
                  <a:schemeClr val="tx1"/>
                </a:solidFill>
                <a:ea typeface="Calibri" panose="020F0502020204030204" pitchFamily="34" charset="0"/>
                <a:cs typeface="Times New Roman" panose="02020603050405020304" pitchFamily="18" charset="0"/>
              </a:rPr>
              <a:t>, so that they are less visible to predators.</a:t>
            </a:r>
            <a:endParaRPr lang="en-GB" altLang="en-US" sz="1600">
              <a:solidFill>
                <a:schemeClr val="tx1"/>
              </a:solidFill>
              <a:ea typeface="Calibri" panose="020F0502020204030204" pitchFamily="34" charset="0"/>
              <a:cs typeface="Times New Roman" panose="02020603050405020304" pitchFamily="18" charset="0"/>
            </a:endParaRPr>
          </a:p>
          <a:p>
            <a:pPr eaLnBrk="1" hangingPunct="1">
              <a:lnSpc>
                <a:spcPct val="107000"/>
              </a:lnSpc>
              <a:spcBef>
                <a:spcPct val="0"/>
              </a:spcBef>
              <a:spcAft>
                <a:spcPts val="800"/>
              </a:spcAft>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Materials</a:t>
            </a:r>
            <a:r>
              <a:rPr lang="en-GB" altLang="en-US">
                <a:solidFill>
                  <a:schemeClr val="tx1"/>
                </a:solidFill>
                <a:ea typeface="Calibri" panose="020F0502020204030204" pitchFamily="34" charset="0"/>
                <a:cs typeface="Times New Roman" panose="02020603050405020304" pitchFamily="18" charset="0"/>
              </a:rPr>
              <a:t> </a:t>
            </a:r>
            <a:r>
              <a:rPr lang="en-GB" altLang="en-US">
                <a:ea typeface="Calibri" panose="020F0502020204030204" pitchFamily="34" charset="0"/>
                <a:cs typeface="Times New Roman" panose="02020603050405020304" pitchFamily="18" charset="0"/>
              </a:rPr>
              <a:t>for nest-building, such as twigs and leaves.</a:t>
            </a:r>
            <a:endParaRPr lang="en-GB" altLang="en-US" sz="1600">
              <a:solidFill>
                <a:schemeClr val="tx1"/>
              </a:solidFill>
              <a:ea typeface="Calibri" panose="020F0502020204030204" pitchFamily="34" charset="0"/>
              <a:cs typeface="Times New Roman" panose="02020603050405020304" pitchFamily="18" charset="0"/>
            </a:endParaRPr>
          </a:p>
        </p:txBody>
      </p:sp>
      <p:pic>
        <p:nvPicPr>
          <p:cNvPr id="1331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1473200"/>
            <a:ext cx="3489325"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49538" y="3405188"/>
            <a:ext cx="2697162" cy="290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4945063" y="3514725"/>
            <a:ext cx="3373437"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Tx/>
              <a:buNone/>
            </a:pPr>
            <a:r>
              <a:rPr lang="en-GB" altLang="en-US">
                <a:solidFill>
                  <a:schemeClr val="tx1"/>
                </a:solidFill>
                <a:ea typeface="Calibri" panose="020F0502020204030204" pitchFamily="34" charset="0"/>
                <a:cs typeface="Times New Roman" panose="02020603050405020304" pitchFamily="18" charset="0"/>
              </a:rPr>
              <a:t>… birds are best suited to living in places where there are plenty of trees, such as woods, gardens and parks.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3317"/>
                                        </p:tgtEl>
                                        <p:attrNameLst>
                                          <p:attrName>style.visibility</p:attrName>
                                        </p:attrNameLst>
                                      </p:cBhvr>
                                      <p:to>
                                        <p:strVal val="visible"/>
                                      </p:to>
                                    </p:set>
                                    <p:animEffect transition="in" filter="fade">
                                      <p:cBhvr>
                                        <p:cTn id="11" dur="500"/>
                                        <p:tgtEl>
                                          <p:spTgt spid="1331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316"/>
                                        </p:tgtEl>
                                        <p:attrNameLst>
                                          <p:attrName>style.visibility</p:attrName>
                                        </p:attrNameLst>
                                      </p:cBhvr>
                                      <p:to>
                                        <p:strVal val="visible"/>
                                      </p:to>
                                    </p:set>
                                    <p:animEffect transition="in" filter="fade">
                                      <p:cBhvr>
                                        <p:cTn id="15" dur="500"/>
                                        <p:tgtEl>
                                          <p:spTgt spid="1331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0"/>
                                          </p:stCondLst>
                                        </p:cTn>
                                        <p:tgtEl>
                                          <p:spTgt spid="2">
                                            <p:txEl>
                                              <p:pRg st="0" end="0"/>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p:cNvPicPr>
          <p:nvPr/>
        </p:nvPicPr>
        <p:blipFill>
          <a:blip r:embed="rId2">
            <a:extLst>
              <a:ext uri="{28A0092B-C50C-407E-A947-70E740481C1C}">
                <a14:useLocalDpi xmlns:a14="http://schemas.microsoft.com/office/drawing/2010/main" val="0"/>
              </a:ext>
            </a:extLst>
          </a:blip>
          <a:srcRect t="4747"/>
          <a:stretch>
            <a:fillRect/>
          </a:stretch>
        </p:blipFill>
        <p:spPr bwMode="auto">
          <a:xfrm>
            <a:off x="755650" y="1370013"/>
            <a:ext cx="7632700" cy="487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le 1"/>
          <p:cNvSpPr>
            <a:spLocks noGrp="1"/>
          </p:cNvSpPr>
          <p:nvPr>
            <p:ph type="title"/>
          </p:nvPr>
        </p:nvSpPr>
        <p:spPr>
          <a:xfrm>
            <a:off x="461963" y="765175"/>
            <a:ext cx="8220075" cy="993775"/>
          </a:xfrm>
        </p:spPr>
        <p:txBody>
          <a:bodyPr/>
          <a:lstStyle/>
          <a:p>
            <a:pPr eaLnBrk="1" hangingPunct="1"/>
            <a:r>
              <a:rPr lang="en-GB" altLang="en-US" sz="3900" smtClean="0"/>
              <a:t>What Do Lions Need in a Habitat?</a:t>
            </a:r>
            <a:r>
              <a:rPr lang="en-GB" altLang="en-US" smtClean="0"/>
              <a:t/>
            </a:r>
            <a:br>
              <a:rPr lang="en-GB" altLang="en-US" smtClean="0"/>
            </a:br>
            <a:endParaRPr lang="en-GB" altLang="en-US" smtClean="0"/>
          </a:p>
        </p:txBody>
      </p:sp>
      <p:pic>
        <p:nvPicPr>
          <p:cNvPr id="1434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5525" y="3251200"/>
            <a:ext cx="1793875"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783224CD-8CFE-4018-96A3-6BAC1610E51B}"/>
              </a:ext>
            </a:extLst>
          </p:cNvPr>
          <p:cNvSpPr/>
          <p:nvPr/>
        </p:nvSpPr>
        <p:spPr>
          <a:xfrm>
            <a:off x="755650" y="1531938"/>
            <a:ext cx="7632700" cy="1382712"/>
          </a:xfrm>
          <a:prstGeom prst="rect">
            <a:avLst/>
          </a:prstGeom>
          <a:solidFill>
            <a:srgbClr val="E4EF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ectangle 4"/>
          <p:cNvSpPr>
            <a:spLocks noChangeArrowheads="1"/>
          </p:cNvSpPr>
          <p:nvPr/>
        </p:nvSpPr>
        <p:spPr bwMode="auto">
          <a:xfrm>
            <a:off x="800100" y="1636713"/>
            <a:ext cx="7653338"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buFont typeface="Symbol" panose="05050102010706020507" pitchFamily="18" charset="2"/>
              <a:buChar char=""/>
            </a:pPr>
            <a:r>
              <a:rPr lang="en-GB" altLang="en-US" b="1">
                <a:solidFill>
                  <a:srgbClr val="009285"/>
                </a:solidFill>
                <a:ea typeface="Calibri" panose="020F0502020204030204" pitchFamily="34" charset="0"/>
                <a:cs typeface="Times New Roman" panose="02020603050405020304" pitchFamily="18" charset="0"/>
              </a:rPr>
              <a:t>Water</a:t>
            </a:r>
            <a:r>
              <a:rPr lang="en-GB" altLang="en-US">
                <a:solidFill>
                  <a:schemeClr val="tx1"/>
                </a:solidFill>
                <a:ea typeface="Calibri" panose="020F0502020204030204" pitchFamily="34" charset="0"/>
                <a:cs typeface="Times New Roman" panose="02020603050405020304" pitchFamily="18" charset="0"/>
              </a:rPr>
              <a:t> to stay hydrated in hot conditions.</a:t>
            </a: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Prey</a:t>
            </a:r>
            <a:r>
              <a:rPr lang="en-GB" altLang="en-US">
                <a:solidFill>
                  <a:schemeClr val="tx1"/>
                </a:solidFill>
                <a:ea typeface="Calibri" panose="020F0502020204030204" pitchFamily="34" charset="0"/>
                <a:cs typeface="Times New Roman" panose="02020603050405020304" pitchFamily="18" charset="0"/>
              </a:rPr>
              <a:t>, such as antelopes and zebras, to eat.</a:t>
            </a:r>
          </a:p>
          <a:p>
            <a:pPr eaLnBrk="1" hangingPunct="1">
              <a:lnSpc>
                <a:spcPct val="107000"/>
              </a:lnSpc>
              <a:spcBef>
                <a:spcPct val="0"/>
              </a:spcBef>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Camouflage</a:t>
            </a:r>
            <a:r>
              <a:rPr lang="en-GB" altLang="en-US">
                <a:solidFill>
                  <a:schemeClr val="tx1"/>
                </a:solidFill>
                <a:ea typeface="Calibri" panose="020F0502020204030204" pitchFamily="34" charset="0"/>
                <a:cs typeface="Times New Roman" panose="02020603050405020304" pitchFamily="18" charset="0"/>
              </a:rPr>
              <a:t>, such as long grass to hide in </a:t>
            </a:r>
            <a:r>
              <a:rPr lang="en-GB" altLang="en-US">
                <a:ea typeface="Calibri" panose="020F0502020204030204" pitchFamily="34" charset="0"/>
                <a:cs typeface="Times New Roman" panose="02020603050405020304" pitchFamily="18" charset="0"/>
              </a:rPr>
              <a:t>whilst </a:t>
            </a:r>
            <a:r>
              <a:rPr lang="en-GB" altLang="en-US">
                <a:solidFill>
                  <a:schemeClr val="tx1"/>
                </a:solidFill>
                <a:ea typeface="Calibri" panose="020F0502020204030204" pitchFamily="34" charset="0"/>
                <a:cs typeface="Times New Roman" panose="02020603050405020304" pitchFamily="18" charset="0"/>
              </a:rPr>
              <a:t>they hunt </a:t>
            </a:r>
            <a:br>
              <a:rPr lang="en-GB" altLang="en-US">
                <a:solidFill>
                  <a:schemeClr val="tx1"/>
                </a:solidFill>
                <a:ea typeface="Calibri" panose="020F0502020204030204" pitchFamily="34" charset="0"/>
                <a:cs typeface="Times New Roman" panose="02020603050405020304" pitchFamily="18" charset="0"/>
              </a:rPr>
            </a:br>
            <a:r>
              <a:rPr lang="en-GB" altLang="en-US">
                <a:solidFill>
                  <a:schemeClr val="tx1"/>
                </a:solidFill>
                <a:ea typeface="Calibri" panose="020F0502020204030204" pitchFamily="34" charset="0"/>
                <a:cs typeface="Times New Roman" panose="02020603050405020304" pitchFamily="18" charset="0"/>
              </a:rPr>
              <a:t>their prey.</a:t>
            </a:r>
            <a:endParaRPr lang="en-GB" altLang="en-US" sz="1600">
              <a:solidFill>
                <a:schemeClr val="tx1"/>
              </a:solidFill>
              <a:ea typeface="Calibri" panose="020F0502020204030204" pitchFamily="34" charset="0"/>
              <a:cs typeface="Times New Roman" panose="02020603050405020304" pitchFamily="18" charset="0"/>
            </a:endParaRPr>
          </a:p>
        </p:txBody>
      </p:sp>
      <p:grpSp>
        <p:nvGrpSpPr>
          <p:cNvPr id="3" name="Group 2"/>
          <p:cNvGrpSpPr>
            <a:grpSpLocks/>
          </p:cNvGrpSpPr>
          <p:nvPr/>
        </p:nvGrpSpPr>
        <p:grpSpPr bwMode="auto">
          <a:xfrm>
            <a:off x="3816350" y="4433888"/>
            <a:ext cx="4572000" cy="1806575"/>
            <a:chOff x="3816350" y="4433510"/>
            <a:chExt cx="4572000" cy="1806303"/>
          </a:xfrm>
        </p:grpSpPr>
        <p:sp>
          <p:nvSpPr>
            <p:cNvPr id="8" name="Rectangle 7">
              <a:extLst>
                <a:ext uri="{FF2B5EF4-FFF2-40B4-BE49-F238E27FC236}">
                  <a16:creationId xmlns:a16="http://schemas.microsoft.com/office/drawing/2014/main" id="{8ED11B23-B7CD-4D9B-BC24-A096E0C4A150}"/>
                </a:ext>
              </a:extLst>
            </p:cNvPr>
            <p:cNvSpPr/>
            <p:nvPr/>
          </p:nvSpPr>
          <p:spPr>
            <a:xfrm>
              <a:off x="3816350" y="4436685"/>
              <a:ext cx="4572000" cy="1803128"/>
            </a:xfrm>
            <a:prstGeom prst="rect">
              <a:avLst/>
            </a:prstGeom>
            <a:solidFill>
              <a:srgbClr val="E4EFF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endParaRPr lang="en-GB"/>
            </a:p>
          </p:txBody>
        </p:sp>
        <p:sp>
          <p:nvSpPr>
            <p:cNvPr id="14346" name="Rectangle 2"/>
            <p:cNvSpPr>
              <a:spLocks noChangeArrowheads="1"/>
            </p:cNvSpPr>
            <p:nvPr/>
          </p:nvSpPr>
          <p:spPr bwMode="auto">
            <a:xfrm>
              <a:off x="3816350" y="4433510"/>
              <a:ext cx="4572000" cy="180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Tx/>
                <a:buNone/>
              </a:pPr>
              <a:r>
                <a:rPr lang="en-GB" altLang="en-US">
                  <a:ea typeface="Calibri" panose="020F0502020204030204" pitchFamily="34" charset="0"/>
                  <a:cs typeface="Times New Roman" panose="02020603050405020304" pitchFamily="18" charset="0"/>
                </a:rPr>
                <a:t>… lions are best suited to living in places where there are plenty of zebras to eat and there is long grass to hide in, such as the plains of Africa. </a:t>
              </a:r>
            </a:p>
          </p:txBody>
        </p:sp>
      </p:grpSp>
      <p:sp>
        <p:nvSpPr>
          <p:cNvPr id="9" name="Rounded Rectangle 8">
            <a:extLst>
              <a:ext uri="{FF2B5EF4-FFF2-40B4-BE49-F238E27FC236}">
                <a16:creationId xmlns:a16="http://schemas.microsoft.com/office/drawing/2014/main" id="{4E6359D2-FA19-40DF-84F7-293B5743C872}"/>
              </a:ext>
            </a:extLst>
          </p:cNvPr>
          <p:cNvSpPr/>
          <p:nvPr/>
        </p:nvSpPr>
        <p:spPr>
          <a:xfrm>
            <a:off x="4202113" y="3729038"/>
            <a:ext cx="3800475" cy="636587"/>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b="1" dirty="0"/>
              <a:t>prey: </a:t>
            </a:r>
            <a:r>
              <a:rPr lang="en-GB" altLang="en-US" dirty="0"/>
              <a:t>an animal that is hunted and eaten by another animal.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par>
                          <p:cTn id="25" fill="hold" nodeType="afterGroup">
                            <p:stCondLst>
                              <p:cond delay="0"/>
                            </p:stCondLst>
                            <p:childTnLst>
                              <p:par>
                                <p:cTn id="26" presetID="10"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5D3B67-D4C8-4E91-B0A4-19F681059A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1620177" y="3445603"/>
            <a:ext cx="2243611" cy="2243611"/>
          </a:xfrm>
          <a:prstGeom prst="ellipse">
            <a:avLst/>
          </a:prstGeom>
        </p:spPr>
      </p:pic>
      <p:sp>
        <p:nvSpPr>
          <p:cNvPr id="15363" name="Title 1"/>
          <p:cNvSpPr>
            <a:spLocks noGrp="1"/>
          </p:cNvSpPr>
          <p:nvPr>
            <p:ph type="title"/>
          </p:nvPr>
        </p:nvSpPr>
        <p:spPr>
          <a:xfrm>
            <a:off x="457200" y="479425"/>
            <a:ext cx="8220075" cy="993775"/>
          </a:xfrm>
        </p:spPr>
        <p:txBody>
          <a:bodyPr/>
          <a:lstStyle/>
          <a:p>
            <a:pPr eaLnBrk="1" hangingPunct="1"/>
            <a:r>
              <a:rPr lang="en-GB" altLang="en-US" sz="3900" smtClean="0"/>
              <a:t>What Do Dogs Need in a Habitat?</a:t>
            </a:r>
          </a:p>
        </p:txBody>
      </p:sp>
      <p:sp>
        <p:nvSpPr>
          <p:cNvPr id="3" name="Rectangle 2"/>
          <p:cNvSpPr>
            <a:spLocks noChangeArrowheads="1"/>
          </p:cNvSpPr>
          <p:nvPr/>
        </p:nvSpPr>
        <p:spPr bwMode="auto">
          <a:xfrm>
            <a:off x="755650" y="1558925"/>
            <a:ext cx="7845425"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buFont typeface="Symbol" panose="05050102010706020507" pitchFamily="18" charset="2"/>
              <a:buChar char=""/>
            </a:pPr>
            <a:r>
              <a:rPr lang="en-GB" altLang="en-US" b="1">
                <a:solidFill>
                  <a:srgbClr val="009285"/>
                </a:solidFill>
                <a:ea typeface="Calibri" panose="020F0502020204030204" pitchFamily="34" charset="0"/>
                <a:cs typeface="Times New Roman" panose="02020603050405020304" pitchFamily="18" charset="0"/>
              </a:rPr>
              <a:t>Water</a:t>
            </a:r>
            <a:r>
              <a:rPr lang="en-GB" altLang="en-US">
                <a:solidFill>
                  <a:schemeClr val="tx1"/>
                </a:solidFill>
                <a:ea typeface="Calibri" panose="020F0502020204030204" pitchFamily="34" charset="0"/>
                <a:cs typeface="Times New Roman" panose="02020603050405020304" pitchFamily="18" charset="0"/>
              </a:rPr>
              <a:t> to stay hydrated in all conditions.</a:t>
            </a: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Prey</a:t>
            </a:r>
            <a:r>
              <a:rPr lang="en-GB" altLang="en-US">
                <a:solidFill>
                  <a:schemeClr val="tx1"/>
                </a:solidFill>
                <a:ea typeface="Calibri" panose="020F0502020204030204" pitchFamily="34" charset="0"/>
                <a:cs typeface="Times New Roman" panose="02020603050405020304" pitchFamily="18" charset="0"/>
              </a:rPr>
              <a:t>, such as </a:t>
            </a:r>
            <a:r>
              <a:rPr lang="en-GB" altLang="en-US">
                <a:ea typeface="Calibri" panose="020F0502020204030204" pitchFamily="34" charset="0"/>
                <a:cs typeface="Times New Roman" panose="02020603050405020304" pitchFamily="18" charset="0"/>
              </a:rPr>
              <a:t>mice, voles, rabbits, and other small animals are caught and eaten by wild dogs. Pet dogs are fed a diet of either dry food or meat by their owners.</a:t>
            </a:r>
          </a:p>
          <a:p>
            <a:pPr eaLnBrk="1" hangingPunct="1">
              <a:lnSpc>
                <a:spcPct val="107000"/>
              </a:lnSpc>
              <a:spcBef>
                <a:spcPct val="0"/>
              </a:spcBef>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A den </a:t>
            </a:r>
            <a:r>
              <a:rPr lang="en-GB" altLang="en-US">
                <a:solidFill>
                  <a:schemeClr val="tx1"/>
                </a:solidFill>
                <a:ea typeface="Calibri" panose="020F0502020204030204" pitchFamily="34" charset="0"/>
                <a:cs typeface="Times New Roman" panose="02020603050405020304" pitchFamily="18" charset="0"/>
              </a:rPr>
              <a:t>to feel safe in. In the wild, this is a warm, dry place like a cave but, for a pet dog, this would be a crate or bed.</a:t>
            </a:r>
            <a:endParaRPr lang="en-GB" altLang="en-US" sz="1600">
              <a:solidFill>
                <a:schemeClr val="tx1"/>
              </a:solidFill>
              <a:ea typeface="Calibri" panose="020F0502020204030204" pitchFamily="34" charset="0"/>
              <a:cs typeface="Times New Roman" panose="02020603050405020304" pitchFamily="18" charset="0"/>
            </a:endParaRPr>
          </a:p>
        </p:txBody>
      </p:sp>
      <p:sp>
        <p:nvSpPr>
          <p:cNvPr id="2" name="Rectangle 1"/>
          <p:cNvSpPr>
            <a:spLocks noChangeArrowheads="1"/>
          </p:cNvSpPr>
          <p:nvPr/>
        </p:nvSpPr>
        <p:spPr bwMode="auto">
          <a:xfrm>
            <a:off x="5151438" y="3684588"/>
            <a:ext cx="3236912" cy="225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Tx/>
              <a:buNone/>
            </a:pPr>
            <a:r>
              <a:rPr lang="en-GB" altLang="en-US">
                <a:solidFill>
                  <a:schemeClr val="tx1"/>
                </a:solidFill>
                <a:ea typeface="Calibri" panose="020F0502020204030204" pitchFamily="34" charset="0"/>
                <a:cs typeface="Times New Roman" panose="02020603050405020304" pitchFamily="18" charset="0"/>
              </a:rPr>
              <a:t>… wild dogs are best suited to living in places where there is plenty of water and caves to stay dry in. Pet dogs are best suited to living with their owners in a warm, dry house.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4645025"/>
            <a:ext cx="2309813"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62325" y="4654550"/>
            <a:ext cx="1590675"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45CBD38-30A7-4007-8932-70070B2229B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991" r="12991"/>
          <a:stretch/>
        </p:blipFill>
        <p:spPr>
          <a:xfrm>
            <a:off x="5548494" y="3252969"/>
            <a:ext cx="2839856" cy="2839856"/>
          </a:xfrm>
          <a:prstGeom prst="ellipse">
            <a:avLst/>
          </a:prstGeom>
        </p:spPr>
      </p:pic>
      <p:sp>
        <p:nvSpPr>
          <p:cNvPr id="16387" name="Title 1"/>
          <p:cNvSpPr>
            <a:spLocks noGrp="1"/>
          </p:cNvSpPr>
          <p:nvPr>
            <p:ph type="title"/>
          </p:nvPr>
        </p:nvSpPr>
        <p:spPr>
          <a:xfrm>
            <a:off x="457200" y="479425"/>
            <a:ext cx="8220075" cy="993775"/>
          </a:xfrm>
        </p:spPr>
        <p:txBody>
          <a:bodyPr/>
          <a:lstStyle/>
          <a:p>
            <a:pPr eaLnBrk="1" hangingPunct="1"/>
            <a:r>
              <a:rPr lang="en-GB" altLang="en-US" sz="3700" smtClean="0"/>
              <a:t>What Do Pandas Need in a Habitat?</a:t>
            </a:r>
          </a:p>
        </p:txBody>
      </p:sp>
      <p:sp>
        <p:nvSpPr>
          <p:cNvPr id="3" name="Rectangle 2"/>
          <p:cNvSpPr>
            <a:spLocks noChangeArrowheads="1"/>
          </p:cNvSpPr>
          <p:nvPr/>
        </p:nvSpPr>
        <p:spPr bwMode="auto">
          <a:xfrm>
            <a:off x="755650" y="1473200"/>
            <a:ext cx="381635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Food </a:t>
            </a:r>
            <a:r>
              <a:rPr lang="en-GB" altLang="en-US">
                <a:solidFill>
                  <a:schemeClr val="tx1"/>
                </a:solidFill>
                <a:ea typeface="Calibri" panose="020F0502020204030204" pitchFamily="34" charset="0"/>
                <a:cs typeface="Times New Roman" panose="02020603050405020304" pitchFamily="18" charset="0"/>
              </a:rPr>
              <a:t>and</a:t>
            </a:r>
            <a:r>
              <a:rPr lang="en-GB" altLang="en-US" b="1">
                <a:solidFill>
                  <a:srgbClr val="C9085B"/>
                </a:solidFill>
                <a:ea typeface="Calibri" panose="020F0502020204030204" pitchFamily="34" charset="0"/>
                <a:cs typeface="Times New Roman" panose="02020603050405020304" pitchFamily="18" charset="0"/>
              </a:rPr>
              <a:t> </a:t>
            </a:r>
            <a:r>
              <a:rPr lang="en-GB" altLang="en-US" b="1">
                <a:solidFill>
                  <a:srgbClr val="009285"/>
                </a:solidFill>
                <a:ea typeface="Calibri" panose="020F0502020204030204" pitchFamily="34" charset="0"/>
                <a:cs typeface="Times New Roman" panose="02020603050405020304" pitchFamily="18" charset="0"/>
              </a:rPr>
              <a:t>Water</a:t>
            </a:r>
            <a:r>
              <a:rPr lang="en-GB" altLang="en-US">
                <a:solidFill>
                  <a:schemeClr val="tx1"/>
                </a:solidFill>
                <a:ea typeface="Calibri" panose="020F0502020204030204" pitchFamily="34" charset="0"/>
                <a:cs typeface="Times New Roman" panose="02020603050405020304" pitchFamily="18" charset="0"/>
              </a:rPr>
              <a:t>, to stay healthy and hydrated in all conditions. Both come from bamboo, which grows in cool forests. They also eat other plants and even small rodents.</a:t>
            </a:r>
            <a:endParaRPr lang="en-GB" altLang="en-US">
              <a:ea typeface="Calibri" panose="020F0502020204030204" pitchFamily="34" charset="0"/>
              <a:cs typeface="Times New Roman" panose="02020603050405020304" pitchFamily="18" charset="0"/>
            </a:endParaRPr>
          </a:p>
          <a:p>
            <a:pPr eaLnBrk="1" hangingPunct="1">
              <a:lnSpc>
                <a:spcPct val="107000"/>
              </a:lnSpc>
              <a:spcBef>
                <a:spcPct val="0"/>
              </a:spcBef>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Camouflage </a:t>
            </a:r>
            <a:r>
              <a:rPr lang="en-GB" altLang="en-US">
                <a:solidFill>
                  <a:schemeClr val="tx1"/>
                </a:solidFill>
                <a:ea typeface="Calibri" panose="020F0502020204030204" pitchFamily="34" charset="0"/>
                <a:cs typeface="Times New Roman" panose="02020603050405020304" pitchFamily="18" charset="0"/>
              </a:rPr>
              <a:t>to hide in. The panda’s white fur helps it hide in the snow in the mountains, while the black patches help it hide in the shade. </a:t>
            </a:r>
            <a:endParaRPr lang="en-GB" altLang="en-US" sz="1600">
              <a:solidFill>
                <a:schemeClr val="tx1"/>
              </a:solidFill>
              <a:ea typeface="Calibri" panose="020F0502020204030204" pitchFamily="34" charset="0"/>
              <a:cs typeface="Times New Roman" panose="02020603050405020304" pitchFamily="18" charset="0"/>
            </a:endParaRPr>
          </a:p>
        </p:txBody>
      </p:sp>
      <p:sp>
        <p:nvSpPr>
          <p:cNvPr id="2" name="Rectangle 1"/>
          <p:cNvSpPr>
            <a:spLocks noChangeArrowheads="1"/>
          </p:cNvSpPr>
          <p:nvPr/>
        </p:nvSpPr>
        <p:spPr bwMode="auto">
          <a:xfrm>
            <a:off x="4965700" y="1473200"/>
            <a:ext cx="34226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Tx/>
              <a:buNone/>
            </a:pPr>
            <a:r>
              <a:rPr lang="en-GB" altLang="en-US">
                <a:solidFill>
                  <a:schemeClr val="tx1"/>
                </a:solidFill>
                <a:ea typeface="Calibri" panose="020F0502020204030204" pitchFamily="34" charset="0"/>
                <a:cs typeface="Times New Roman" panose="02020603050405020304" pitchFamily="18" charset="0"/>
              </a:rPr>
              <a:t>… pandas are best suited to living in places where there is plenty of bamboo and places to hide, such as a forest.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27550" y="3252788"/>
            <a:ext cx="2089150" cy="305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z="3900" smtClean="0"/>
              <a:t>What Do Foxes Need in a Habitat?</a:t>
            </a:r>
          </a:p>
        </p:txBody>
      </p:sp>
      <p:sp>
        <p:nvSpPr>
          <p:cNvPr id="3" name="Rectangle 2"/>
          <p:cNvSpPr>
            <a:spLocks noChangeArrowheads="1"/>
          </p:cNvSpPr>
          <p:nvPr/>
        </p:nvSpPr>
        <p:spPr bwMode="auto">
          <a:xfrm>
            <a:off x="755650" y="1558925"/>
            <a:ext cx="7632700"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buFont typeface="Symbol" panose="05050102010706020507" pitchFamily="18" charset="2"/>
              <a:buChar char=""/>
            </a:pPr>
            <a:r>
              <a:rPr lang="en-GB" altLang="en-US" b="1">
                <a:solidFill>
                  <a:srgbClr val="009285"/>
                </a:solidFill>
                <a:ea typeface="Calibri" panose="020F0502020204030204" pitchFamily="34" charset="0"/>
                <a:cs typeface="Times New Roman" panose="02020603050405020304" pitchFamily="18" charset="0"/>
              </a:rPr>
              <a:t>Water</a:t>
            </a:r>
            <a:r>
              <a:rPr lang="en-GB" altLang="en-US">
                <a:solidFill>
                  <a:schemeClr val="tx1"/>
                </a:solidFill>
                <a:ea typeface="Calibri" panose="020F0502020204030204" pitchFamily="34" charset="0"/>
                <a:cs typeface="Times New Roman" panose="02020603050405020304" pitchFamily="18" charset="0"/>
              </a:rPr>
              <a:t>, to stay hydrated in all conditions.</a:t>
            </a:r>
          </a:p>
          <a:p>
            <a:pPr eaLnBrk="1" hangingPunct="1">
              <a:lnSpc>
                <a:spcPct val="107000"/>
              </a:lnSpc>
              <a:spcBef>
                <a:spcPct val="0"/>
              </a:spcBef>
              <a:buFont typeface="Symbol" panose="05050102010706020507" pitchFamily="18" charset="2"/>
              <a:buChar char=""/>
            </a:pPr>
            <a:r>
              <a:rPr lang="en-GB" altLang="en-US" b="1">
                <a:solidFill>
                  <a:srgbClr val="C9085B"/>
                </a:solidFill>
                <a:ea typeface="Calibri" panose="020F0502020204030204" pitchFamily="34" charset="0"/>
                <a:cs typeface="Times New Roman" panose="02020603050405020304" pitchFamily="18" charset="0"/>
              </a:rPr>
              <a:t>Prey</a:t>
            </a:r>
            <a:r>
              <a:rPr lang="en-GB" altLang="en-US">
                <a:solidFill>
                  <a:schemeClr val="tx1"/>
                </a:solidFill>
                <a:ea typeface="Calibri" panose="020F0502020204030204" pitchFamily="34" charset="0"/>
                <a:cs typeface="Times New Roman" panose="02020603050405020304" pitchFamily="18" charset="0"/>
              </a:rPr>
              <a:t>, such as </a:t>
            </a:r>
            <a:r>
              <a:rPr lang="en-GB" altLang="en-US">
                <a:ea typeface="Calibri" panose="020F0502020204030204" pitchFamily="34" charset="0"/>
                <a:cs typeface="Times New Roman" panose="02020603050405020304" pitchFamily="18" charset="0"/>
              </a:rPr>
              <a:t>birds and mice. They are scavengers, which means they will eat almost anything like insects, earthworms, fruit, berries, and food waste left by humans.</a:t>
            </a:r>
          </a:p>
          <a:p>
            <a:pPr eaLnBrk="1" hangingPunct="1">
              <a:lnSpc>
                <a:spcPct val="107000"/>
              </a:lnSpc>
              <a:spcBef>
                <a:spcPct val="0"/>
              </a:spcBef>
              <a:buFont typeface="Symbol" panose="05050102010706020507" pitchFamily="18" charset="2"/>
              <a:buChar char=""/>
            </a:pPr>
            <a:r>
              <a:rPr lang="en-GB" altLang="en-US" b="1">
                <a:solidFill>
                  <a:srgbClr val="4A3582"/>
                </a:solidFill>
                <a:ea typeface="Calibri" panose="020F0502020204030204" pitchFamily="34" charset="0"/>
                <a:cs typeface="Times New Roman" panose="02020603050405020304" pitchFamily="18" charset="0"/>
              </a:rPr>
              <a:t>A den </a:t>
            </a:r>
            <a:r>
              <a:rPr lang="en-GB" altLang="en-US">
                <a:solidFill>
                  <a:schemeClr val="tx1"/>
                </a:solidFill>
                <a:ea typeface="Calibri" panose="020F0502020204030204" pitchFamily="34" charset="0"/>
                <a:cs typeface="Times New Roman" panose="02020603050405020304" pitchFamily="18" charset="0"/>
              </a:rPr>
              <a:t>to live in. This is usually a hole under the ground.</a:t>
            </a:r>
            <a:endParaRPr lang="en-GB" altLang="en-US" sz="1600">
              <a:solidFill>
                <a:schemeClr val="tx1"/>
              </a:solidFill>
              <a:ea typeface="Calibri" panose="020F0502020204030204" pitchFamily="34" charset="0"/>
              <a:cs typeface="Times New Roman" panose="02020603050405020304" pitchFamily="18" charset="0"/>
            </a:endParaRPr>
          </a:p>
        </p:txBody>
      </p:sp>
      <p:sp>
        <p:nvSpPr>
          <p:cNvPr id="2" name="Rectangle 1"/>
          <p:cNvSpPr>
            <a:spLocks noChangeArrowheads="1"/>
          </p:cNvSpPr>
          <p:nvPr/>
        </p:nvSpPr>
        <p:spPr bwMode="auto">
          <a:xfrm>
            <a:off x="755650" y="3756025"/>
            <a:ext cx="323691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7000"/>
              </a:lnSpc>
              <a:spcBef>
                <a:spcPct val="0"/>
              </a:spcBef>
              <a:spcAft>
                <a:spcPts val="800"/>
              </a:spcAft>
              <a:buFontTx/>
              <a:buNone/>
            </a:pPr>
            <a:r>
              <a:rPr lang="en-GB" altLang="en-US" b="1">
                <a:solidFill>
                  <a:schemeClr val="tx1"/>
                </a:solidFill>
                <a:ea typeface="Calibri" panose="020F0502020204030204" pitchFamily="34" charset="0"/>
                <a:cs typeface="Times New Roman" panose="02020603050405020304" pitchFamily="18" charset="0"/>
              </a:rPr>
              <a:t>This means…</a:t>
            </a:r>
          </a:p>
          <a:p>
            <a:pPr eaLnBrk="1" hangingPunct="1">
              <a:lnSpc>
                <a:spcPct val="107000"/>
              </a:lnSpc>
              <a:spcBef>
                <a:spcPct val="0"/>
              </a:spcBef>
              <a:spcAft>
                <a:spcPts val="800"/>
              </a:spcAft>
              <a:buFontTx/>
              <a:buNone/>
            </a:pPr>
            <a:r>
              <a:rPr lang="en-GB" altLang="en-US">
                <a:solidFill>
                  <a:schemeClr val="tx1"/>
                </a:solidFill>
                <a:ea typeface="Calibri" panose="020F0502020204030204" pitchFamily="34" charset="0"/>
                <a:cs typeface="Times New Roman" panose="02020603050405020304" pitchFamily="18" charset="0"/>
              </a:rPr>
              <a:t>… foxes are best suited to living in places where there is plenty of water, prey and somewhere for them to make a den, such as a forest. </a:t>
            </a:r>
          </a:p>
        </p:txBody>
      </p:sp>
      <p:pic>
        <p:nvPicPr>
          <p:cNvPr id="7" name="Picture 6">
            <a:extLst>
              <a:ext uri="{FF2B5EF4-FFF2-40B4-BE49-F238E27FC236}">
                <a16:creationId xmlns:a16="http://schemas.microsoft.com/office/drawing/2014/main" id="{E45D867E-8452-4D5F-B41D-75FF8A55AB3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271959" y="3183118"/>
            <a:ext cx="3116390" cy="3116390"/>
          </a:xfrm>
          <a:prstGeom prst="ellipse">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6638" y="4092575"/>
            <a:ext cx="3192462"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mtClean="0"/>
              <a:t>Animal Habitats</a:t>
            </a:r>
          </a:p>
        </p:txBody>
      </p:sp>
      <p:sp>
        <p:nvSpPr>
          <p:cNvPr id="11267" name="Rectangle 2"/>
          <p:cNvSpPr>
            <a:spLocks noChangeArrowheads="1"/>
          </p:cNvSpPr>
          <p:nvPr/>
        </p:nvSpPr>
        <p:spPr bwMode="auto">
          <a:xfrm>
            <a:off x="677863" y="1239838"/>
            <a:ext cx="7697787"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7000"/>
              </a:lnSpc>
              <a:spcBef>
                <a:spcPct val="0"/>
              </a:spcBef>
              <a:spcAft>
                <a:spcPts val="800"/>
              </a:spcAft>
              <a:buFontTx/>
              <a:buNone/>
            </a:pPr>
            <a:r>
              <a:rPr lang="en-GB" altLang="en-US">
                <a:solidFill>
                  <a:schemeClr val="tx1"/>
                </a:solidFill>
                <a:ea typeface="Calibri" panose="020F0502020204030204" pitchFamily="34" charset="0"/>
                <a:cs typeface="Times New Roman" panose="02020603050405020304" pitchFamily="18" charset="0"/>
              </a:rPr>
              <a:t>We (humans) are able to change our environments to make them habitable with technology and buildings. We are able to live in most conditions. Some animals cannot do this and have become </a:t>
            </a:r>
            <a:br>
              <a:rPr lang="en-GB" altLang="en-US">
                <a:solidFill>
                  <a:schemeClr val="tx1"/>
                </a:solidFill>
                <a:ea typeface="Calibri" panose="020F0502020204030204" pitchFamily="34" charset="0"/>
                <a:cs typeface="Times New Roman" panose="02020603050405020304" pitchFamily="18" charset="0"/>
              </a:rPr>
            </a:br>
            <a:r>
              <a:rPr lang="en-GB" altLang="en-US">
                <a:solidFill>
                  <a:schemeClr val="tx1"/>
                </a:solidFill>
                <a:ea typeface="Calibri" panose="020F0502020204030204" pitchFamily="34" charset="0"/>
                <a:cs typeface="Times New Roman" panose="02020603050405020304" pitchFamily="18" charset="0"/>
              </a:rPr>
              <a:t>extinct as a result.</a:t>
            </a:r>
            <a:endParaRPr lang="en-GB" altLang="en-US" sz="1600">
              <a:solidFill>
                <a:schemeClr val="tx1"/>
              </a:solidFill>
              <a:ea typeface="Calibri" panose="020F0502020204030204" pitchFamily="34" charset="0"/>
              <a:cs typeface="Times New Roman" panose="02020603050405020304" pitchFamily="18" charset="0"/>
            </a:endParaRPr>
          </a:p>
        </p:txBody>
      </p:sp>
      <p:pic>
        <p:nvPicPr>
          <p:cNvPr id="11268" name="Picture 3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532063"/>
            <a:ext cx="4432300" cy="377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954662D0-0F41-4E58-B7C5-083C63425997}"/>
              </a:ext>
            </a:extLst>
          </p:cNvPr>
          <p:cNvSpPr/>
          <p:nvPr/>
        </p:nvSpPr>
        <p:spPr>
          <a:xfrm>
            <a:off x="6122988" y="2603500"/>
            <a:ext cx="2181225" cy="134937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b="1" dirty="0"/>
              <a:t>extinct: </a:t>
            </a:r>
            <a:r>
              <a:rPr lang="en-GB" altLang="en-US" dirty="0"/>
              <a:t>there are no more of that species/animal left in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11268"/>
                                        </p:tgtEl>
                                        <p:attrNameLst>
                                          <p:attrName>style.visibility</p:attrName>
                                        </p:attrNameLst>
                                      </p:cBhvr>
                                      <p:to>
                                        <p:strVal val="visible"/>
                                      </p:to>
                                    </p:set>
                                    <p:animEffect transition="in" filter="fade">
                                      <p:cBhvr>
                                        <p:cTn id="10" dur="500"/>
                                        <p:tgtEl>
                                          <p:spTgt spid="11268"/>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00B854B-5118-48C3-BF51-AF887F7CA8C7}"/>
              </a:ext>
            </a:extLst>
          </p:cNvPr>
          <p:cNvGraphicFramePr>
            <a:graphicFrameLocks noGrp="1"/>
          </p:cNvGraphicFramePr>
          <p:nvPr/>
        </p:nvGraphicFramePr>
        <p:xfrm>
          <a:off x="755650" y="3044825"/>
          <a:ext cx="7632700" cy="3271838"/>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365754">
                <a:tc>
                  <a:txBody>
                    <a:bodyPr/>
                    <a:lstStyle/>
                    <a:p>
                      <a:pPr algn="ctr"/>
                      <a:r>
                        <a:rPr lang="en-GB" sz="1800" b="1" kern="1200" dirty="0">
                          <a:solidFill>
                            <a:schemeClr val="lt1"/>
                          </a:solidFill>
                          <a:effectLst/>
                          <a:latin typeface="+mn-lt"/>
                          <a:ea typeface="+mn-ea"/>
                          <a:cs typeface="+mn-cs"/>
                        </a:rPr>
                        <a:t>Extinct</a:t>
                      </a:r>
                      <a:endParaRPr lang="en-GB" sz="1800" dirty="0"/>
                    </a:p>
                  </a:txBody>
                  <a:tcPr marT="45717" marB="45717"/>
                </a:tc>
                <a:tc>
                  <a:txBody>
                    <a:bodyPr/>
                    <a:lstStyle/>
                    <a:p>
                      <a:pPr algn="ctr"/>
                      <a:r>
                        <a:rPr lang="en-GB" sz="1800" b="1" kern="1200" dirty="0">
                          <a:solidFill>
                            <a:schemeClr val="lt1"/>
                          </a:solidFill>
                          <a:effectLst/>
                          <a:latin typeface="+mn-lt"/>
                          <a:ea typeface="+mn-ea"/>
                          <a:cs typeface="+mn-cs"/>
                        </a:rPr>
                        <a:t>Living</a:t>
                      </a:r>
                      <a:endParaRPr lang="en-GB" sz="1800" dirty="0"/>
                    </a:p>
                  </a:txBody>
                  <a:tcPr marT="45717" marB="45717"/>
                </a:tc>
                <a:extLst>
                  <a:ext uri="{0D108BD9-81ED-4DB2-BD59-A6C34878D82A}">
                    <a16:rowId xmlns:a16="http://schemas.microsoft.com/office/drawing/2014/main" val="10000"/>
                  </a:ext>
                </a:extLst>
              </a:tr>
              <a:tr h="2906084">
                <a:tc>
                  <a:txBody>
                    <a:bodyPr/>
                    <a:lstStyle/>
                    <a:p>
                      <a:endParaRPr lang="en-GB" sz="1800" dirty="0"/>
                    </a:p>
                  </a:txBody>
                  <a:tcPr marT="45717" marB="45717"/>
                </a:tc>
                <a:tc>
                  <a:txBody>
                    <a:bodyPr/>
                    <a:lstStyle/>
                    <a:p>
                      <a:endParaRPr lang="en-GB" sz="1800" dirty="0"/>
                    </a:p>
                  </a:txBody>
                  <a:tcPr marT="45717" marB="45717"/>
                </a:tc>
                <a:extLst>
                  <a:ext uri="{0D108BD9-81ED-4DB2-BD59-A6C34878D82A}">
                    <a16:rowId xmlns:a16="http://schemas.microsoft.com/office/drawing/2014/main" val="10001"/>
                  </a:ext>
                </a:extLst>
              </a:tr>
            </a:tbl>
          </a:graphicData>
        </a:graphic>
      </p:graphicFrame>
      <p:sp>
        <p:nvSpPr>
          <p:cNvPr id="19469" name="Rectangle 14"/>
          <p:cNvSpPr>
            <a:spLocks noChangeArrowheads="1"/>
          </p:cNvSpPr>
          <p:nvPr/>
        </p:nvSpPr>
        <p:spPr bwMode="auto">
          <a:xfrm>
            <a:off x="714375" y="530225"/>
            <a:ext cx="7699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cs typeface="Calibri" panose="020F0502020204030204" pitchFamily="34" charset="0"/>
              </a:rPr>
              <a:t>Can you sort these animals into extinct and living? </a:t>
            </a:r>
          </a:p>
        </p:txBody>
      </p:sp>
      <p:grpSp>
        <p:nvGrpSpPr>
          <p:cNvPr id="42" name="Group 41"/>
          <p:cNvGrpSpPr>
            <a:grpSpLocks/>
          </p:cNvGrpSpPr>
          <p:nvPr/>
        </p:nvGrpSpPr>
        <p:grpSpPr bwMode="auto">
          <a:xfrm>
            <a:off x="706438" y="942975"/>
            <a:ext cx="1530350" cy="1204913"/>
            <a:chOff x="1070415" y="988034"/>
            <a:chExt cx="1529654" cy="1205124"/>
          </a:xfrm>
        </p:grpSpPr>
        <p:grpSp>
          <p:nvGrpSpPr>
            <p:cNvPr id="19511" name="Group 39"/>
            <p:cNvGrpSpPr>
              <a:grpSpLocks/>
            </p:cNvGrpSpPr>
            <p:nvPr/>
          </p:nvGrpSpPr>
          <p:grpSpPr bwMode="auto">
            <a:xfrm>
              <a:off x="1184964" y="988034"/>
              <a:ext cx="1082332" cy="948906"/>
              <a:chOff x="7306018" y="5223285"/>
              <a:chExt cx="1082332" cy="948906"/>
            </a:xfrm>
          </p:grpSpPr>
          <p:sp>
            <p:nvSpPr>
              <p:cNvPr id="26" name="Oval 25">
                <a:extLst>
                  <a:ext uri="{FF2B5EF4-FFF2-40B4-BE49-F238E27FC236}">
                    <a16:creationId xmlns:a16="http://schemas.microsoft.com/office/drawing/2014/main" id="{9248C9C7-881E-4DA7-BEA9-392288D9C29C}"/>
                  </a:ext>
                </a:extLst>
              </p:cNvPr>
              <p:cNvSpPr/>
              <p:nvPr/>
            </p:nvSpPr>
            <p:spPr>
              <a:xfrm>
                <a:off x="7400924" y="5223285"/>
                <a:ext cx="972695" cy="949491"/>
              </a:xfrm>
              <a:prstGeom prst="ellipse">
                <a:avLst/>
              </a:prstGeom>
              <a:solidFill>
                <a:srgbClr val="4A35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9514" name="Picture 2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06018" y="5279650"/>
                <a:ext cx="1082332" cy="79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512" name="TextBox 40"/>
            <p:cNvSpPr txBox="1">
              <a:spLocks noChangeArrowheads="1"/>
            </p:cNvSpPr>
            <p:nvPr/>
          </p:nvSpPr>
          <p:spPr bwMode="auto">
            <a:xfrm>
              <a:off x="1070415" y="1916159"/>
              <a:ext cx="15296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rPr>
                <a:t>woolly mammoth</a:t>
              </a:r>
            </a:p>
          </p:txBody>
        </p:sp>
      </p:grpSp>
      <p:grpSp>
        <p:nvGrpSpPr>
          <p:cNvPr id="46" name="Group 45"/>
          <p:cNvGrpSpPr>
            <a:grpSpLocks/>
          </p:cNvGrpSpPr>
          <p:nvPr/>
        </p:nvGrpSpPr>
        <p:grpSpPr bwMode="auto">
          <a:xfrm>
            <a:off x="2747963" y="919163"/>
            <a:ext cx="984250" cy="1204912"/>
            <a:chOff x="2385908" y="961306"/>
            <a:chExt cx="984659" cy="1205741"/>
          </a:xfrm>
        </p:grpSpPr>
        <p:grpSp>
          <p:nvGrpSpPr>
            <p:cNvPr id="19507" name="Group 37"/>
            <p:cNvGrpSpPr>
              <a:grpSpLocks/>
            </p:cNvGrpSpPr>
            <p:nvPr/>
          </p:nvGrpSpPr>
          <p:grpSpPr bwMode="auto">
            <a:xfrm>
              <a:off x="2385908" y="961306"/>
              <a:ext cx="984659" cy="948906"/>
              <a:chOff x="6251871" y="5244860"/>
              <a:chExt cx="984659" cy="948906"/>
            </a:xfrm>
          </p:grpSpPr>
          <p:sp>
            <p:nvSpPr>
              <p:cNvPr id="24" name="Oval 23">
                <a:extLst>
                  <a:ext uri="{FF2B5EF4-FFF2-40B4-BE49-F238E27FC236}">
                    <a16:creationId xmlns:a16="http://schemas.microsoft.com/office/drawing/2014/main" id="{47951ECB-3E7A-4A13-8ADF-63946ED0B89A}"/>
                  </a:ext>
                </a:extLst>
              </p:cNvPr>
              <p:cNvSpPr/>
              <p:nvPr/>
            </p:nvSpPr>
            <p:spPr>
              <a:xfrm>
                <a:off x="6251871" y="5244860"/>
                <a:ext cx="973541" cy="948389"/>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510"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1005" y="5363196"/>
                <a:ext cx="865525" cy="830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508" name="Rectangle 42"/>
            <p:cNvSpPr>
              <a:spLocks noChangeArrowheads="1"/>
            </p:cNvSpPr>
            <p:nvPr/>
          </p:nvSpPr>
          <p:spPr bwMode="auto">
            <a:xfrm>
              <a:off x="2644228" y="1890048"/>
              <a:ext cx="4299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dog</a:t>
              </a:r>
            </a:p>
          </p:txBody>
        </p:sp>
      </p:grpSp>
      <p:grpSp>
        <p:nvGrpSpPr>
          <p:cNvPr id="47" name="Group 46"/>
          <p:cNvGrpSpPr>
            <a:grpSpLocks/>
          </p:cNvGrpSpPr>
          <p:nvPr/>
        </p:nvGrpSpPr>
        <p:grpSpPr bwMode="auto">
          <a:xfrm>
            <a:off x="7237413" y="688975"/>
            <a:ext cx="1455737" cy="1336675"/>
            <a:chOff x="3370567" y="840692"/>
            <a:chExt cx="1455850" cy="1336649"/>
          </a:xfrm>
        </p:grpSpPr>
        <p:grpSp>
          <p:nvGrpSpPr>
            <p:cNvPr id="19503" name="Group 38"/>
            <p:cNvGrpSpPr>
              <a:grpSpLocks/>
            </p:cNvGrpSpPr>
            <p:nvPr/>
          </p:nvGrpSpPr>
          <p:grpSpPr bwMode="auto">
            <a:xfrm>
              <a:off x="3370567" y="840692"/>
              <a:ext cx="1455850" cy="1084281"/>
              <a:chOff x="6578093" y="4165140"/>
              <a:chExt cx="1455850" cy="1084281"/>
            </a:xfrm>
          </p:grpSpPr>
          <p:sp>
            <p:nvSpPr>
              <p:cNvPr id="28" name="Oval 27">
                <a:extLst>
                  <a:ext uri="{FF2B5EF4-FFF2-40B4-BE49-F238E27FC236}">
                    <a16:creationId xmlns:a16="http://schemas.microsoft.com/office/drawing/2014/main" id="{E4094EEB-F28D-4A26-95D5-FE3D07AC489B}"/>
                  </a:ext>
                </a:extLst>
              </p:cNvPr>
              <p:cNvSpPr/>
              <p:nvPr/>
            </p:nvSpPr>
            <p:spPr>
              <a:xfrm>
                <a:off x="6738442" y="4300075"/>
                <a:ext cx="973214" cy="949307"/>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9506" name="Picture 2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78093" y="4165140"/>
                <a:ext cx="1455850" cy="102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504" name="Rectangle 43"/>
            <p:cNvSpPr>
              <a:spLocks noChangeArrowheads="1"/>
            </p:cNvSpPr>
            <p:nvPr/>
          </p:nvSpPr>
          <p:spPr bwMode="auto">
            <a:xfrm>
              <a:off x="3824306" y="1900342"/>
              <a:ext cx="3850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fox</a:t>
              </a:r>
            </a:p>
          </p:txBody>
        </p:sp>
      </p:grpSp>
      <p:grpSp>
        <p:nvGrpSpPr>
          <p:cNvPr id="48" name="Group 47"/>
          <p:cNvGrpSpPr>
            <a:grpSpLocks/>
          </p:cNvGrpSpPr>
          <p:nvPr/>
        </p:nvGrpSpPr>
        <p:grpSpPr bwMode="auto">
          <a:xfrm>
            <a:off x="6697663" y="1806575"/>
            <a:ext cx="1054100" cy="1204913"/>
            <a:chOff x="4784357" y="961306"/>
            <a:chExt cx="1053748" cy="1205740"/>
          </a:xfrm>
        </p:grpSpPr>
        <p:grpSp>
          <p:nvGrpSpPr>
            <p:cNvPr id="19499" name="Group 35"/>
            <p:cNvGrpSpPr>
              <a:grpSpLocks/>
            </p:cNvGrpSpPr>
            <p:nvPr/>
          </p:nvGrpSpPr>
          <p:grpSpPr bwMode="auto">
            <a:xfrm>
              <a:off x="4784357" y="961306"/>
              <a:ext cx="1053748" cy="948906"/>
              <a:chOff x="5152461" y="5279650"/>
              <a:chExt cx="1053748" cy="948906"/>
            </a:xfrm>
          </p:grpSpPr>
          <p:sp>
            <p:nvSpPr>
              <p:cNvPr id="22" name="Oval 21">
                <a:extLst>
                  <a:ext uri="{FF2B5EF4-FFF2-40B4-BE49-F238E27FC236}">
                    <a16:creationId xmlns:a16="http://schemas.microsoft.com/office/drawing/2014/main" id="{1AF11FC1-9861-4B02-A3F5-FAA54A455C1A}"/>
                  </a:ext>
                </a:extLst>
              </p:cNvPr>
              <p:cNvSpPr/>
              <p:nvPr/>
            </p:nvSpPr>
            <p:spPr>
              <a:xfrm>
                <a:off x="5152461" y="5279650"/>
                <a:ext cx="972812" cy="948389"/>
              </a:xfrm>
              <a:prstGeom prst="ellipse">
                <a:avLst/>
              </a:prstGeom>
              <a:solidFill>
                <a:srgbClr val="6892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502" name="Picture 2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46594" y="5376905"/>
                <a:ext cx="959615" cy="76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500" name="Rectangle 44"/>
            <p:cNvSpPr>
              <a:spLocks noChangeArrowheads="1"/>
            </p:cNvSpPr>
            <p:nvPr/>
          </p:nvSpPr>
          <p:spPr bwMode="auto">
            <a:xfrm>
              <a:off x="4894802" y="1890047"/>
              <a:ext cx="768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elephant</a:t>
              </a:r>
            </a:p>
          </p:txBody>
        </p:sp>
      </p:grpSp>
      <p:grpSp>
        <p:nvGrpSpPr>
          <p:cNvPr id="58" name="Group 57"/>
          <p:cNvGrpSpPr>
            <a:grpSpLocks/>
          </p:cNvGrpSpPr>
          <p:nvPr/>
        </p:nvGrpSpPr>
        <p:grpSpPr bwMode="auto">
          <a:xfrm>
            <a:off x="4314825" y="920750"/>
            <a:ext cx="973138" cy="1216025"/>
            <a:chOff x="5994362" y="961306"/>
            <a:chExt cx="972780" cy="1216035"/>
          </a:xfrm>
        </p:grpSpPr>
        <p:grpSp>
          <p:nvGrpSpPr>
            <p:cNvPr id="19495" name="Group 34"/>
            <p:cNvGrpSpPr>
              <a:grpSpLocks/>
            </p:cNvGrpSpPr>
            <p:nvPr/>
          </p:nvGrpSpPr>
          <p:grpSpPr bwMode="auto">
            <a:xfrm>
              <a:off x="5994362" y="961306"/>
              <a:ext cx="972780" cy="1000464"/>
              <a:chOff x="4053051" y="5262681"/>
              <a:chExt cx="972780" cy="1000464"/>
            </a:xfrm>
          </p:grpSpPr>
          <p:sp>
            <p:nvSpPr>
              <p:cNvPr id="20" name="Oval 19">
                <a:extLst>
                  <a:ext uri="{FF2B5EF4-FFF2-40B4-BE49-F238E27FC236}">
                    <a16:creationId xmlns:a16="http://schemas.microsoft.com/office/drawing/2014/main" id="{E737993C-86AC-4CE5-85CA-2F7DECE63085}"/>
                  </a:ext>
                </a:extLst>
              </p:cNvPr>
              <p:cNvSpPr/>
              <p:nvPr/>
            </p:nvSpPr>
            <p:spPr>
              <a:xfrm>
                <a:off x="4053051" y="5262681"/>
                <a:ext cx="972780" cy="949333"/>
              </a:xfrm>
              <a:prstGeom prst="ellipse">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98" name="Picture 2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09640" y="5359936"/>
                <a:ext cx="859601" cy="90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96" name="Rectangle 48"/>
            <p:cNvSpPr>
              <a:spLocks noChangeArrowheads="1"/>
            </p:cNvSpPr>
            <p:nvPr/>
          </p:nvSpPr>
          <p:spPr bwMode="auto">
            <a:xfrm>
              <a:off x="6182746" y="1900342"/>
              <a:ext cx="6110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panda</a:t>
              </a:r>
            </a:p>
          </p:txBody>
        </p:sp>
      </p:grpSp>
      <p:grpSp>
        <p:nvGrpSpPr>
          <p:cNvPr id="57" name="Group 56"/>
          <p:cNvGrpSpPr>
            <a:grpSpLocks/>
          </p:cNvGrpSpPr>
          <p:nvPr/>
        </p:nvGrpSpPr>
        <p:grpSpPr bwMode="auto">
          <a:xfrm>
            <a:off x="5975350" y="860425"/>
            <a:ext cx="973138" cy="1184275"/>
            <a:chOff x="7123399" y="961306"/>
            <a:chExt cx="972780" cy="1184660"/>
          </a:xfrm>
        </p:grpSpPr>
        <p:grpSp>
          <p:nvGrpSpPr>
            <p:cNvPr id="19491" name="Group 33"/>
            <p:cNvGrpSpPr>
              <a:grpSpLocks/>
            </p:cNvGrpSpPr>
            <p:nvPr/>
          </p:nvGrpSpPr>
          <p:grpSpPr bwMode="auto">
            <a:xfrm>
              <a:off x="7123399" y="961306"/>
              <a:ext cx="972780" cy="948906"/>
              <a:chOff x="2979399" y="5279650"/>
              <a:chExt cx="972780" cy="948906"/>
            </a:xfrm>
          </p:grpSpPr>
          <p:sp>
            <p:nvSpPr>
              <p:cNvPr id="18" name="Oval 17">
                <a:extLst>
                  <a:ext uri="{FF2B5EF4-FFF2-40B4-BE49-F238E27FC236}">
                    <a16:creationId xmlns:a16="http://schemas.microsoft.com/office/drawing/2014/main" id="{7A7BCD4D-8322-4ED3-96C0-0C6147B36ED5}"/>
                  </a:ext>
                </a:extLst>
              </p:cNvPr>
              <p:cNvSpPr/>
              <p:nvPr/>
            </p:nvSpPr>
            <p:spPr>
              <a:xfrm>
                <a:off x="2979399" y="5279650"/>
                <a:ext cx="972780" cy="949633"/>
              </a:xfrm>
              <a:prstGeom prst="ellipse">
                <a:avLst/>
              </a:prstGeom>
              <a:solidFill>
                <a:srgbClr val="CB07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94" name="Picture 18"/>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83546" y="5376905"/>
                <a:ext cx="764485" cy="816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92" name="Rectangle 49"/>
            <p:cNvSpPr>
              <a:spLocks noChangeArrowheads="1"/>
            </p:cNvSpPr>
            <p:nvPr/>
          </p:nvSpPr>
          <p:spPr bwMode="auto">
            <a:xfrm>
              <a:off x="7365025" y="1868967"/>
              <a:ext cx="5116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dodo</a:t>
              </a:r>
            </a:p>
          </p:txBody>
        </p:sp>
      </p:grpSp>
      <p:grpSp>
        <p:nvGrpSpPr>
          <p:cNvPr id="54" name="Group 53"/>
          <p:cNvGrpSpPr>
            <a:grpSpLocks/>
          </p:cNvGrpSpPr>
          <p:nvPr/>
        </p:nvGrpSpPr>
        <p:grpSpPr bwMode="auto">
          <a:xfrm>
            <a:off x="5065713" y="1747838"/>
            <a:ext cx="1287462" cy="1203325"/>
            <a:chOff x="2897680" y="3540151"/>
            <a:chExt cx="1288058" cy="1203235"/>
          </a:xfrm>
        </p:grpSpPr>
        <p:grpSp>
          <p:nvGrpSpPr>
            <p:cNvPr id="19487" name="Group 36"/>
            <p:cNvGrpSpPr>
              <a:grpSpLocks/>
            </p:cNvGrpSpPr>
            <p:nvPr/>
          </p:nvGrpSpPr>
          <p:grpSpPr bwMode="auto">
            <a:xfrm>
              <a:off x="2897680" y="3540151"/>
              <a:ext cx="1288058" cy="948906"/>
              <a:chOff x="5364647" y="4236786"/>
              <a:chExt cx="1288058" cy="948906"/>
            </a:xfrm>
          </p:grpSpPr>
          <p:sp>
            <p:nvSpPr>
              <p:cNvPr id="30" name="Oval 29">
                <a:extLst>
                  <a:ext uri="{FF2B5EF4-FFF2-40B4-BE49-F238E27FC236}">
                    <a16:creationId xmlns:a16="http://schemas.microsoft.com/office/drawing/2014/main" id="{FF273489-DDD7-459F-B466-48BC7AA2AD85}"/>
                  </a:ext>
                </a:extLst>
              </p:cNvPr>
              <p:cNvSpPr/>
              <p:nvPr/>
            </p:nvSpPr>
            <p:spPr>
              <a:xfrm>
                <a:off x="5521882" y="4236786"/>
                <a:ext cx="973588" cy="949254"/>
              </a:xfrm>
              <a:prstGeom prst="ellipse">
                <a:avLst/>
              </a:prstGeom>
              <a:solidFill>
                <a:srgbClr val="E500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9490" name="Picture 3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364647" y="4381520"/>
                <a:ext cx="1288058" cy="63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88" name="Rectangle 50"/>
            <p:cNvSpPr>
              <a:spLocks noChangeArrowheads="1"/>
            </p:cNvSpPr>
            <p:nvPr/>
          </p:nvSpPr>
          <p:spPr bwMode="auto">
            <a:xfrm>
              <a:off x="3107654" y="4466387"/>
              <a:ext cx="9204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javan tiger</a:t>
              </a:r>
            </a:p>
          </p:txBody>
        </p:sp>
      </p:grpSp>
      <p:grpSp>
        <p:nvGrpSpPr>
          <p:cNvPr id="55" name="Group 54"/>
          <p:cNvGrpSpPr>
            <a:grpSpLocks/>
          </p:cNvGrpSpPr>
          <p:nvPr/>
        </p:nvGrpSpPr>
        <p:grpSpPr bwMode="auto">
          <a:xfrm>
            <a:off x="3519488" y="1825625"/>
            <a:ext cx="973137" cy="1254125"/>
            <a:chOff x="4891728" y="3429000"/>
            <a:chExt cx="972780" cy="1254504"/>
          </a:xfrm>
        </p:grpSpPr>
        <p:grpSp>
          <p:nvGrpSpPr>
            <p:cNvPr id="19483" name="Group 31"/>
            <p:cNvGrpSpPr>
              <a:grpSpLocks/>
            </p:cNvGrpSpPr>
            <p:nvPr/>
          </p:nvGrpSpPr>
          <p:grpSpPr bwMode="auto">
            <a:xfrm>
              <a:off x="4891728" y="3429000"/>
              <a:ext cx="972780" cy="970481"/>
              <a:chOff x="762671" y="5223285"/>
              <a:chExt cx="972780" cy="970481"/>
            </a:xfrm>
          </p:grpSpPr>
          <p:sp>
            <p:nvSpPr>
              <p:cNvPr id="12" name="Oval 11">
                <a:extLst>
                  <a:ext uri="{FF2B5EF4-FFF2-40B4-BE49-F238E27FC236}">
                    <a16:creationId xmlns:a16="http://schemas.microsoft.com/office/drawing/2014/main" id="{29A7CC9F-AB70-41BC-9DC2-FF2DBAC3A781}"/>
                  </a:ext>
                </a:extLst>
              </p:cNvPr>
              <p:cNvSpPr/>
              <p:nvPr/>
            </p:nvSpPr>
            <p:spPr>
              <a:xfrm>
                <a:off x="762671" y="5245517"/>
                <a:ext cx="972780" cy="948024"/>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86" name="Picture 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96130" y="5223285"/>
                <a:ext cx="705862" cy="970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84" name="Rectangle 51"/>
            <p:cNvSpPr>
              <a:spLocks noChangeArrowheads="1"/>
            </p:cNvSpPr>
            <p:nvPr/>
          </p:nvSpPr>
          <p:spPr bwMode="auto">
            <a:xfrm>
              <a:off x="5148481" y="4406505"/>
              <a:ext cx="4411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lion</a:t>
              </a:r>
            </a:p>
          </p:txBody>
        </p:sp>
      </p:grpSp>
      <p:grpSp>
        <p:nvGrpSpPr>
          <p:cNvPr id="5" name="Group 4"/>
          <p:cNvGrpSpPr>
            <a:grpSpLocks/>
          </p:cNvGrpSpPr>
          <p:nvPr/>
        </p:nvGrpSpPr>
        <p:grpSpPr bwMode="auto">
          <a:xfrm>
            <a:off x="1801813" y="1814513"/>
            <a:ext cx="1392237" cy="1222375"/>
            <a:chOff x="1801430" y="1814513"/>
            <a:chExt cx="1393330" cy="1222441"/>
          </a:xfrm>
        </p:grpSpPr>
        <p:grpSp>
          <p:nvGrpSpPr>
            <p:cNvPr id="19479" name="Group 55"/>
            <p:cNvGrpSpPr>
              <a:grpSpLocks/>
            </p:cNvGrpSpPr>
            <p:nvPr/>
          </p:nvGrpSpPr>
          <p:grpSpPr bwMode="auto">
            <a:xfrm>
              <a:off x="1801430" y="1814513"/>
              <a:ext cx="1393330" cy="1222441"/>
              <a:chOff x="6460710" y="3913155"/>
              <a:chExt cx="1392255" cy="1222734"/>
            </a:xfrm>
          </p:grpSpPr>
          <p:sp>
            <p:nvSpPr>
              <p:cNvPr id="16" name="Oval 15">
                <a:extLst>
                  <a:ext uri="{FF2B5EF4-FFF2-40B4-BE49-F238E27FC236}">
                    <a16:creationId xmlns:a16="http://schemas.microsoft.com/office/drawing/2014/main" id="{F33C9E55-F1C0-4BE8-8B7B-19FE7597B9E6}"/>
                  </a:ext>
                </a:extLst>
              </p:cNvPr>
              <p:cNvSpPr/>
              <p:nvPr/>
            </p:nvSpPr>
            <p:spPr bwMode="auto">
              <a:xfrm>
                <a:off x="6689313" y="3913155"/>
                <a:ext cx="973150" cy="949604"/>
              </a:xfrm>
              <a:prstGeom prst="ellipse">
                <a:avLst/>
              </a:prstGeom>
              <a:solidFill>
                <a:srgbClr val="E6C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82" name="Rectangle 52"/>
              <p:cNvSpPr>
                <a:spLocks noChangeArrowheads="1"/>
              </p:cNvSpPr>
              <p:nvPr/>
            </p:nvSpPr>
            <p:spPr bwMode="auto">
              <a:xfrm>
                <a:off x="6460710" y="4858824"/>
                <a:ext cx="1392255" cy="27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200">
                    <a:solidFill>
                      <a:schemeClr val="tx1"/>
                    </a:solidFill>
                    <a:cs typeface="Calibri" panose="020F0502020204030204" pitchFamily="34" charset="0"/>
                  </a:rPr>
                  <a:t>Sabre-toothed cat</a:t>
                </a:r>
              </a:p>
            </p:txBody>
          </p:sp>
        </p:grpSp>
        <p:pic>
          <p:nvPicPr>
            <p:cNvPr id="19480" name="Picture 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903401" y="1982882"/>
              <a:ext cx="1237673" cy="6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46"/>
                                        </p:tgtEl>
                                      </p:cBhvr>
                                    </p:animEffect>
                                    <p:set>
                                      <p:cBhvr>
                                        <p:cTn id="7" dur="1" fill="hold">
                                          <p:stCondLst>
                                            <p:cond delay="499"/>
                                          </p:stCondLst>
                                        </p:cTn>
                                        <p:tgtEl>
                                          <p:spTgt spid="46"/>
                                        </p:tgtEl>
                                        <p:attrNameLst>
                                          <p:attrName>style.visibility</p:attrName>
                                        </p:attrNameLst>
                                      </p:cBhvr>
                                      <p:to>
                                        <p:strVal val="hidden"/>
                                      </p:to>
                                    </p:set>
                                  </p:childTnLst>
                                </p:cTn>
                              </p:par>
                            </p:childTnLst>
                          </p:cTn>
                        </p:par>
                        <p:par>
                          <p:cTn id="8" fill="hold" nodeType="afterGroup">
                            <p:stCondLst>
                              <p:cond delay="500"/>
                            </p:stCondLst>
                            <p:childTnLst>
                              <p:par>
                                <p:cTn id="9" presetID="42" presetClass="path" presetSubtype="0" accel="50000" decel="50000" fill="hold" nodeType="afterEffect">
                                  <p:stCondLst>
                                    <p:cond delay="0"/>
                                  </p:stCondLst>
                                  <p:childTnLst>
                                    <p:animMotion origin="layout" path="M -2.77778E-7 7.40741E-7 L 0.2099 0.37569 " pathEditMode="relative" rAng="0" ptsTypes="AA">
                                      <p:cBhvr>
                                        <p:cTn id="10" dur="500" fill="hold"/>
                                        <p:tgtEl>
                                          <p:spTgt spid="46"/>
                                        </p:tgtEl>
                                        <p:attrNameLst>
                                          <p:attrName>ppt_x</p:attrName>
                                          <p:attrName>ppt_y</p:attrName>
                                        </p:attrNameLst>
                                      </p:cBhvr>
                                      <p:rCtr x="10486" y="18773"/>
                                    </p:animMotion>
                                  </p:childTnLst>
                                </p:cTn>
                              </p:par>
                            </p:childTnLst>
                          </p:cTn>
                        </p:par>
                        <p:par>
                          <p:cTn id="11" fill="hold" nodeType="afterGroup">
                            <p:stCondLst>
                              <p:cond delay="1000"/>
                            </p:stCondLst>
                            <p:childTnLst>
                              <p:par>
                                <p:cTn id="12" presetID="10" presetClass="entr" presetSubtype="0" fill="hold"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fade">
                                      <p:cBhvr>
                                        <p:cTn id="14" dur="500"/>
                                        <p:tgtEl>
                                          <p:spTgt spid="4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xit" presetSubtype="0" fill="hold" nodeType="clickEffect">
                                  <p:stCondLst>
                                    <p:cond delay="0"/>
                                  </p:stCondLst>
                                  <p:childTnLst>
                                    <p:animEffect transition="out" filter="fade">
                                      <p:cBhvr>
                                        <p:cTn id="18" dur="500"/>
                                        <p:tgtEl>
                                          <p:spTgt spid="55"/>
                                        </p:tgtEl>
                                      </p:cBhvr>
                                    </p:animEffect>
                                    <p:set>
                                      <p:cBhvr>
                                        <p:cTn id="19" dur="1" fill="hold">
                                          <p:stCondLst>
                                            <p:cond delay="499"/>
                                          </p:stCondLst>
                                        </p:cTn>
                                        <p:tgtEl>
                                          <p:spTgt spid="55"/>
                                        </p:tgtEl>
                                        <p:attrNameLst>
                                          <p:attrName>style.visibility</p:attrName>
                                        </p:attrNameLst>
                                      </p:cBhvr>
                                      <p:to>
                                        <p:strVal val="hidden"/>
                                      </p:to>
                                    </p:set>
                                  </p:childTnLst>
                                </p:cTn>
                              </p:par>
                            </p:childTnLst>
                          </p:cTn>
                        </p:par>
                        <p:par>
                          <p:cTn id="20" fill="hold" nodeType="afterGroup">
                            <p:stCondLst>
                              <p:cond delay="500"/>
                            </p:stCondLst>
                            <p:childTnLst>
                              <p:par>
                                <p:cTn id="21" presetID="42" presetClass="path" presetSubtype="0" accel="50000" decel="50000" fill="hold" nodeType="afterEffect">
                                  <p:stCondLst>
                                    <p:cond delay="0"/>
                                  </p:stCondLst>
                                  <p:childTnLst>
                                    <p:animMotion origin="layout" path="M -8.33333E-7 1.11111E-6 L 0.25903 0.23981 " pathEditMode="relative" rAng="0" ptsTypes="AA">
                                      <p:cBhvr>
                                        <p:cTn id="22" dur="500" fill="hold"/>
                                        <p:tgtEl>
                                          <p:spTgt spid="55"/>
                                        </p:tgtEl>
                                        <p:attrNameLst>
                                          <p:attrName>ppt_x</p:attrName>
                                          <p:attrName>ppt_y</p:attrName>
                                        </p:attrNameLst>
                                      </p:cBhvr>
                                      <p:rCtr x="12951" y="11991"/>
                                    </p:animMotion>
                                  </p:childTnLst>
                                </p:cTn>
                              </p:par>
                            </p:childTnLst>
                          </p:cTn>
                        </p:par>
                        <p:par>
                          <p:cTn id="23" fill="hold" nodeType="afterGroup">
                            <p:stCondLst>
                              <p:cond delay="1000"/>
                            </p:stCondLst>
                            <p:childTnLst>
                              <p:par>
                                <p:cTn id="24" presetID="10" presetClass="entr" presetSubtype="0" fill="hold"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xit" presetSubtype="0" fill="hold" nodeType="clickEffect">
                                  <p:stCondLst>
                                    <p:cond delay="0"/>
                                  </p:stCondLst>
                                  <p:childTnLst>
                                    <p:animEffect transition="out" filter="fade">
                                      <p:cBhvr>
                                        <p:cTn id="30" dur="500"/>
                                        <p:tgtEl>
                                          <p:spTgt spid="58"/>
                                        </p:tgtEl>
                                      </p:cBhvr>
                                    </p:animEffect>
                                    <p:set>
                                      <p:cBhvr>
                                        <p:cTn id="31" dur="1" fill="hold">
                                          <p:stCondLst>
                                            <p:cond delay="499"/>
                                          </p:stCondLst>
                                        </p:cTn>
                                        <p:tgtEl>
                                          <p:spTgt spid="58"/>
                                        </p:tgtEl>
                                        <p:attrNameLst>
                                          <p:attrName>style.visibility</p:attrName>
                                        </p:attrNameLst>
                                      </p:cBhvr>
                                      <p:to>
                                        <p:strVal val="hidden"/>
                                      </p:to>
                                    </p:set>
                                  </p:childTnLst>
                                </p:cTn>
                              </p:par>
                            </p:childTnLst>
                          </p:cTn>
                        </p:par>
                        <p:par>
                          <p:cTn id="32" fill="hold" nodeType="afterGroup">
                            <p:stCondLst>
                              <p:cond delay="500"/>
                            </p:stCondLst>
                            <p:childTnLst>
                              <p:par>
                                <p:cTn id="33" presetID="42" presetClass="path" presetSubtype="0" accel="50000" decel="50000" fill="hold" nodeType="afterEffect">
                                  <p:stCondLst>
                                    <p:cond delay="0"/>
                                  </p:stCondLst>
                                  <p:childTnLst>
                                    <p:animMotion origin="layout" path="M 0 3.33333E-6 L 0.31163 0.37824 " pathEditMode="relative" rAng="0" ptsTypes="AA">
                                      <p:cBhvr>
                                        <p:cTn id="34" dur="500" fill="hold"/>
                                        <p:tgtEl>
                                          <p:spTgt spid="58"/>
                                        </p:tgtEl>
                                        <p:attrNameLst>
                                          <p:attrName>ppt_x</p:attrName>
                                          <p:attrName>ppt_y</p:attrName>
                                        </p:attrNameLst>
                                      </p:cBhvr>
                                      <p:rCtr x="15573" y="18912"/>
                                    </p:animMotion>
                                  </p:childTnLst>
                                </p:cTn>
                              </p:par>
                            </p:childTnLst>
                          </p:cTn>
                        </p:par>
                        <p:par>
                          <p:cTn id="35" fill="hold" nodeType="afterGroup">
                            <p:stCondLst>
                              <p:cond delay="1000"/>
                            </p:stCondLst>
                            <p:childTnLst>
                              <p:par>
                                <p:cTn id="36" presetID="10" presetClass="entr" presetSubtype="0"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500"/>
                                        <p:tgtEl>
                                          <p:spTgt spid="5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xit" presetSubtype="0" fill="hold" nodeType="clickEffect">
                                  <p:stCondLst>
                                    <p:cond delay="0"/>
                                  </p:stCondLst>
                                  <p:childTnLst>
                                    <p:animEffect transition="out" filter="fade">
                                      <p:cBhvr>
                                        <p:cTn id="42" dur="500"/>
                                        <p:tgtEl>
                                          <p:spTgt spid="54"/>
                                        </p:tgtEl>
                                      </p:cBhvr>
                                    </p:animEffect>
                                    <p:set>
                                      <p:cBhvr>
                                        <p:cTn id="43" dur="1" fill="hold">
                                          <p:stCondLst>
                                            <p:cond delay="499"/>
                                          </p:stCondLst>
                                        </p:cTn>
                                        <p:tgtEl>
                                          <p:spTgt spid="54"/>
                                        </p:tgtEl>
                                        <p:attrNameLst>
                                          <p:attrName>style.visibility</p:attrName>
                                        </p:attrNameLst>
                                      </p:cBhvr>
                                      <p:to>
                                        <p:strVal val="hidden"/>
                                      </p:to>
                                    </p:set>
                                  </p:childTnLst>
                                </p:cTn>
                              </p:par>
                            </p:childTnLst>
                          </p:cTn>
                        </p:par>
                        <p:par>
                          <p:cTn id="44" fill="hold" nodeType="afterGroup">
                            <p:stCondLst>
                              <p:cond delay="500"/>
                            </p:stCondLst>
                            <p:childTnLst>
                              <p:par>
                                <p:cTn id="45" presetID="42" presetClass="path" presetSubtype="0" accel="50000" decel="50000" fill="hold" nodeType="afterEffect">
                                  <p:stCondLst>
                                    <p:cond delay="0"/>
                                  </p:stCondLst>
                                  <p:childTnLst>
                                    <p:animMotion origin="layout" path="M 4.44444E-6 -2.59259E-6 L -0.26112 0.27824 " pathEditMode="relative" rAng="0" ptsTypes="AA">
                                      <p:cBhvr>
                                        <p:cTn id="46" dur="500" fill="hold"/>
                                        <p:tgtEl>
                                          <p:spTgt spid="54"/>
                                        </p:tgtEl>
                                        <p:attrNameLst>
                                          <p:attrName>ppt_x</p:attrName>
                                          <p:attrName>ppt_y</p:attrName>
                                        </p:attrNameLst>
                                      </p:cBhvr>
                                      <p:rCtr x="-13056" y="13912"/>
                                    </p:animMotion>
                                  </p:childTnLst>
                                </p:cTn>
                              </p:par>
                            </p:childTnLst>
                          </p:cTn>
                        </p:par>
                        <p:par>
                          <p:cTn id="47" fill="hold" nodeType="afterGroup">
                            <p:stCondLst>
                              <p:cond delay="1000"/>
                            </p:stCondLst>
                            <p:childTnLst>
                              <p:par>
                                <p:cTn id="48" presetID="10" presetClass="entr" presetSubtype="0" fill="hold" nodeType="after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xit" presetSubtype="0" fill="hold" nodeType="clickEffect">
                                  <p:stCondLst>
                                    <p:cond delay="0"/>
                                  </p:stCondLst>
                                  <p:childTnLst>
                                    <p:animEffect transition="out" filter="fade">
                                      <p:cBhvr>
                                        <p:cTn id="54" dur="500"/>
                                        <p:tgtEl>
                                          <p:spTgt spid="57"/>
                                        </p:tgtEl>
                                      </p:cBhvr>
                                    </p:animEffect>
                                    <p:set>
                                      <p:cBhvr>
                                        <p:cTn id="55" dur="1" fill="hold">
                                          <p:stCondLst>
                                            <p:cond delay="499"/>
                                          </p:stCondLst>
                                        </p:cTn>
                                        <p:tgtEl>
                                          <p:spTgt spid="57"/>
                                        </p:tgtEl>
                                        <p:attrNameLst>
                                          <p:attrName>style.visibility</p:attrName>
                                        </p:attrNameLst>
                                      </p:cBhvr>
                                      <p:to>
                                        <p:strVal val="hidden"/>
                                      </p:to>
                                    </p:set>
                                  </p:childTnLst>
                                </p:cTn>
                              </p:par>
                            </p:childTnLst>
                          </p:cTn>
                        </p:par>
                        <p:par>
                          <p:cTn id="56" fill="hold" nodeType="afterGroup">
                            <p:stCondLst>
                              <p:cond delay="500"/>
                            </p:stCondLst>
                            <p:childTnLst>
                              <p:par>
                                <p:cTn id="57" presetID="42" presetClass="path" presetSubtype="0" accel="50000" decel="50000" fill="hold" nodeType="afterEffect">
                                  <p:stCondLst>
                                    <p:cond delay="0"/>
                                  </p:stCondLst>
                                  <p:childTnLst>
                                    <p:animMotion origin="layout" path="M 2.77778E-6 4.44444E-6 L -0.49306 0.59768 " pathEditMode="relative" rAng="0" ptsTypes="AA">
                                      <p:cBhvr>
                                        <p:cTn id="58" dur="500" fill="hold"/>
                                        <p:tgtEl>
                                          <p:spTgt spid="57"/>
                                        </p:tgtEl>
                                        <p:attrNameLst>
                                          <p:attrName>ppt_x</p:attrName>
                                          <p:attrName>ppt_y</p:attrName>
                                        </p:attrNameLst>
                                      </p:cBhvr>
                                      <p:rCtr x="-24653" y="29884"/>
                                    </p:animMotion>
                                  </p:childTnLst>
                                </p:cTn>
                              </p:par>
                            </p:childTnLst>
                          </p:cTn>
                        </p:par>
                        <p:par>
                          <p:cTn id="59" fill="hold" nodeType="afterGroup">
                            <p:stCondLst>
                              <p:cond delay="1000"/>
                            </p:stCondLst>
                            <p:childTnLst>
                              <p:par>
                                <p:cTn id="60" presetID="10" presetClass="entr" presetSubtype="0" fill="hold" nodeType="after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500"/>
                                        <p:tgtEl>
                                          <p:spTgt spid="5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xit" presetSubtype="0" fill="hold" nodeType="clickEffect">
                                  <p:stCondLst>
                                    <p:cond delay="0"/>
                                  </p:stCondLst>
                                  <p:childTnLst>
                                    <p:animEffect transition="out" filter="fade">
                                      <p:cBhvr>
                                        <p:cTn id="66" dur="500"/>
                                        <p:tgtEl>
                                          <p:spTgt spid="48"/>
                                        </p:tgtEl>
                                      </p:cBhvr>
                                    </p:animEffect>
                                    <p:set>
                                      <p:cBhvr>
                                        <p:cTn id="67" dur="1" fill="hold">
                                          <p:stCondLst>
                                            <p:cond delay="499"/>
                                          </p:stCondLst>
                                        </p:cTn>
                                        <p:tgtEl>
                                          <p:spTgt spid="48"/>
                                        </p:tgtEl>
                                        <p:attrNameLst>
                                          <p:attrName>style.visibility</p:attrName>
                                        </p:attrNameLst>
                                      </p:cBhvr>
                                      <p:to>
                                        <p:strVal val="hidden"/>
                                      </p:to>
                                    </p:set>
                                  </p:childTnLst>
                                </p:cTn>
                              </p:par>
                            </p:childTnLst>
                          </p:cTn>
                        </p:par>
                        <p:par>
                          <p:cTn id="68" fill="hold" nodeType="afterGroup">
                            <p:stCondLst>
                              <p:cond delay="500"/>
                            </p:stCondLst>
                            <p:childTnLst>
                              <p:par>
                                <p:cTn id="69" presetID="42" presetClass="path" presetSubtype="0" accel="50000" decel="50000" fill="hold" nodeType="afterEffect">
                                  <p:stCondLst>
                                    <p:cond delay="0"/>
                                  </p:stCondLst>
                                  <p:childTnLst>
                                    <p:animMotion origin="layout" path="M -4.16667E-6 2.59259E-6 L 0.02032 0.43634 " pathEditMode="relative" rAng="0" ptsTypes="AA">
                                      <p:cBhvr>
                                        <p:cTn id="70" dur="500" fill="hold"/>
                                        <p:tgtEl>
                                          <p:spTgt spid="48"/>
                                        </p:tgtEl>
                                        <p:attrNameLst>
                                          <p:attrName>ppt_x</p:attrName>
                                          <p:attrName>ppt_y</p:attrName>
                                        </p:attrNameLst>
                                      </p:cBhvr>
                                      <p:rCtr x="1007" y="21806"/>
                                    </p:animMotion>
                                  </p:childTnLst>
                                </p:cTn>
                              </p:par>
                            </p:childTnLst>
                          </p:cTn>
                        </p:par>
                        <p:par>
                          <p:cTn id="71" fill="hold" nodeType="afterGroup">
                            <p:stCondLst>
                              <p:cond delay="1000"/>
                            </p:stCondLst>
                            <p:childTnLst>
                              <p:par>
                                <p:cTn id="72" presetID="10" presetClass="entr" presetSubtype="0" fill="hold" nodeType="after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500"/>
                                        <p:tgtEl>
                                          <p:spTgt spid="48"/>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xit" presetSubtype="0" fill="hold" nodeType="clickEffect">
                                  <p:stCondLst>
                                    <p:cond delay="0"/>
                                  </p:stCondLst>
                                  <p:childTnLst>
                                    <p:animEffect transition="out" filter="fade">
                                      <p:cBhvr>
                                        <p:cTn id="78" dur="500"/>
                                        <p:tgtEl>
                                          <p:spTgt spid="47"/>
                                        </p:tgtEl>
                                      </p:cBhvr>
                                    </p:animEffect>
                                    <p:set>
                                      <p:cBhvr>
                                        <p:cTn id="79" dur="1" fill="hold">
                                          <p:stCondLst>
                                            <p:cond delay="499"/>
                                          </p:stCondLst>
                                        </p:cTn>
                                        <p:tgtEl>
                                          <p:spTgt spid="47"/>
                                        </p:tgtEl>
                                        <p:attrNameLst>
                                          <p:attrName>style.visibility</p:attrName>
                                        </p:attrNameLst>
                                      </p:cBhvr>
                                      <p:to>
                                        <p:strVal val="hidden"/>
                                      </p:to>
                                    </p:set>
                                  </p:childTnLst>
                                </p:cTn>
                              </p:par>
                            </p:childTnLst>
                          </p:cTn>
                        </p:par>
                        <p:par>
                          <p:cTn id="80" fill="hold" nodeType="afterGroup">
                            <p:stCondLst>
                              <p:cond delay="500"/>
                            </p:stCondLst>
                            <p:childTnLst>
                              <p:par>
                                <p:cTn id="81" presetID="42" presetClass="path" presetSubtype="0" accel="50000" decel="50000" fill="hold" nodeType="afterEffect">
                                  <p:stCondLst>
                                    <p:cond delay="0"/>
                                  </p:stCondLst>
                                  <p:childTnLst>
                                    <p:animMotion origin="layout" path="M 3.05556E-6 3.33333E-6 L -0.25226 0.5743 " pathEditMode="relative" rAng="0" ptsTypes="AA">
                                      <p:cBhvr>
                                        <p:cTn id="82" dur="500" fill="hold"/>
                                        <p:tgtEl>
                                          <p:spTgt spid="47"/>
                                        </p:tgtEl>
                                        <p:attrNameLst>
                                          <p:attrName>ppt_x</p:attrName>
                                          <p:attrName>ppt_y</p:attrName>
                                        </p:attrNameLst>
                                      </p:cBhvr>
                                      <p:rCtr x="-12622" y="28704"/>
                                    </p:animMotion>
                                  </p:childTnLst>
                                </p:cTn>
                              </p:par>
                            </p:childTnLst>
                          </p:cTn>
                        </p:par>
                        <p:par>
                          <p:cTn id="83" fill="hold" nodeType="afterGroup">
                            <p:stCondLst>
                              <p:cond delay="1000"/>
                            </p:stCondLst>
                            <p:childTnLst>
                              <p:par>
                                <p:cTn id="84" presetID="10" presetClass="entr" presetSubtype="0" fill="hold"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10" presetClass="exit" presetSubtype="0" fill="hold" nodeType="clickEffect">
                                  <p:stCondLst>
                                    <p:cond delay="0"/>
                                  </p:stCondLst>
                                  <p:childTnLst>
                                    <p:animEffect transition="out" filter="fade">
                                      <p:cBhvr>
                                        <p:cTn id="90" dur="500"/>
                                        <p:tgtEl>
                                          <p:spTgt spid="42"/>
                                        </p:tgtEl>
                                      </p:cBhvr>
                                    </p:animEffect>
                                    <p:set>
                                      <p:cBhvr>
                                        <p:cTn id="91" dur="1" fill="hold">
                                          <p:stCondLst>
                                            <p:cond delay="499"/>
                                          </p:stCondLst>
                                        </p:cTn>
                                        <p:tgtEl>
                                          <p:spTgt spid="42"/>
                                        </p:tgtEl>
                                        <p:attrNameLst>
                                          <p:attrName>style.visibility</p:attrName>
                                        </p:attrNameLst>
                                      </p:cBhvr>
                                      <p:to>
                                        <p:strVal val="hidden"/>
                                      </p:to>
                                    </p:set>
                                  </p:childTnLst>
                                </p:cTn>
                              </p:par>
                            </p:childTnLst>
                          </p:cTn>
                        </p:par>
                        <p:par>
                          <p:cTn id="92" fill="hold" nodeType="afterGroup">
                            <p:stCondLst>
                              <p:cond delay="500"/>
                            </p:stCondLst>
                            <p:childTnLst>
                              <p:par>
                                <p:cTn id="93" presetID="42" presetClass="path" presetSubtype="0" accel="50000" decel="50000" fill="hold" nodeType="afterEffect">
                                  <p:stCondLst>
                                    <p:cond delay="0"/>
                                  </p:stCondLst>
                                  <p:childTnLst>
                                    <p:animMotion origin="layout" path="M 2.5E-6 -1.48148E-6 L 0.06267 0.38496 " pathEditMode="relative" rAng="0" ptsTypes="AA">
                                      <p:cBhvr>
                                        <p:cTn id="94" dur="500" fill="hold"/>
                                        <p:tgtEl>
                                          <p:spTgt spid="42"/>
                                        </p:tgtEl>
                                        <p:attrNameLst>
                                          <p:attrName>ppt_x</p:attrName>
                                          <p:attrName>ppt_y</p:attrName>
                                        </p:attrNameLst>
                                      </p:cBhvr>
                                      <p:rCtr x="3125" y="19236"/>
                                    </p:animMotion>
                                  </p:childTnLst>
                                </p:cTn>
                              </p:par>
                            </p:childTnLst>
                          </p:cTn>
                        </p:par>
                        <p:par>
                          <p:cTn id="95" fill="hold" nodeType="afterGroup">
                            <p:stCondLst>
                              <p:cond delay="1000"/>
                            </p:stCondLst>
                            <p:childTnLst>
                              <p:par>
                                <p:cTn id="96" presetID="10" presetClass="entr" presetSubtype="0" fill="hold"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500"/>
                                        <p:tgtEl>
                                          <p:spTgt spid="42"/>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10" presetClass="exit" presetSubtype="0" fill="hold" nodeType="clickEffect">
                                  <p:stCondLst>
                                    <p:cond delay="0"/>
                                  </p:stCondLst>
                                  <p:childTnLst>
                                    <p:animEffect transition="out" filter="fade">
                                      <p:cBhvr>
                                        <p:cTn id="102" dur="500"/>
                                        <p:tgtEl>
                                          <p:spTgt spid="5"/>
                                        </p:tgtEl>
                                      </p:cBhvr>
                                    </p:animEffect>
                                    <p:set>
                                      <p:cBhvr>
                                        <p:cTn id="103" dur="1" fill="hold">
                                          <p:stCondLst>
                                            <p:cond delay="499"/>
                                          </p:stCondLst>
                                        </p:cTn>
                                        <p:tgtEl>
                                          <p:spTgt spid="5"/>
                                        </p:tgtEl>
                                        <p:attrNameLst>
                                          <p:attrName>style.visibility</p:attrName>
                                        </p:attrNameLst>
                                      </p:cBhvr>
                                      <p:to>
                                        <p:strVal val="hidden"/>
                                      </p:to>
                                    </p:set>
                                  </p:childTnLst>
                                </p:cTn>
                              </p:par>
                            </p:childTnLst>
                          </p:cTn>
                        </p:par>
                        <p:par>
                          <p:cTn id="104" fill="hold" nodeType="afterGroup">
                            <p:stCondLst>
                              <p:cond delay="500"/>
                            </p:stCondLst>
                            <p:childTnLst>
                              <p:par>
                                <p:cTn id="105" presetID="42" presetClass="path" presetSubtype="0" accel="50000" decel="50000" fill="hold" nodeType="afterEffect">
                                  <p:stCondLst>
                                    <p:cond delay="0"/>
                                  </p:stCondLst>
                                  <p:childTnLst>
                                    <p:animMotion origin="layout" path="M -2.77778E-7 -3.7037E-6 L 0.08767 0.45718 " pathEditMode="relative" rAng="0" ptsTypes="AA">
                                      <p:cBhvr>
                                        <p:cTn id="106" dur="500" fill="hold"/>
                                        <p:tgtEl>
                                          <p:spTgt spid="5"/>
                                        </p:tgtEl>
                                        <p:attrNameLst>
                                          <p:attrName>ppt_x</p:attrName>
                                          <p:attrName>ppt_y</p:attrName>
                                        </p:attrNameLst>
                                      </p:cBhvr>
                                      <p:rCtr x="4375" y="22847"/>
                                    </p:animMotion>
                                  </p:childTnLst>
                                </p:cTn>
                              </p:par>
                            </p:childTnLst>
                          </p:cTn>
                        </p:par>
                        <p:par>
                          <p:cTn id="107" fill="hold" nodeType="afterGroup">
                            <p:stCondLst>
                              <p:cond delay="1000"/>
                            </p:stCondLst>
                            <p:childTnLst>
                              <p:par>
                                <p:cTn id="108" presetID="10" presetClass="entr" presetSubtype="0" fill="hold" nodeType="afterEffect">
                                  <p:stCondLst>
                                    <p:cond delay="0"/>
                                  </p:stCondLst>
                                  <p:childTnLst>
                                    <p:set>
                                      <p:cBhvr>
                                        <p:cTn id="109" dur="1" fill="hold">
                                          <p:stCondLst>
                                            <p:cond delay="0"/>
                                          </p:stCondLst>
                                        </p:cTn>
                                        <p:tgtEl>
                                          <p:spTgt spid="5"/>
                                        </p:tgtEl>
                                        <p:attrNameLst>
                                          <p:attrName>style.visibility</p:attrName>
                                        </p:attrNameLst>
                                      </p:cBhvr>
                                      <p:to>
                                        <p:strVal val="visible"/>
                                      </p:to>
                                    </p:set>
                                    <p:animEffect transition="in" filter="fade">
                                      <p:cBhvr>
                                        <p:cTn id="1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221</TotalTime>
  <Words>768</Words>
  <Application>Microsoft Office PowerPoint</Application>
  <PresentationFormat>On-screen Show (4:3)</PresentationFormat>
  <Paragraphs>66</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Twinkl</vt:lpstr>
      <vt:lpstr>Times New Roman</vt:lpstr>
      <vt:lpstr>Sassoon Infant Rg</vt:lpstr>
      <vt:lpstr>Symbol</vt:lpstr>
      <vt:lpstr>Arial</vt:lpstr>
      <vt:lpstr>Twinkl SemiBold</vt:lpstr>
      <vt:lpstr>Calibri</vt:lpstr>
      <vt:lpstr>Office Theme</vt:lpstr>
      <vt:lpstr>PowerPoint Presentation</vt:lpstr>
      <vt:lpstr>Animal Habitats</vt:lpstr>
      <vt:lpstr>Animal Habitats </vt:lpstr>
      <vt:lpstr>What Do Frogs Need in a Habitat?</vt:lpstr>
      <vt:lpstr>What Do Polar Bears Need  in a Habitat?</vt:lpstr>
      <vt:lpstr>What Do Birds Need in a Habitat? </vt:lpstr>
      <vt:lpstr>What Do Lions Need in a Habitat? </vt:lpstr>
      <vt:lpstr>What Do Dogs Need in a Habitat?</vt:lpstr>
      <vt:lpstr>What Do Pandas Need in a Habitat?</vt:lpstr>
      <vt:lpstr>What Do Foxes Need in a Habitat?</vt:lpstr>
      <vt:lpstr>Animal Habitats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Janine Nayler</cp:lastModifiedBy>
  <cp:revision>30</cp:revision>
  <dcterms:created xsi:type="dcterms:W3CDTF">2017-05-16T09:49:51Z</dcterms:created>
  <dcterms:modified xsi:type="dcterms:W3CDTF">2020-05-15T14:34:04Z</dcterms:modified>
</cp:coreProperties>
</file>