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83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Twinkl" panose="020B0604020202020204" pitchFamily="2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643F"/>
    <a:srgbClr val="9DDDF9"/>
    <a:srgbClr val="E6EBA7"/>
    <a:srgbClr val="D5DD69"/>
    <a:srgbClr val="809343"/>
    <a:srgbClr val="FF5050"/>
    <a:srgbClr val="7C8E41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37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Strawberries Are the Best!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755650" y="1473200"/>
            <a:ext cx="7561263" cy="519113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/>
              <a:t> Many children say strawberries are their favorite fruit.</a:t>
            </a:r>
            <a:endParaRPr lang="en-GB" altLang="en-US" dirty="0"/>
          </a:p>
        </p:txBody>
      </p:sp>
      <p:sp>
        <p:nvSpPr>
          <p:cNvPr id="11" name="Rectangle: Rounded Corners 14"/>
          <p:cNvSpPr/>
          <p:nvPr/>
        </p:nvSpPr>
        <p:spPr>
          <a:xfrm>
            <a:off x="755650" y="2208213"/>
            <a:ext cx="7561263" cy="520700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/>
              <a:t>Strawberries are a great source of vitamin C.</a:t>
            </a:r>
            <a:endParaRPr lang="en-GB" altLang="en-US" dirty="0"/>
          </a:p>
        </p:txBody>
      </p:sp>
      <p:sp>
        <p:nvSpPr>
          <p:cNvPr id="12" name="Rectangle: Rounded Corners 15"/>
          <p:cNvSpPr/>
          <p:nvPr/>
        </p:nvSpPr>
        <p:spPr>
          <a:xfrm>
            <a:off x="755650" y="2944813"/>
            <a:ext cx="7561263" cy="519112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/>
              <a:t>Strawberries are low in calories.</a:t>
            </a:r>
            <a:endParaRPr lang="en-GB" altLang="en-US" dirty="0"/>
          </a:p>
        </p:txBody>
      </p:sp>
      <p:sp>
        <p:nvSpPr>
          <p:cNvPr id="13" name="Rectangle: Rounded Corners 16"/>
          <p:cNvSpPr/>
          <p:nvPr/>
        </p:nvSpPr>
        <p:spPr>
          <a:xfrm>
            <a:off x="755650" y="3683000"/>
            <a:ext cx="3903663" cy="811213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/>
              <a:t>There is a museum in Belgium dedicated only to strawberries!</a:t>
            </a:r>
            <a:endParaRPr lang="en-GB" altLang="en-US" dirty="0"/>
          </a:p>
        </p:txBody>
      </p:sp>
      <p:pic>
        <p:nvPicPr>
          <p:cNvPr id="1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520" y="3552127"/>
            <a:ext cx="3826394" cy="2540699"/>
          </a:xfrm>
          <a:prstGeom prst="roundRect">
            <a:avLst>
              <a:gd name="adj" fmla="val 7929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Where Do Strawberries Grow?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755650" y="1473200"/>
            <a:ext cx="7561263" cy="735012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altLang="en-US" dirty="0"/>
              <a:t>The United </a:t>
            </a:r>
            <a:r>
              <a:rPr lang="en-GB" altLang="en-US"/>
              <a:t>States grows </a:t>
            </a:r>
            <a:r>
              <a:rPr lang="en-GB" altLang="en-US" dirty="0"/>
              <a:t>more strawberries than any other country.</a:t>
            </a:r>
          </a:p>
        </p:txBody>
      </p:sp>
      <p:sp>
        <p:nvSpPr>
          <p:cNvPr id="11" name="Rectangle: Rounded Corners 14"/>
          <p:cNvSpPr/>
          <p:nvPr/>
        </p:nvSpPr>
        <p:spPr>
          <a:xfrm>
            <a:off x="755650" y="2334960"/>
            <a:ext cx="7561263" cy="734163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altLang="en-US" dirty="0"/>
              <a:t>Strawberries grow in all 50 states, but most come from California</a:t>
            </a:r>
            <a:br>
              <a:rPr lang="en-GB" altLang="en-US" dirty="0"/>
            </a:br>
            <a:r>
              <a:rPr lang="en-GB" altLang="en-US" dirty="0"/>
              <a:t>and Florida.</a:t>
            </a: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2" y="3230735"/>
            <a:ext cx="477202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48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74" b="8423"/>
          <a:stretch/>
        </p:blipFill>
        <p:spPr>
          <a:xfrm>
            <a:off x="799498" y="1976143"/>
            <a:ext cx="7545005" cy="353741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Strawberry Farms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755650" y="1473200"/>
            <a:ext cx="7666169" cy="519113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altLang="en-US" dirty="0"/>
              <a:t>Strawberries on farms  are often grown in long rows.</a:t>
            </a:r>
          </a:p>
        </p:txBody>
      </p:sp>
      <p:sp>
        <p:nvSpPr>
          <p:cNvPr id="11" name="Rectangle: Rounded Corners 14"/>
          <p:cNvSpPr/>
          <p:nvPr/>
        </p:nvSpPr>
        <p:spPr>
          <a:xfrm>
            <a:off x="755649" y="5379831"/>
            <a:ext cx="7666169" cy="725111"/>
          </a:xfrm>
          <a:prstGeom prst="roundRect">
            <a:avLst>
              <a:gd name="adj" fmla="val 13023"/>
            </a:avLst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altLang="en-US" dirty="0"/>
              <a:t>Some people grow strawberries </a:t>
            </a:r>
            <a:br>
              <a:rPr lang="en-GB" altLang="en-US" dirty="0"/>
            </a:br>
            <a:r>
              <a:rPr lang="en-GB" altLang="en-US" dirty="0"/>
              <a:t>from hanging baskets in their garden or house.</a:t>
            </a:r>
          </a:p>
        </p:txBody>
      </p:sp>
    </p:spTree>
    <p:extLst>
      <p:ext uri="{BB962C8B-B14F-4D97-AF65-F5344CB8AC3E}">
        <p14:creationId xmlns:p14="http://schemas.microsoft.com/office/powerpoint/2010/main" val="2943782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562100" y="2334432"/>
            <a:ext cx="1743075" cy="2757100"/>
            <a:chOff x="1581150" y="2666250"/>
            <a:chExt cx="1762125" cy="278723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94" t="36563" r="51992" b="28124"/>
            <a:stretch/>
          </p:blipFill>
          <p:spPr>
            <a:xfrm rot="20053295">
              <a:off x="1581150" y="2666250"/>
              <a:ext cx="1762125" cy="1762124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 w="57150">
              <a:solidFill>
                <a:srgbClr val="809343"/>
              </a:solidFill>
            </a:ln>
          </p:spPr>
        </p:pic>
        <p:cxnSp>
          <p:nvCxnSpPr>
            <p:cNvPr id="12" name="Straight Connector 11"/>
            <p:cNvCxnSpPr>
              <a:stCxn id="7" idx="3"/>
            </p:cNvCxnSpPr>
            <p:nvPr/>
          </p:nvCxnSpPr>
          <p:spPr>
            <a:xfrm flipH="1">
              <a:off x="1885951" y="4379257"/>
              <a:ext cx="286196" cy="1074225"/>
            </a:xfrm>
            <a:prstGeom prst="line">
              <a:avLst/>
            </a:prstGeom>
            <a:ln w="76200">
              <a:solidFill>
                <a:srgbClr val="8093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Strawberry Life Cycle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755650" y="1473200"/>
            <a:ext cx="7561263" cy="735012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altLang="en-US" dirty="0"/>
              <a:t>Strawberry seeds are on the outside of the strawberry fruit. The seeds are the small, dark spots on the outside.</a:t>
            </a:r>
          </a:p>
        </p:txBody>
      </p:sp>
      <p:sp>
        <p:nvSpPr>
          <p:cNvPr id="11" name="Rectangle: Rounded Corners 14"/>
          <p:cNvSpPr/>
          <p:nvPr/>
        </p:nvSpPr>
        <p:spPr>
          <a:xfrm>
            <a:off x="3619712" y="2371176"/>
            <a:ext cx="4697202" cy="1057824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altLang="en-US" dirty="0"/>
              <a:t>When the fruit is eaten by an animal, the seeds pass through them, and are dropped in a new location to grow.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97" b="37764"/>
          <a:stretch/>
        </p:blipFill>
        <p:spPr>
          <a:xfrm>
            <a:off x="-1" y="4048964"/>
            <a:ext cx="4572001" cy="280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99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Strawberry Life Cycle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755650" y="1473200"/>
            <a:ext cx="7561263" cy="735012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altLang="en-US" dirty="0"/>
              <a:t>The strawberry seeds need about two weeks of freezing temperatures before they begin to sprout.</a:t>
            </a:r>
          </a:p>
        </p:txBody>
      </p:sp>
      <p:sp>
        <p:nvSpPr>
          <p:cNvPr id="11" name="Rectangle: Rounded Corners 14"/>
          <p:cNvSpPr/>
          <p:nvPr/>
        </p:nvSpPr>
        <p:spPr>
          <a:xfrm>
            <a:off x="755650" y="2334960"/>
            <a:ext cx="7561263" cy="734163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altLang="en-US" dirty="0"/>
              <a:t>The soil around the seed needs to have plenty of water for the seed to soak up.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15"/>
          <a:stretch/>
        </p:blipFill>
        <p:spPr>
          <a:xfrm>
            <a:off x="755650" y="4362176"/>
            <a:ext cx="7632700" cy="1730649"/>
          </a:xfrm>
          <a:prstGeom prst="rect">
            <a:avLst/>
          </a:prstGeom>
          <a:solidFill>
            <a:srgbClr val="95643F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89"/>
          <a:stretch/>
        </p:blipFill>
        <p:spPr>
          <a:xfrm>
            <a:off x="755650" y="3212386"/>
            <a:ext cx="7632700" cy="2880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96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Strawberry Life Cycle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1" name="Rectangle: Rounded Corners 14"/>
          <p:cNvSpPr/>
          <p:nvPr/>
        </p:nvSpPr>
        <p:spPr>
          <a:xfrm>
            <a:off x="3422209" y="3305514"/>
            <a:ext cx="3331675" cy="734163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24000" anchor="ctr"/>
          <a:lstStyle/>
          <a:p>
            <a:pPr algn="r"/>
            <a:r>
              <a:rPr lang="en-GB" altLang="en-US" dirty="0"/>
              <a:t>The stem grows toward the sunlight and sprouts leaves.</a:t>
            </a:r>
          </a:p>
        </p:txBody>
      </p:sp>
      <p:sp>
        <p:nvSpPr>
          <p:cNvPr id="6" name="Rectangle: Rounded Corners 14"/>
          <p:cNvSpPr/>
          <p:nvPr/>
        </p:nvSpPr>
        <p:spPr>
          <a:xfrm>
            <a:off x="2403381" y="4764690"/>
            <a:ext cx="3915938" cy="734163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r>
              <a:rPr lang="en-GB" altLang="en-US" dirty="0"/>
              <a:t>The plant needs lots of water and sunshine to keep growing.</a:t>
            </a:r>
          </a:p>
        </p:txBody>
      </p:sp>
      <p:sp>
        <p:nvSpPr>
          <p:cNvPr id="10" name="Rectangle: Rounded Corners 12"/>
          <p:cNvSpPr/>
          <p:nvPr/>
        </p:nvSpPr>
        <p:spPr>
          <a:xfrm>
            <a:off x="2403381" y="1846339"/>
            <a:ext cx="3590013" cy="734164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anchor="ctr"/>
          <a:lstStyle/>
          <a:p>
            <a:r>
              <a:rPr lang="en-GB" altLang="en-US" dirty="0"/>
              <a:t>The roots and stems begin to come out from the seed shell.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4" t="-35246" r="11134" b="2784"/>
          <a:stretch/>
        </p:blipFill>
        <p:spPr>
          <a:xfrm>
            <a:off x="755650" y="1301127"/>
            <a:ext cx="1824588" cy="1824588"/>
          </a:xfrm>
          <a:prstGeom prst="ellipse">
            <a:avLst/>
          </a:prstGeom>
          <a:solidFill>
            <a:srgbClr val="9DDDF9"/>
          </a:solidFill>
          <a:ln w="38100">
            <a:solidFill>
              <a:schemeClr val="bg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" t="-17704" r="-8342" b="20626"/>
          <a:stretch/>
        </p:blipFill>
        <p:spPr>
          <a:xfrm>
            <a:off x="6563762" y="2760301"/>
            <a:ext cx="1824588" cy="1824588"/>
          </a:xfrm>
          <a:prstGeom prst="ellipse">
            <a:avLst/>
          </a:prstGeom>
          <a:solidFill>
            <a:srgbClr val="9DDDF9"/>
          </a:solidFill>
          <a:ln w="38100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" t="-17704" r="-8342" b="20626"/>
          <a:stretch/>
        </p:blipFill>
        <p:spPr>
          <a:xfrm>
            <a:off x="755650" y="4219477"/>
            <a:ext cx="1824588" cy="1824588"/>
          </a:xfrm>
          <a:prstGeom prst="ellipse">
            <a:avLst/>
          </a:prstGeom>
          <a:solidFill>
            <a:srgbClr val="9DDDF9"/>
          </a:solidFill>
          <a:ln w="38100">
            <a:solidFill>
              <a:schemeClr val="bg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58" t="123563" r="9808" b="-120641"/>
          <a:stretch/>
        </p:blipFill>
        <p:spPr>
          <a:xfrm>
            <a:off x="755650" y="4219477"/>
            <a:ext cx="1824588" cy="1824588"/>
          </a:xfrm>
          <a:prstGeom prst="ellipse">
            <a:avLst/>
          </a:prstGeom>
          <a:solidFill>
            <a:srgbClr val="9DDDF9"/>
          </a:solidFill>
          <a:ln w="38100">
            <a:solidFill>
              <a:schemeClr val="bg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03"/>
          <a:stretch/>
        </p:blipFill>
        <p:spPr>
          <a:xfrm>
            <a:off x="843998" y="4538673"/>
            <a:ext cx="1647891" cy="23193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478" y="3782198"/>
            <a:ext cx="487589" cy="7098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73" y="3220045"/>
            <a:ext cx="1213773" cy="11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Strawberry Flowers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2544025" y="1998300"/>
            <a:ext cx="5844326" cy="824117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anchor="ctr"/>
          <a:lstStyle/>
          <a:p>
            <a:r>
              <a:rPr lang="en-GB" altLang="en-US" dirty="0"/>
              <a:t>The strawberry plant then blossoms small white and yellow flowers.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140737"/>
            <a:ext cx="3607614" cy="571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8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069125" y="2789567"/>
            <a:ext cx="3005750" cy="3005750"/>
          </a:xfrm>
          <a:prstGeom prst="ellipse">
            <a:avLst/>
          </a:prstGeom>
          <a:solidFill>
            <a:srgbClr val="E6EB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Strawberry Flowers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755650" y="1473200"/>
            <a:ext cx="7561263" cy="820057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altLang="en-US" dirty="0"/>
              <a:t>The flowers begin to grow small, unripe strawberries. These strawberries look green rather than red. Unripe strawberries taste sour.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680" y="3171214"/>
            <a:ext cx="2042640" cy="224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14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rgbClr val="7C8E41"/>
                </a:solidFill>
              </a:rPr>
              <a:t>Ripe Strawberries</a:t>
            </a:r>
            <a:endParaRPr lang="en-GB" sz="3600" dirty="0">
              <a:solidFill>
                <a:srgbClr val="7C8E41"/>
              </a:solidFill>
              <a:latin typeface="+mn-lt"/>
            </a:endParaRPr>
          </a:p>
        </p:txBody>
      </p:sp>
      <p:sp>
        <p:nvSpPr>
          <p:cNvPr id="10" name="Rectangle: Rounded Corners 12"/>
          <p:cNvSpPr/>
          <p:nvPr/>
        </p:nvSpPr>
        <p:spPr>
          <a:xfrm>
            <a:off x="755650" y="1463676"/>
            <a:ext cx="3787775" cy="1612900"/>
          </a:xfrm>
          <a:prstGeom prst="roundRec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44000" anchor="ctr"/>
          <a:lstStyle/>
          <a:p>
            <a:r>
              <a:rPr lang="en-GB" altLang="en-US" dirty="0"/>
              <a:t>After about a month, the strawberries will be ready to pick. The strawberries are ripe when they are bright red. Ripe strawberries are juicy and sweet!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73"/>
          <a:stretch/>
        </p:blipFill>
        <p:spPr>
          <a:xfrm>
            <a:off x="3924301" y="1003823"/>
            <a:ext cx="4296568" cy="585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28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014212"/>
            <a:ext cx="8220075" cy="994306"/>
          </a:xfrm>
        </p:spPr>
        <p:txBody>
          <a:bodyPr/>
          <a:lstStyle/>
          <a:p>
            <a:pPr algn="ctr"/>
            <a:r>
              <a:rPr lang="en-GB" altLang="en-US" sz="3600" dirty="0">
                <a:solidFill>
                  <a:srgbClr val="FF5050"/>
                </a:solidFill>
              </a:rPr>
              <a:t>How do you like to eat your strawberries?</a:t>
            </a:r>
            <a:endParaRPr lang="en-GB" sz="3600" dirty="0">
              <a:solidFill>
                <a:srgbClr val="FF5050"/>
              </a:solidFill>
              <a:latin typeface="+mn-lt"/>
            </a:endParaRPr>
          </a:p>
        </p:txBody>
      </p:sp>
      <p:pic>
        <p:nvPicPr>
          <p:cNvPr id="6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59" r="12285"/>
          <a:stretch/>
        </p:blipFill>
        <p:spPr bwMode="auto">
          <a:xfrm>
            <a:off x="6373639" y="0"/>
            <a:ext cx="2770361" cy="2931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0" y="648864"/>
            <a:ext cx="4223945" cy="298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952">
            <a:off x="4006866" y="781008"/>
            <a:ext cx="1775484" cy="19152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404" y="3957718"/>
            <a:ext cx="1715946" cy="21976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66" y="4273236"/>
            <a:ext cx="2630077" cy="203549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185" y="4273236"/>
            <a:ext cx="2252377" cy="190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035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854539AC-FA50-40BB-9D8D-A753FBF5E510}" vid="{8DACF810-3772-463E-B189-732B086EE0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us-sc-227-all-about-strawberries-powerpoint</Template>
  <TotalTime>79</TotalTime>
  <Words>290</Words>
  <Application>Microsoft Office PowerPoint</Application>
  <PresentationFormat>On-screen Show (4:3)</PresentationFormat>
  <Paragraphs>28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Strawberries Are the Best!</vt:lpstr>
      <vt:lpstr>Where Do Strawberries Grow?</vt:lpstr>
      <vt:lpstr>Strawberry Farms</vt:lpstr>
      <vt:lpstr>Strawberry Life Cycle</vt:lpstr>
      <vt:lpstr>Strawberry Life Cycle</vt:lpstr>
      <vt:lpstr>Strawberry Life Cycle</vt:lpstr>
      <vt:lpstr>Strawberry Flowers</vt:lpstr>
      <vt:lpstr>Strawberry Flowers</vt:lpstr>
      <vt:lpstr>Ripe Strawberries</vt:lpstr>
      <vt:lpstr>How do you like to eat your strawberries?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Susan Shears</cp:lastModifiedBy>
  <cp:revision>32</cp:revision>
  <dcterms:created xsi:type="dcterms:W3CDTF">2019-03-17T15:06:32Z</dcterms:created>
  <dcterms:modified xsi:type="dcterms:W3CDTF">2020-03-11T10:57:26Z</dcterms:modified>
</cp:coreProperties>
</file>