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4" r:id="rId4"/>
    <p:sldId id="271" r:id="rId5"/>
    <p:sldId id="275" r:id="rId6"/>
    <p:sldId id="270" r:id="rId7"/>
    <p:sldId id="273" r:id="rId8"/>
    <p:sldId id="269" r:id="rId9"/>
    <p:sldId id="276" r:id="rId10"/>
    <p:sldId id="27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BB85"/>
    <a:srgbClr val="C1DEC0"/>
    <a:srgbClr val="F8CACA"/>
    <a:srgbClr val="EEBCD9"/>
    <a:srgbClr val="F08114"/>
    <a:srgbClr val="FEAF15"/>
    <a:srgbClr val="FFE762"/>
    <a:srgbClr val="F7B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7A08E3-EB95-4FDF-BDE4-7F73C770CF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C87461-673D-48ED-8C33-1185E8A48E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8018E8-1DCC-4A73-945D-1CD36868AE76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FEEB1-2760-4B91-BDAA-CB4ED11512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DF1686-5E34-4FE7-A04C-192788BBF8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C85120-7DC4-464F-AE93-AE0FB41ABA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C012DA-CFD1-4847-86E1-A6AB4E7926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97A765-0388-40E8-9D28-FFDE9BAC4CD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DD930B-FFDB-4FEA-B45E-9978CF6EE2C0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90FEA92-F98A-4774-AA1B-95C8EA46F7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07DDD16-3A6D-4219-8D30-0E538C3F13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9C488C-D8CB-492E-B760-684CDB9A441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348D62-C0CA-427B-A156-BD44D85D02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0F73FB-8707-4881-907B-D5C885EDCC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720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42F0CB-6872-4B37-87C2-EA692E227CC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7622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0D38DDFD-4D57-4C07-A552-7E134B110C3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FE4751E0-DED3-41AD-AA49-9354FE6B7D9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80F4304-EC84-47FA-A639-CD565F93220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A264314-0317-4044-A92C-B031C6129BB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1DCA098A-2C39-441D-B579-D3DF080AA36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01048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877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What is Diwali?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2265363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latin typeface="Twinkl"/>
                <a:ea typeface="Sassoon Infant Rg"/>
              </a:rPr>
              <a:t>Diwali is a very important holiday in India.</a:t>
            </a:r>
          </a:p>
          <a:p>
            <a:pPr eaLnBrk="1" hangingPunct="1"/>
            <a:endParaRPr lang="en-GB" altLang="en-US" smtClean="0">
              <a:latin typeface="Twinkl"/>
              <a:ea typeface="Sassoon Infant Rg"/>
            </a:endParaRPr>
          </a:p>
          <a:p>
            <a:pPr eaLnBrk="1" hangingPunct="1"/>
            <a:r>
              <a:rPr lang="en-GB" altLang="en-US" smtClean="0">
                <a:latin typeface="Twinkl"/>
                <a:ea typeface="Sassoon Infant Rg"/>
              </a:rPr>
              <a:t>It is a Hindu ‘festival of lights’ which celebrates the New Year.</a:t>
            </a:r>
          </a:p>
          <a:p>
            <a:pPr eaLnBrk="1" hangingPunct="1"/>
            <a:endParaRPr lang="en-GB" altLang="en-US" smtClean="0">
              <a:latin typeface="Twinkl"/>
              <a:ea typeface="Sassoon Infant Rg"/>
            </a:endParaRPr>
          </a:p>
          <a:p>
            <a:pPr eaLnBrk="1" hangingPunct="1"/>
            <a:r>
              <a:rPr lang="en-GB" altLang="en-US" smtClean="0">
                <a:latin typeface="Twinkl"/>
                <a:ea typeface="Sassoon Infant Rg"/>
              </a:rPr>
              <a:t>The word Diwali means ‘row of lighted lamps’.</a:t>
            </a:r>
          </a:p>
        </p:txBody>
      </p:sp>
      <p:grpSp>
        <p:nvGrpSpPr>
          <p:cNvPr id="8196" name="Group 2"/>
          <p:cNvGrpSpPr>
            <a:grpSpLocks/>
          </p:cNvGrpSpPr>
          <p:nvPr/>
        </p:nvGrpSpPr>
        <p:grpSpPr bwMode="auto">
          <a:xfrm>
            <a:off x="785813" y="4092575"/>
            <a:ext cx="3922712" cy="1687513"/>
            <a:chOff x="816265" y="3780281"/>
            <a:chExt cx="3923248" cy="1686989"/>
          </a:xfrm>
        </p:grpSpPr>
        <p:pic>
          <p:nvPicPr>
            <p:cNvPr id="8198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265" y="3780281"/>
              <a:ext cx="1533519" cy="1686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9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1130" y="3780282"/>
              <a:ext cx="1533518" cy="1686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0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5994" y="3780283"/>
              <a:ext cx="1533519" cy="1686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197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13" y="3671888"/>
            <a:ext cx="3271837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>
            <a:extLst>
              <a:ext uri="{FF2B5EF4-FFF2-40B4-BE49-F238E27FC236}">
                <a16:creationId xmlns:a16="http://schemas.microsoft.com/office/drawing/2014/main" id="{372741B1-AB5A-487C-9FCA-BFBED92E24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" t="979" b="2189"/>
          <a:stretch/>
        </p:blipFill>
        <p:spPr bwMode="auto">
          <a:xfrm>
            <a:off x="285080" y="409848"/>
            <a:ext cx="8564308" cy="6017338"/>
          </a:xfrm>
          <a:prstGeom prst="roundRect">
            <a:avLst>
              <a:gd name="adj" fmla="val 270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9">
            <a:extLst>
              <a:ext uri="{FF2B5EF4-FFF2-40B4-BE49-F238E27FC236}">
                <a16:creationId xmlns:a16="http://schemas.microsoft.com/office/drawing/2014/main" id="{F455BBB7-680E-4AC6-B822-B04CD13FAB2D}"/>
              </a:ext>
            </a:extLst>
          </p:cNvPr>
          <p:cNvSpPr txBox="1">
            <a:spLocks/>
          </p:cNvSpPr>
          <p:nvPr/>
        </p:nvSpPr>
        <p:spPr bwMode="auto">
          <a:xfrm>
            <a:off x="2836863" y="6134100"/>
            <a:ext cx="34591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+mn-lt"/>
              </a:rPr>
              <a:t>nasikabatrachus</a:t>
            </a: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 (@flickr.com) granted under creative commons licence</a:t>
            </a:r>
            <a:endParaRPr lang="en-GB" altLang="en-US" sz="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Celebrating Diwali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779E574-2E6E-4D7D-9EE2-6D876563AE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738" y="1647825"/>
            <a:ext cx="2927350" cy="2211388"/>
          </a:xfrm>
        </p:spPr>
        <p:txBody>
          <a:bodyPr lIns="108000" tIns="108000" rIns="108000" bIns="108000"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The festival usually honours </a:t>
            </a:r>
            <a:r>
              <a:rPr lang="en-GB" b="1" dirty="0">
                <a:cs typeface="+mn-cs"/>
              </a:rPr>
              <a:t>Lakshmi</a:t>
            </a:r>
            <a:r>
              <a:rPr lang="en-GB" dirty="0">
                <a:cs typeface="+mn-cs"/>
              </a:rPr>
              <a:t>, the goddess of wealth.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Lamps are lit to help Lakshmi find her way into people’s homes.</a:t>
            </a:r>
          </a:p>
        </p:txBody>
      </p:sp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947738" y="3859213"/>
            <a:ext cx="3241675" cy="1881187"/>
            <a:chOff x="4426506" y="3608446"/>
            <a:chExt cx="3240897" cy="1881203"/>
          </a:xfrm>
        </p:grpSpPr>
        <p:sp>
          <p:nvSpPr>
            <p:cNvPr id="32" name="Arrow: Pentagon 31">
              <a:extLst>
                <a:ext uri="{FF2B5EF4-FFF2-40B4-BE49-F238E27FC236}">
                  <a16:creationId xmlns:a16="http://schemas.microsoft.com/office/drawing/2014/main" id="{C1A5BD07-0A3E-4A80-9AAB-B0EFF5ED6E4C}"/>
                </a:ext>
              </a:extLst>
            </p:cNvPr>
            <p:cNvSpPr/>
            <p:nvPr/>
          </p:nvSpPr>
          <p:spPr>
            <a:xfrm flipH="1">
              <a:off x="5410520" y="4957832"/>
              <a:ext cx="2256883" cy="484191"/>
            </a:xfrm>
            <a:prstGeom prst="homePlate">
              <a:avLst>
                <a:gd name="adj" fmla="val 0"/>
              </a:avLst>
            </a:prstGeom>
            <a:solidFill>
              <a:srgbClr val="F081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	 Diva lamp</a:t>
              </a:r>
            </a:p>
          </p:txBody>
        </p:sp>
        <p:pic>
          <p:nvPicPr>
            <p:cNvPr id="10254" name="Picture 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6506" y="3608446"/>
              <a:ext cx="2063339" cy="1881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4681538" y="976313"/>
            <a:ext cx="3746500" cy="2741612"/>
            <a:chOff x="4681057" y="976048"/>
            <a:chExt cx="3747296" cy="2741454"/>
          </a:xfrm>
        </p:grpSpPr>
        <p:sp>
          <p:nvSpPr>
            <p:cNvPr id="10247" name="TextBox 28"/>
            <p:cNvSpPr txBox="1">
              <a:spLocks noChangeArrowheads="1"/>
            </p:cNvSpPr>
            <p:nvPr/>
          </p:nvSpPr>
          <p:spPr bwMode="auto">
            <a:xfrm>
              <a:off x="4681057" y="2858041"/>
              <a:ext cx="1798932" cy="369332"/>
            </a:xfrm>
            <a:prstGeom prst="rect">
              <a:avLst/>
            </a:prstGeom>
            <a:solidFill>
              <a:srgbClr val="8FC8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  Lakshmi</a:t>
              </a:r>
            </a:p>
          </p:txBody>
        </p:sp>
        <p:grpSp>
          <p:nvGrpSpPr>
            <p:cNvPr id="10248" name="Group 48"/>
            <p:cNvGrpSpPr>
              <a:grpSpLocks/>
            </p:cNvGrpSpPr>
            <p:nvPr/>
          </p:nvGrpSpPr>
          <p:grpSpPr bwMode="auto">
            <a:xfrm>
              <a:off x="5995993" y="976048"/>
              <a:ext cx="2432360" cy="2741454"/>
              <a:chOff x="5995993" y="976048"/>
              <a:chExt cx="2432360" cy="2741454"/>
            </a:xfrm>
          </p:grpSpPr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4CDCFBE5-6B20-4A59-99BE-21E898F99F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995786" y="1285592"/>
                <a:ext cx="2432567" cy="2431910"/>
              </a:xfrm>
              <a:prstGeom prst="ellipse">
                <a:avLst/>
              </a:prstGeom>
              <a:solidFill>
                <a:srgbClr val="AFDE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0250" name="Group 45"/>
              <p:cNvGrpSpPr>
                <a:grpSpLocks/>
              </p:cNvGrpSpPr>
              <p:nvPr/>
            </p:nvGrpSpPr>
            <p:grpSpPr bwMode="auto">
              <a:xfrm>
                <a:off x="5995993" y="976048"/>
                <a:ext cx="2432360" cy="2741454"/>
                <a:chOff x="5995993" y="977451"/>
                <a:chExt cx="2432360" cy="2741454"/>
              </a:xfrm>
            </p:grpSpPr>
            <p:pic>
              <p:nvPicPr>
                <p:cNvPr id="10251" name="Picture 46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37627"/>
                <a:stretch>
                  <a:fillRect/>
                </a:stretch>
              </p:blipFill>
              <p:spPr bwMode="auto">
                <a:xfrm>
                  <a:off x="6539084" y="977451"/>
                  <a:ext cx="1298626" cy="17383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8" name="Picture 47">
                  <a:extLst>
                    <a:ext uri="{FF2B5EF4-FFF2-40B4-BE49-F238E27FC236}">
                      <a16:creationId xmlns:a16="http://schemas.microsoft.com/office/drawing/2014/main" id="{9A58DC3A-107A-44E7-81D2-B84DA7EE8F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41819" t="10977" r="-45482" b="1749"/>
                <a:stretch/>
              </p:blipFill>
              <p:spPr>
                <a:xfrm>
                  <a:off x="5995993" y="1286545"/>
                  <a:ext cx="2432360" cy="2432360"/>
                </a:xfrm>
                <a:prstGeom prst="ellipse">
                  <a:avLst/>
                </a:prstGeom>
              </p:spPr>
            </p:pic>
          </p:grpSp>
        </p:grpSp>
      </p:grp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824413" y="4262438"/>
            <a:ext cx="33099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also celebrate a Diwali legend, the story of the return of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Sita</a:t>
            </a:r>
            <a:r>
              <a:rPr lang="en-GB" altLang="en-US">
                <a:solidFill>
                  <a:schemeClr val="tx1"/>
                </a:solidFill>
              </a:rPr>
              <a:t> to Rama’s kingdom after fourteen years of exile.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>
            <a:extLst>
              <a:ext uri="{FF2B5EF4-FFF2-40B4-BE49-F238E27FC236}">
                <a16:creationId xmlns:a16="http://schemas.microsoft.com/office/drawing/2014/main" id="{63F67ED4-9702-46C7-8D18-8C84B8781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79" y="414520"/>
            <a:ext cx="8570891" cy="6012666"/>
          </a:xfrm>
          <a:prstGeom prst="roundRect">
            <a:avLst>
              <a:gd name="adj" fmla="val 257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9">
            <a:extLst>
              <a:ext uri="{FF2B5EF4-FFF2-40B4-BE49-F238E27FC236}">
                <a16:creationId xmlns:a16="http://schemas.microsoft.com/office/drawing/2014/main" id="{A523DEB5-6CCD-4D04-8819-11D016E7EDB8}"/>
              </a:ext>
            </a:extLst>
          </p:cNvPr>
          <p:cNvSpPr txBox="1">
            <a:spLocks/>
          </p:cNvSpPr>
          <p:nvPr/>
        </p:nvSpPr>
        <p:spPr bwMode="auto">
          <a:xfrm>
            <a:off x="2836863" y="6134100"/>
            <a:ext cx="34591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+mn-lt"/>
              </a:rPr>
              <a:t>subharnab</a:t>
            </a: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 (@flickr.com) granted under creative commons licence</a:t>
            </a:r>
            <a:endParaRPr lang="en-GB" altLang="en-US" sz="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Celebrating Diwali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885265FA-E53A-4648-884C-BD59BA434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3144838" cy="4578350"/>
          </a:xfrm>
        </p:spPr>
        <p:txBody>
          <a:bodyPr lIns="108000" tIns="108000" rIns="108000" bIns="108000"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The festival is a time for: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spring cleaning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decorating the home with lots of lights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wearing new clothes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exchanging gifts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preparing festival meals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+mn-cs"/>
              </a:rPr>
              <a:t>putting on huge fireworks displays</a:t>
            </a: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1452563"/>
            <a:ext cx="3324225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1149350" y="3836988"/>
            <a:ext cx="6543675" cy="2001837"/>
            <a:chOff x="1149292" y="3836957"/>
            <a:chExt cx="6544524" cy="20017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9E82501-8CE3-4042-AC50-B645AE5AC601}"/>
                </a:ext>
              </a:extLst>
            </p:cNvPr>
            <p:cNvSpPr/>
            <p:nvPr/>
          </p:nvSpPr>
          <p:spPr>
            <a:xfrm>
              <a:off x="4162758" y="4452890"/>
              <a:ext cx="3531058" cy="488936"/>
            </a:xfrm>
            <a:prstGeom prst="rect">
              <a:avLst/>
            </a:prstGeom>
            <a:solidFill>
              <a:srgbClr val="FFEC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3219B89-60BA-4052-B08C-1883A29D1158}"/>
                </a:ext>
              </a:extLst>
            </p:cNvPr>
            <p:cNvSpPr/>
            <p:nvPr/>
          </p:nvSpPr>
          <p:spPr>
            <a:xfrm>
              <a:off x="4162758" y="4938651"/>
              <a:ext cx="3531058" cy="900087"/>
            </a:xfrm>
            <a:prstGeom prst="rect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12296" name="Group 18"/>
            <p:cNvGrpSpPr>
              <a:grpSpLocks/>
            </p:cNvGrpSpPr>
            <p:nvPr/>
          </p:nvGrpSpPr>
          <p:grpSpPr bwMode="auto">
            <a:xfrm>
              <a:off x="4294810" y="3836957"/>
              <a:ext cx="3165577" cy="1879665"/>
              <a:chOff x="4245941" y="4068661"/>
              <a:chExt cx="3165577" cy="1879665"/>
            </a:xfrm>
          </p:grpSpPr>
          <p:pic>
            <p:nvPicPr>
              <p:cNvPr id="12298" name="Picture 1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5941" y="4068661"/>
                <a:ext cx="2353770" cy="1879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299" name="Picture 2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87903" y="5606327"/>
                <a:ext cx="1623615" cy="341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4" name="Arrow: Pentagon 23">
              <a:extLst>
                <a:ext uri="{FF2B5EF4-FFF2-40B4-BE49-F238E27FC236}">
                  <a16:creationId xmlns:a16="http://schemas.microsoft.com/office/drawing/2014/main" id="{1524BF4D-0922-4639-A00E-92BAE88076D2}"/>
                </a:ext>
              </a:extLst>
            </p:cNvPr>
            <p:cNvSpPr/>
            <p:nvPr/>
          </p:nvSpPr>
          <p:spPr>
            <a:xfrm>
              <a:off x="1149292" y="5354565"/>
              <a:ext cx="2751495" cy="484173"/>
            </a:xfrm>
            <a:prstGeom prst="homePlate">
              <a:avLst>
                <a:gd name="adj" fmla="val 44807"/>
              </a:avLst>
            </a:prstGeom>
            <a:solidFill>
              <a:srgbClr val="F081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Hindu family praying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6A24F70E-B8CC-4DB3-9378-D553B5F44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78" y="414520"/>
            <a:ext cx="8570891" cy="6021965"/>
          </a:xfrm>
          <a:prstGeom prst="roundRect">
            <a:avLst>
              <a:gd name="adj" fmla="val 231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9">
            <a:extLst>
              <a:ext uri="{FF2B5EF4-FFF2-40B4-BE49-F238E27FC236}">
                <a16:creationId xmlns:a16="http://schemas.microsoft.com/office/drawing/2014/main" id="{4C8302A8-FE87-43FF-89BD-45F0FC528C93}"/>
              </a:ext>
            </a:extLst>
          </p:cNvPr>
          <p:cNvSpPr txBox="1">
            <a:spLocks/>
          </p:cNvSpPr>
          <p:nvPr/>
        </p:nvSpPr>
        <p:spPr bwMode="auto">
          <a:xfrm>
            <a:off x="2836863" y="6134100"/>
            <a:ext cx="34591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+mn-lt"/>
              </a:rPr>
              <a:t>tsuacctnt</a:t>
            </a: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 (@flickr.com) granted under creative commons licence</a:t>
            </a:r>
            <a:endParaRPr lang="en-GB" altLang="en-US" sz="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Celebrating Diwali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992188" y="1470025"/>
            <a:ext cx="5275262" cy="1919288"/>
          </a:xfrm>
        </p:spPr>
        <p:txBody>
          <a:bodyPr lIns="108000" tIns="108000" rIns="108000" bIns="108000"/>
          <a:lstStyle/>
          <a:p>
            <a:pPr eaLnBrk="1" hangingPunct="1">
              <a:spcBef>
                <a:spcPts val="1800"/>
              </a:spcBef>
            </a:pPr>
            <a:r>
              <a:rPr lang="en-GB" altLang="en-US" smtClean="0">
                <a:latin typeface="Twinkl"/>
                <a:ea typeface="Sassoon Infant Rg"/>
              </a:rPr>
              <a:t>In India, Hindus leave the windows and doors of their houses open so that Lakshmi can come in.</a:t>
            </a:r>
          </a:p>
          <a:p>
            <a:pPr eaLnBrk="1" hangingPunct="1">
              <a:spcBef>
                <a:spcPts val="1800"/>
              </a:spcBef>
            </a:pPr>
            <a:r>
              <a:rPr lang="en-GB" altLang="en-US" smtClean="0">
                <a:latin typeface="Twinkl"/>
                <a:ea typeface="Sassoon Infant Rg"/>
              </a:rPr>
              <a:t>Rangoli are drawn on the floors of the house.  These are patterns and the most popular subject is the lotus flower.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3536950"/>
            <a:ext cx="3768725" cy="286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505450" y="3273425"/>
            <a:ext cx="2324100" cy="2363788"/>
            <a:chOff x="5505836" y="3273504"/>
            <a:chExt cx="2323199" cy="2364410"/>
          </a:xfrm>
        </p:grpSpPr>
        <p:pic>
          <p:nvPicPr>
            <p:cNvPr id="14342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5836" y="3273504"/>
              <a:ext cx="2323199" cy="17600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3" name="TextBox 9"/>
            <p:cNvSpPr txBox="1">
              <a:spLocks noChangeArrowheads="1"/>
            </p:cNvSpPr>
            <p:nvPr/>
          </p:nvSpPr>
          <p:spPr bwMode="auto">
            <a:xfrm>
              <a:off x="5846188" y="5268582"/>
              <a:ext cx="1753299" cy="369332"/>
            </a:xfrm>
            <a:prstGeom prst="rect">
              <a:avLst/>
            </a:prstGeom>
            <a:solidFill>
              <a:srgbClr val="F8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Lotus flower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>
            <a:extLst>
              <a:ext uri="{FF2B5EF4-FFF2-40B4-BE49-F238E27FC236}">
                <a16:creationId xmlns:a16="http://schemas.microsoft.com/office/drawing/2014/main" id="{67039ECE-77B5-49D4-B662-C3D2E84BFF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"/>
          <a:stretch/>
        </p:blipFill>
        <p:spPr bwMode="auto">
          <a:xfrm>
            <a:off x="285079" y="414521"/>
            <a:ext cx="8570890" cy="6012665"/>
          </a:xfrm>
          <a:prstGeom prst="roundRect">
            <a:avLst>
              <a:gd name="adj" fmla="val 245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9">
            <a:extLst>
              <a:ext uri="{FF2B5EF4-FFF2-40B4-BE49-F238E27FC236}">
                <a16:creationId xmlns:a16="http://schemas.microsoft.com/office/drawing/2014/main" id="{5D5D405F-3D0D-4EF5-B67F-9D3500BD850C}"/>
              </a:ext>
            </a:extLst>
          </p:cNvPr>
          <p:cNvSpPr txBox="1">
            <a:spLocks/>
          </p:cNvSpPr>
          <p:nvPr/>
        </p:nvSpPr>
        <p:spPr bwMode="auto">
          <a:xfrm>
            <a:off x="2836863" y="6134100"/>
            <a:ext cx="34591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500" dirty="0">
                <a:solidFill>
                  <a:schemeClr val="bg1"/>
                </a:solidFill>
                <a:latin typeface="+mn-lt"/>
              </a:rPr>
              <a:t>Photo courtesy of siddhu202 (@flickr.com) granted under creative commons licence</a:t>
            </a:r>
            <a:endParaRPr lang="en-GB" altLang="en-US" sz="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The Meaning of Diwali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15811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latin typeface="Twinkl"/>
                <a:ea typeface="Sassoon Infant Rg"/>
              </a:rPr>
              <a:t>The festival celebrates the victory of good over evil, light over darkness and knowledge over ignorance.</a:t>
            </a:r>
          </a:p>
          <a:p>
            <a:pPr eaLnBrk="1" hangingPunct="1"/>
            <a:endParaRPr lang="en-GB" altLang="en-US" smtClean="0">
              <a:latin typeface="Twinkl"/>
              <a:ea typeface="Sassoon Infant Rg"/>
            </a:endParaRPr>
          </a:p>
          <a:p>
            <a:pPr eaLnBrk="1" hangingPunct="1"/>
            <a:r>
              <a:rPr lang="en-GB" altLang="en-US" smtClean="0">
                <a:latin typeface="Twinkl"/>
                <a:ea typeface="Sassoon Infant Rg"/>
              </a:rPr>
              <a:t>The legends that go with the festival differ depending on where you are: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459288" y="3246438"/>
            <a:ext cx="3929062" cy="2560637"/>
            <a:chOff x="4459187" y="3245762"/>
            <a:chExt cx="3929164" cy="2561265"/>
          </a:xfrm>
        </p:grpSpPr>
        <p:sp>
          <p:nvSpPr>
            <p:cNvPr id="16390" name="TextBox 9"/>
            <p:cNvSpPr txBox="1">
              <a:spLocks noChangeArrowheads="1"/>
            </p:cNvSpPr>
            <p:nvPr/>
          </p:nvSpPr>
          <p:spPr bwMode="auto">
            <a:xfrm>
              <a:off x="6324658" y="4976910"/>
              <a:ext cx="2063693" cy="369332"/>
            </a:xfrm>
            <a:prstGeom prst="rect">
              <a:avLst/>
            </a:prstGeom>
            <a:solidFill>
              <a:srgbClr val="6BBB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/>
                  <a:ea typeface="Sassoon Infant Rg"/>
                  <a:cs typeface="Sassoon Infant Rg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     Rama and Sita</a:t>
              </a:r>
            </a:p>
          </p:txBody>
        </p:sp>
        <p:grpSp>
          <p:nvGrpSpPr>
            <p:cNvPr id="16391" name="Group 10"/>
            <p:cNvGrpSpPr>
              <a:grpSpLocks/>
            </p:cNvGrpSpPr>
            <p:nvPr/>
          </p:nvGrpSpPr>
          <p:grpSpPr bwMode="auto">
            <a:xfrm>
              <a:off x="4459187" y="3245762"/>
              <a:ext cx="2256906" cy="2561265"/>
              <a:chOff x="4324963" y="3245762"/>
              <a:chExt cx="2256906" cy="2561265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0F0794D9-1616-44DA-BAEB-C15E03482D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324963" y="3571279"/>
                <a:ext cx="2236845" cy="2235748"/>
              </a:xfrm>
              <a:prstGeom prst="ellipse">
                <a:avLst/>
              </a:prstGeom>
              <a:solidFill>
                <a:srgbClr val="C1DE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6393" name="Group 14"/>
              <p:cNvGrpSpPr>
                <a:grpSpLocks/>
              </p:cNvGrpSpPr>
              <p:nvPr/>
            </p:nvGrpSpPr>
            <p:grpSpPr bwMode="auto">
              <a:xfrm>
                <a:off x="4345332" y="3245762"/>
                <a:ext cx="2236537" cy="2561265"/>
                <a:chOff x="4646490" y="3245762"/>
                <a:chExt cx="2236537" cy="2561265"/>
              </a:xfrm>
            </p:grpSpPr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CB667E2C-5E32-4D71-9414-D1A617AF703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27819" t="12435" r="-12814" b="1927"/>
                <a:stretch/>
              </p:blipFill>
              <p:spPr>
                <a:xfrm>
                  <a:off x="4646490" y="3570489"/>
                  <a:ext cx="2236537" cy="2236538"/>
                </a:xfrm>
                <a:prstGeom prst="ellipse">
                  <a:avLst/>
                </a:prstGeom>
              </p:spPr>
            </p:pic>
            <p:pic>
              <p:nvPicPr>
                <p:cNvPr id="16395" name="Picture 16"/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51357"/>
                <a:stretch>
                  <a:fillRect/>
                </a:stretch>
              </p:blipFill>
              <p:spPr bwMode="auto">
                <a:xfrm>
                  <a:off x="5088916" y="3245762"/>
                  <a:ext cx="1590325" cy="12703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sp>
        <p:nvSpPr>
          <p:cNvPr id="23" name="Content Placeholder 21"/>
          <p:cNvSpPr>
            <a:spLocks/>
          </p:cNvSpPr>
          <p:nvPr/>
        </p:nvSpPr>
        <p:spPr bwMode="auto">
          <a:xfrm>
            <a:off x="755650" y="3116263"/>
            <a:ext cx="3703638" cy="28305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/>
            <a:r>
              <a:rPr lang="en-GB" altLang="en-US"/>
              <a:t>In northern India, Diwali celebrates Rama and Sita’s return from exile.</a:t>
            </a:r>
          </a:p>
          <a:p>
            <a:pPr eaLnBrk="1" hangingPunct="1"/>
            <a:r>
              <a:rPr lang="en-GB" altLang="en-US"/>
              <a:t>In Nepal, Diwali commemorates the victory of Lord Krishna over the demon king Narakaasura.</a:t>
            </a:r>
          </a:p>
          <a:p>
            <a:pPr eaLnBrk="1" hangingPunct="1"/>
            <a:r>
              <a:rPr lang="en-GB" altLang="en-US"/>
              <a:t>In Bengal, it is associated with the goddess Kali.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/>
      <p:bldP spid="2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1366</TotalTime>
  <Words>300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Twinkl SemiBold</vt:lpstr>
      <vt:lpstr>Twinkl</vt:lpstr>
      <vt:lpstr>Arial</vt:lpstr>
      <vt:lpstr>Sassoon Infant Rg</vt:lpstr>
      <vt:lpstr>Office Theme</vt:lpstr>
      <vt:lpstr>PowerPoint Presentation</vt:lpstr>
      <vt:lpstr>What is Diwali?</vt:lpstr>
      <vt:lpstr>PowerPoint Presentation</vt:lpstr>
      <vt:lpstr>Celebrating Diwali</vt:lpstr>
      <vt:lpstr>PowerPoint Presentation</vt:lpstr>
      <vt:lpstr>Celebrating Diwali</vt:lpstr>
      <vt:lpstr>PowerPoint Presentation</vt:lpstr>
      <vt:lpstr>Celebrating Diwali</vt:lpstr>
      <vt:lpstr>PowerPoint Presentation</vt:lpstr>
      <vt:lpstr>The Meaning of Diwali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134</cp:revision>
  <dcterms:created xsi:type="dcterms:W3CDTF">2014-10-01T16:09:27Z</dcterms:created>
  <dcterms:modified xsi:type="dcterms:W3CDTF">2020-12-07T13:14:06Z</dcterms:modified>
</cp:coreProperties>
</file>