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1" r:id="rId2"/>
    <p:sldId id="272" r:id="rId3"/>
    <p:sldId id="273" r:id="rId4"/>
    <p:sldId id="282" r:id="rId5"/>
    <p:sldId id="277" r:id="rId6"/>
    <p:sldId id="278" r:id="rId7"/>
    <p:sldId id="279" r:id="rId8"/>
    <p:sldId id="280" r:id="rId9"/>
    <p:sldId id="281" r:id="rId10"/>
    <p:sldId id="267" r:id="rId11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pitchFamily="2" charset="0"/>
      <p:regular r:id="rId2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974">
          <p15:clr>
            <a:srgbClr val="A4A3A4"/>
          </p15:clr>
        </p15:guide>
        <p15:guide id="3" orient="horz" pos="346">
          <p15:clr>
            <a:srgbClr val="A4A3A4"/>
          </p15:clr>
        </p15:guide>
        <p15:guide id="4" orient="horz" pos="482">
          <p15:clr>
            <a:srgbClr val="A4A3A4"/>
          </p15:clr>
        </p15:guide>
        <p15:guide id="5" orient="horz" pos="3838">
          <p15:clr>
            <a:srgbClr val="A4A3A4"/>
          </p15:clr>
        </p15:guide>
        <p15:guide id="6" pos="2880">
          <p15:clr>
            <a:srgbClr val="A4A3A4"/>
          </p15:clr>
        </p15:guide>
        <p15:guide id="7" pos="340">
          <p15:clr>
            <a:srgbClr val="A4A3A4"/>
          </p15:clr>
        </p15:guide>
        <p15:guide id="8" pos="5420">
          <p15:clr>
            <a:srgbClr val="A4A3A4"/>
          </p15:clr>
        </p15:guide>
        <p15:guide id="9" pos="47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0D3"/>
    <a:srgbClr val="F594BF"/>
    <a:srgbClr val="4B272E"/>
    <a:srgbClr val="789C6C"/>
    <a:srgbClr val="BDE2D0"/>
    <a:srgbClr val="8A85BF"/>
    <a:srgbClr val="F7D858"/>
    <a:srgbClr val="FFE2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1" y="62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B8749FF-5EA6-4D03-A997-0AA654E968BD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7BFDC7A-4C50-46EC-B625-43F938C26E2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3307A35-F8D7-47FE-8FE2-664569097A74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494EC4FF-BCBA-418D-A349-C2F0C11417F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7207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31062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2990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340867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5112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1"/>
          <p:cNvSpPr txBox="1">
            <a:spLocks noChangeArrowheads="1"/>
          </p:cNvSpPr>
          <p:nvPr/>
        </p:nvSpPr>
        <p:spPr bwMode="auto">
          <a:xfrm>
            <a:off x="755650" y="879475"/>
            <a:ext cx="7632700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  <a:latin typeface="+mn-lt"/>
              </a:rPr>
              <a:t>Objects that give out light are called</a:t>
            </a:r>
            <a:br>
              <a:rPr lang="en-GB" altLang="en-US" sz="2000" dirty="0">
                <a:solidFill>
                  <a:schemeClr val="tx1"/>
                </a:solidFill>
                <a:latin typeface="+mn-lt"/>
              </a:rPr>
            </a:br>
            <a:r>
              <a:rPr lang="en-GB" altLang="en-US" sz="2000" dirty="0">
                <a:solidFill>
                  <a:schemeClr val="tx1"/>
                </a:solidFill>
                <a:latin typeface="+mn-lt"/>
              </a:rPr>
              <a:t>sources of light.</a:t>
            </a:r>
          </a:p>
        </p:txBody>
      </p:sp>
      <p:grpSp>
        <p:nvGrpSpPr>
          <p:cNvPr id="8195" name="Group 10"/>
          <p:cNvGrpSpPr>
            <a:grpSpLocks/>
          </p:cNvGrpSpPr>
          <p:nvPr/>
        </p:nvGrpSpPr>
        <p:grpSpPr bwMode="auto">
          <a:xfrm>
            <a:off x="755650" y="2222500"/>
            <a:ext cx="2357438" cy="1571625"/>
            <a:chOff x="755650" y="1912620"/>
            <a:chExt cx="2787650" cy="1857224"/>
          </a:xfrm>
          <a:solidFill>
            <a:srgbClr val="F7D858"/>
          </a:solidFill>
        </p:grpSpPr>
        <p:sp>
          <p:nvSpPr>
            <p:cNvPr id="10" name="Rectangle: Rounded Corners 9"/>
            <p:cNvSpPr/>
            <p:nvPr/>
          </p:nvSpPr>
          <p:spPr>
            <a:xfrm>
              <a:off x="755650" y="1912620"/>
              <a:ext cx="2787650" cy="1857224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8212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7057" y="2091574"/>
              <a:ext cx="2144836" cy="149931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196" name="Group 14"/>
          <p:cNvGrpSpPr>
            <a:grpSpLocks/>
          </p:cNvGrpSpPr>
          <p:nvPr/>
        </p:nvGrpSpPr>
        <p:grpSpPr bwMode="auto">
          <a:xfrm>
            <a:off x="3394075" y="2222500"/>
            <a:ext cx="2355850" cy="1571625"/>
            <a:chOff x="3720875" y="1912619"/>
            <a:chExt cx="2787650" cy="1857224"/>
          </a:xfrm>
          <a:solidFill>
            <a:srgbClr val="F7D858"/>
          </a:solidFill>
        </p:grpSpPr>
        <p:sp>
          <p:nvSpPr>
            <p:cNvPr id="13" name="Rectangle: Rounded Corners 12"/>
            <p:cNvSpPr/>
            <p:nvPr/>
          </p:nvSpPr>
          <p:spPr>
            <a:xfrm>
              <a:off x="3720875" y="1912619"/>
              <a:ext cx="2787650" cy="1857224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8210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7494" y="2223940"/>
              <a:ext cx="2062222" cy="123458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197" name="Group 18"/>
          <p:cNvGrpSpPr>
            <a:grpSpLocks/>
          </p:cNvGrpSpPr>
          <p:nvPr/>
        </p:nvGrpSpPr>
        <p:grpSpPr bwMode="auto">
          <a:xfrm>
            <a:off x="6030913" y="2222500"/>
            <a:ext cx="2357437" cy="1571625"/>
            <a:chOff x="6686100" y="1912619"/>
            <a:chExt cx="2787650" cy="1857224"/>
          </a:xfrm>
          <a:solidFill>
            <a:srgbClr val="F7D858"/>
          </a:solidFill>
        </p:grpSpPr>
        <p:sp>
          <p:nvSpPr>
            <p:cNvPr id="17" name="Rectangle: Rounded Corners 16"/>
            <p:cNvSpPr/>
            <p:nvPr/>
          </p:nvSpPr>
          <p:spPr>
            <a:xfrm>
              <a:off x="6686100" y="1912619"/>
              <a:ext cx="2787650" cy="1857224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8208" name="Picture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3035" y="2068631"/>
              <a:ext cx="953781" cy="15452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198" name="Group 26"/>
          <p:cNvGrpSpPr>
            <a:grpSpLocks/>
          </p:cNvGrpSpPr>
          <p:nvPr/>
        </p:nvGrpSpPr>
        <p:grpSpPr bwMode="auto">
          <a:xfrm>
            <a:off x="766763" y="4056063"/>
            <a:ext cx="2357437" cy="1571625"/>
            <a:chOff x="766782" y="4002017"/>
            <a:chExt cx="2787650" cy="1857224"/>
          </a:xfrm>
          <a:solidFill>
            <a:srgbClr val="F7D858"/>
          </a:solidFill>
        </p:grpSpPr>
        <p:sp>
          <p:nvSpPr>
            <p:cNvPr id="21" name="Rectangle: Rounded Corners 20"/>
            <p:cNvSpPr/>
            <p:nvPr/>
          </p:nvSpPr>
          <p:spPr>
            <a:xfrm>
              <a:off x="766782" y="4002017"/>
              <a:ext cx="2787650" cy="1857224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8206" name="Picture 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8237" y="4202110"/>
              <a:ext cx="984741" cy="145703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199" name="Group 25"/>
          <p:cNvGrpSpPr>
            <a:grpSpLocks/>
          </p:cNvGrpSpPr>
          <p:nvPr/>
        </p:nvGrpSpPr>
        <p:grpSpPr bwMode="auto">
          <a:xfrm>
            <a:off x="3394075" y="4056063"/>
            <a:ext cx="2355850" cy="1571625"/>
            <a:chOff x="3720875" y="4002017"/>
            <a:chExt cx="2787650" cy="1857224"/>
          </a:xfrm>
          <a:solidFill>
            <a:srgbClr val="F7D858"/>
          </a:solidFill>
        </p:grpSpPr>
        <p:sp>
          <p:nvSpPr>
            <p:cNvPr id="23" name="Rectangle: Rounded Corners 22"/>
            <p:cNvSpPr/>
            <p:nvPr/>
          </p:nvSpPr>
          <p:spPr>
            <a:xfrm>
              <a:off x="3720875" y="4002017"/>
              <a:ext cx="2787650" cy="1857224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8204" name="Picture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4795" y="4184389"/>
              <a:ext cx="1619811" cy="14924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0" name="Group 24"/>
          <p:cNvGrpSpPr>
            <a:grpSpLocks/>
          </p:cNvGrpSpPr>
          <p:nvPr/>
        </p:nvGrpSpPr>
        <p:grpSpPr bwMode="auto">
          <a:xfrm>
            <a:off x="6030913" y="4056063"/>
            <a:ext cx="2357437" cy="1571625"/>
            <a:chOff x="6686100" y="4002017"/>
            <a:chExt cx="2787650" cy="1857224"/>
          </a:xfrm>
          <a:solidFill>
            <a:srgbClr val="F7D858"/>
          </a:solidFill>
        </p:grpSpPr>
        <p:sp>
          <p:nvSpPr>
            <p:cNvPr id="24" name="Rectangle: Rounded Corners 23"/>
            <p:cNvSpPr/>
            <p:nvPr/>
          </p:nvSpPr>
          <p:spPr>
            <a:xfrm>
              <a:off x="6686100" y="4002017"/>
              <a:ext cx="2787650" cy="1857224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8202" name="Picture 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7471" y="4221739"/>
              <a:ext cx="1484908" cy="14177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dirty="0">
                <a:solidFill>
                  <a:srgbClr val="8A85BF"/>
                </a:solidFill>
                <a:latin typeface="+mn-lt"/>
              </a:rPr>
              <a:t>Shadows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750888" y="1473200"/>
            <a:ext cx="7632700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Shadows are created when a source of light shines on an object but the light is blocked and does not pass through it.</a:t>
            </a:r>
          </a:p>
        </p:txBody>
      </p:sp>
      <p:pic>
        <p:nvPicPr>
          <p:cNvPr id="1024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225" y="3032125"/>
            <a:ext cx="1862138" cy="301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val 11"/>
          <p:cNvSpPr/>
          <p:nvPr/>
        </p:nvSpPr>
        <p:spPr>
          <a:xfrm>
            <a:off x="4797425" y="5899150"/>
            <a:ext cx="1866900" cy="295275"/>
          </a:xfrm>
          <a:prstGeom prst="ellipse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863" y="4691063"/>
            <a:ext cx="1354137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Freeform: Shape 10"/>
          <p:cNvSpPr/>
          <p:nvPr/>
        </p:nvSpPr>
        <p:spPr>
          <a:xfrm>
            <a:off x="3359150" y="3565525"/>
            <a:ext cx="4595813" cy="2733675"/>
          </a:xfrm>
          <a:custGeom>
            <a:avLst/>
            <a:gdLst>
              <a:gd name="connsiteX0" fmla="*/ 0 w 3810000"/>
              <a:gd name="connsiteY0" fmla="*/ 376238 h 2500313"/>
              <a:gd name="connsiteX1" fmla="*/ 1400175 w 3810000"/>
              <a:gd name="connsiteY1" fmla="*/ 2500313 h 2500313"/>
              <a:gd name="connsiteX2" fmla="*/ 3810000 w 3810000"/>
              <a:gd name="connsiteY2" fmla="*/ 2500313 h 2500313"/>
              <a:gd name="connsiteX3" fmla="*/ 219075 w 3810000"/>
              <a:gd name="connsiteY3" fmla="*/ 0 h 2500313"/>
              <a:gd name="connsiteX4" fmla="*/ 0 w 3810000"/>
              <a:gd name="connsiteY4" fmla="*/ 376238 h 2500313"/>
              <a:gd name="connsiteX0" fmla="*/ 0 w 4229100"/>
              <a:gd name="connsiteY0" fmla="*/ 376238 h 2505076"/>
              <a:gd name="connsiteX1" fmla="*/ 1400175 w 4229100"/>
              <a:gd name="connsiteY1" fmla="*/ 2500313 h 2505076"/>
              <a:gd name="connsiteX2" fmla="*/ 4229100 w 4229100"/>
              <a:gd name="connsiteY2" fmla="*/ 2505076 h 2505076"/>
              <a:gd name="connsiteX3" fmla="*/ 219075 w 4229100"/>
              <a:gd name="connsiteY3" fmla="*/ 0 h 2505076"/>
              <a:gd name="connsiteX4" fmla="*/ 0 w 4229100"/>
              <a:gd name="connsiteY4" fmla="*/ 376238 h 2505076"/>
              <a:gd name="connsiteX0" fmla="*/ 0 w 4229100"/>
              <a:gd name="connsiteY0" fmla="*/ 376238 h 2505076"/>
              <a:gd name="connsiteX1" fmla="*/ 1614488 w 4229100"/>
              <a:gd name="connsiteY1" fmla="*/ 2500313 h 2505076"/>
              <a:gd name="connsiteX2" fmla="*/ 4229100 w 4229100"/>
              <a:gd name="connsiteY2" fmla="*/ 2505076 h 2505076"/>
              <a:gd name="connsiteX3" fmla="*/ 219075 w 4229100"/>
              <a:gd name="connsiteY3" fmla="*/ 0 h 2505076"/>
              <a:gd name="connsiteX4" fmla="*/ 0 w 4229100"/>
              <a:gd name="connsiteY4" fmla="*/ 376238 h 2505076"/>
              <a:gd name="connsiteX0" fmla="*/ 0 w 4229100"/>
              <a:gd name="connsiteY0" fmla="*/ 376238 h 2505076"/>
              <a:gd name="connsiteX1" fmla="*/ 1423988 w 4229100"/>
              <a:gd name="connsiteY1" fmla="*/ 2495550 h 2505076"/>
              <a:gd name="connsiteX2" fmla="*/ 4229100 w 4229100"/>
              <a:gd name="connsiteY2" fmla="*/ 2505076 h 2505076"/>
              <a:gd name="connsiteX3" fmla="*/ 219075 w 4229100"/>
              <a:gd name="connsiteY3" fmla="*/ 0 h 2505076"/>
              <a:gd name="connsiteX4" fmla="*/ 0 w 4229100"/>
              <a:gd name="connsiteY4" fmla="*/ 376238 h 2505076"/>
              <a:gd name="connsiteX0" fmla="*/ 0 w 4229100"/>
              <a:gd name="connsiteY0" fmla="*/ 376238 h 2733675"/>
              <a:gd name="connsiteX1" fmla="*/ 1571626 w 4229100"/>
              <a:gd name="connsiteY1" fmla="*/ 2733675 h 2733675"/>
              <a:gd name="connsiteX2" fmla="*/ 4229100 w 4229100"/>
              <a:gd name="connsiteY2" fmla="*/ 2505076 h 2733675"/>
              <a:gd name="connsiteX3" fmla="*/ 219075 w 4229100"/>
              <a:gd name="connsiteY3" fmla="*/ 0 h 2733675"/>
              <a:gd name="connsiteX4" fmla="*/ 0 w 4229100"/>
              <a:gd name="connsiteY4" fmla="*/ 376238 h 2733675"/>
              <a:gd name="connsiteX0" fmla="*/ 0 w 4595813"/>
              <a:gd name="connsiteY0" fmla="*/ 376238 h 2733676"/>
              <a:gd name="connsiteX1" fmla="*/ 1571626 w 4595813"/>
              <a:gd name="connsiteY1" fmla="*/ 2733675 h 2733676"/>
              <a:gd name="connsiteX2" fmla="*/ 4595813 w 4595813"/>
              <a:gd name="connsiteY2" fmla="*/ 2733676 h 2733676"/>
              <a:gd name="connsiteX3" fmla="*/ 219075 w 4595813"/>
              <a:gd name="connsiteY3" fmla="*/ 0 h 2733676"/>
              <a:gd name="connsiteX4" fmla="*/ 0 w 4595813"/>
              <a:gd name="connsiteY4" fmla="*/ 376238 h 2733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95813" h="2733676">
                <a:moveTo>
                  <a:pt x="0" y="376238"/>
                </a:moveTo>
                <a:lnTo>
                  <a:pt x="1571626" y="2733675"/>
                </a:lnTo>
                <a:lnTo>
                  <a:pt x="4595813" y="2733676"/>
                </a:lnTo>
                <a:lnTo>
                  <a:pt x="219075" y="0"/>
                </a:lnTo>
                <a:lnTo>
                  <a:pt x="0" y="376238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01688" y="1411288"/>
            <a:ext cx="1612900" cy="1119187"/>
          </a:xfrm>
          <a:prstGeom prst="rect">
            <a:avLst/>
          </a:prstGeom>
          <a:solidFill>
            <a:srgbClr val="F7D8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000" b="1" dirty="0">
                <a:solidFill>
                  <a:schemeClr val="tx1"/>
                </a:solidFill>
              </a:rPr>
              <a:t>Opaque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01688" y="2851150"/>
            <a:ext cx="1612900" cy="1119188"/>
          </a:xfrm>
          <a:prstGeom prst="rect">
            <a:avLst/>
          </a:prstGeom>
          <a:solidFill>
            <a:srgbClr val="F7D8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Translucent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01688" y="4291013"/>
            <a:ext cx="1612900" cy="1119187"/>
          </a:xfrm>
          <a:prstGeom prst="rect">
            <a:avLst/>
          </a:prstGeom>
          <a:solidFill>
            <a:srgbClr val="F7D8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Transparent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700338" y="1411288"/>
            <a:ext cx="5619750" cy="1119187"/>
          </a:xfrm>
          <a:prstGeom prst="rect">
            <a:avLst/>
          </a:prstGeom>
          <a:solidFill>
            <a:srgbClr val="BDE2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</a:rPr>
              <a:t>When light will not pass through an object.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700338" y="2851150"/>
            <a:ext cx="5619750" cy="1119188"/>
          </a:xfrm>
          <a:prstGeom prst="rect">
            <a:avLst/>
          </a:prstGeom>
          <a:solidFill>
            <a:srgbClr val="BDE2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</a:rPr>
              <a:t>When an object allows some light to pass through it.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700338" y="4291013"/>
            <a:ext cx="5619750" cy="1119187"/>
          </a:xfrm>
          <a:prstGeom prst="rect">
            <a:avLst/>
          </a:prstGeom>
          <a:solidFill>
            <a:srgbClr val="BDE2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</a:rPr>
              <a:t>When light passes through an object.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41600" y="3552825"/>
            <a:ext cx="3843338" cy="2528888"/>
          </a:xfrm>
          <a:prstGeom prst="rect">
            <a:avLst/>
          </a:prstGeom>
          <a:solidFill>
            <a:srgbClr val="8590D3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444500" y="892175"/>
            <a:ext cx="8247063" cy="1884363"/>
          </a:xfrm>
          <a:prstGeom prst="rect">
            <a:avLst/>
          </a:prstGeom>
          <a:solidFill>
            <a:srgbClr val="F5CE27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746125" y="892175"/>
            <a:ext cx="7632700" cy="1752600"/>
          </a:xfrm>
        </p:spPr>
        <p:txBody>
          <a:bodyPr/>
          <a:lstStyle/>
          <a:p>
            <a:pPr algn="ctr" eaLnBrk="1" hangingPunct="1">
              <a:lnSpc>
                <a:spcPct val="120000"/>
              </a:lnSpc>
              <a:defRPr/>
            </a:pPr>
            <a:r>
              <a:rPr lang="en-GB" altLang="en-US" sz="3200" b="0" dirty="0">
                <a:latin typeface="+mn-lt"/>
              </a:rPr>
              <a:t>Are the following objects opaque, translucent or transparent?</a:t>
            </a:r>
          </a:p>
        </p:txBody>
      </p:sp>
      <p:pic>
        <p:nvPicPr>
          <p:cNvPr id="1229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688" y="3230563"/>
            <a:ext cx="2443162" cy="317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3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46363" y="2206625"/>
            <a:ext cx="3841750" cy="2528888"/>
          </a:xfrm>
          <a:prstGeom prst="rect">
            <a:avLst/>
          </a:prstGeom>
          <a:solidFill>
            <a:srgbClr val="F594B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315" name="Title 1"/>
          <p:cNvSpPr>
            <a:spLocks noGrp="1"/>
          </p:cNvSpPr>
          <p:nvPr>
            <p:ph type="title"/>
          </p:nvPr>
        </p:nvSpPr>
        <p:spPr>
          <a:xfrm>
            <a:off x="3028950" y="566738"/>
            <a:ext cx="3086100" cy="993775"/>
          </a:xfrm>
          <a:ln w="38100">
            <a:solidFill>
              <a:srgbClr val="F7D858"/>
            </a:solidFill>
            <a:round/>
            <a:headEnd/>
            <a:tailEnd/>
          </a:ln>
        </p:spPr>
        <p:txBody>
          <a:bodyPr/>
          <a:lstStyle/>
          <a:p>
            <a:pPr eaLnBrk="1" hangingPunct="1"/>
            <a:r>
              <a:rPr lang="en-GB" altLang="en-US" sz="6000" b="0" smtClean="0">
                <a:solidFill>
                  <a:schemeClr val="tx1"/>
                </a:solidFill>
                <a:latin typeface="Twinkl" pitchFamily="2" charset="0"/>
              </a:rPr>
              <a:t>A book</a:t>
            </a:r>
          </a:p>
        </p:txBody>
      </p:sp>
      <p:pic>
        <p:nvPicPr>
          <p:cNvPr id="1331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7263" y="1798638"/>
            <a:ext cx="4679950" cy="334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890838" y="5351463"/>
            <a:ext cx="3352800" cy="769937"/>
          </a:xfrm>
          <a:prstGeom prst="rect">
            <a:avLst/>
          </a:prstGeom>
          <a:solidFill>
            <a:srgbClr val="F5CE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3200" dirty="0">
                <a:solidFill>
                  <a:schemeClr val="tx1"/>
                </a:solidFill>
              </a:rPr>
              <a:t>Opaque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46363" y="2206625"/>
            <a:ext cx="3841750" cy="2528888"/>
          </a:xfrm>
          <a:prstGeom prst="rect">
            <a:avLst/>
          </a:prstGeom>
          <a:solidFill>
            <a:srgbClr val="F594B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2538413" y="538163"/>
            <a:ext cx="4057650" cy="993775"/>
          </a:xfrm>
          <a:ln w="38100">
            <a:solidFill>
              <a:srgbClr val="F7D858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en-GB" altLang="en-US" sz="6000" b="0" dirty="0">
                <a:latin typeface="+mn-lt"/>
              </a:rPr>
              <a:t>A glass</a:t>
            </a:r>
          </a:p>
        </p:txBody>
      </p:sp>
      <p:pic>
        <p:nvPicPr>
          <p:cNvPr id="14340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1941513"/>
            <a:ext cx="1984375" cy="305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890838" y="5356225"/>
            <a:ext cx="3352800" cy="768350"/>
          </a:xfrm>
          <a:prstGeom prst="rect">
            <a:avLst/>
          </a:prstGeom>
          <a:solidFill>
            <a:srgbClr val="F5CE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altLang="en-US" sz="3200" dirty="0">
                <a:solidFill>
                  <a:schemeClr val="tx1"/>
                </a:solidFill>
              </a:rPr>
              <a:t>Transparent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646363" y="2206625"/>
            <a:ext cx="3841750" cy="2528888"/>
          </a:xfrm>
          <a:prstGeom prst="rect">
            <a:avLst/>
          </a:prstGeom>
          <a:solidFill>
            <a:srgbClr val="F594B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1787525" y="563563"/>
            <a:ext cx="5559425" cy="993775"/>
          </a:xfrm>
          <a:ln w="28575">
            <a:solidFill>
              <a:srgbClr val="F7D858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en-GB" altLang="en-US" sz="6000" b="0" dirty="0">
                <a:latin typeface="+mn-lt"/>
              </a:rPr>
              <a:t>Tracing paper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714625" y="2003425"/>
            <a:ext cx="2498725" cy="2794000"/>
          </a:xfrm>
          <a:prstGeom prst="rect">
            <a:avLst/>
          </a:prstGeom>
          <a:blipFill dpi="0" rotWithShape="1">
            <a:blip r:embed="rId2">
              <a:alphaModFix amt="8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419475" y="2105025"/>
            <a:ext cx="2500313" cy="2794000"/>
          </a:xfrm>
          <a:prstGeom prst="rect">
            <a:avLst/>
          </a:prstGeom>
          <a:blipFill dpi="0" rotWithShape="1">
            <a:blip r:embed="rId2">
              <a:alphaModFix amt="8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989388" y="2206625"/>
            <a:ext cx="2498725" cy="2794000"/>
          </a:xfrm>
          <a:prstGeom prst="rect">
            <a:avLst/>
          </a:prstGeom>
          <a:blipFill dpi="0" rotWithShape="1">
            <a:blip r:embed="rId2">
              <a:alphaModFix amt="8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890838" y="5372100"/>
            <a:ext cx="3352800" cy="769938"/>
          </a:xfrm>
          <a:prstGeom prst="rect">
            <a:avLst/>
          </a:prstGeom>
          <a:solidFill>
            <a:srgbClr val="F5CE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altLang="en-US" sz="3200" dirty="0">
                <a:solidFill>
                  <a:schemeClr val="tx1"/>
                </a:solidFill>
              </a:rPr>
              <a:t>Translucent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641600" y="3552825"/>
            <a:ext cx="3843338" cy="2528888"/>
          </a:xfrm>
          <a:prstGeom prst="rect">
            <a:avLst/>
          </a:prstGeom>
          <a:solidFill>
            <a:srgbClr val="8590D3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444500" y="947738"/>
            <a:ext cx="8247063" cy="696912"/>
          </a:xfrm>
          <a:prstGeom prst="rect">
            <a:avLst/>
          </a:prstGeom>
          <a:solidFill>
            <a:srgbClr val="F5CE27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750888" y="947738"/>
            <a:ext cx="7632700" cy="69691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120000"/>
              </a:lnSpc>
              <a:defRPr/>
            </a:pPr>
            <a:r>
              <a:rPr lang="en-GB" altLang="en-US" sz="2000" b="0" dirty="0">
                <a:latin typeface="+mn-lt"/>
              </a:rPr>
              <a:t>Which sort of objects make the darkest shadow?</a:t>
            </a:r>
          </a:p>
        </p:txBody>
      </p:sp>
      <p:sp>
        <p:nvSpPr>
          <p:cNvPr id="7" name="Rectangle 6"/>
          <p:cNvSpPr/>
          <p:nvPr/>
        </p:nvSpPr>
        <p:spPr>
          <a:xfrm>
            <a:off x="444500" y="2032000"/>
            <a:ext cx="8247063" cy="711200"/>
          </a:xfrm>
          <a:prstGeom prst="rect">
            <a:avLst/>
          </a:prstGeom>
          <a:solidFill>
            <a:srgbClr val="F5CE27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750888" y="2032000"/>
            <a:ext cx="7632700" cy="7112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>
              <a:lnSpc>
                <a:spcPct val="120000"/>
              </a:lnSpc>
              <a:defRPr/>
            </a:pPr>
            <a:r>
              <a:rPr lang="en-GB" altLang="en-US" sz="2000" b="0" dirty="0">
                <a:latin typeface="+mn-lt"/>
              </a:rPr>
              <a:t>How can you change the size of a shadow?</a:t>
            </a:r>
            <a:endParaRPr lang="en-GB" sz="2000" b="0" dirty="0">
              <a:latin typeface="+mn-lt"/>
            </a:endParaRPr>
          </a:p>
        </p:txBody>
      </p:sp>
      <p:pic>
        <p:nvPicPr>
          <p:cNvPr id="16391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113" y="3186113"/>
            <a:ext cx="2517775" cy="322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7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221</TotalTime>
  <Words>100</Words>
  <Application>Microsoft Office PowerPoint</Application>
  <PresentationFormat>On-screen Show (4:3)</PresentationFormat>
  <Paragraphs>18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Sassoon Infant Rg</vt:lpstr>
      <vt:lpstr>Arial</vt:lpstr>
      <vt:lpstr>Twinkl SemiBold</vt:lpstr>
      <vt:lpstr>Calibri</vt:lpstr>
      <vt:lpstr>Twinkl</vt:lpstr>
      <vt:lpstr>Office Theme</vt:lpstr>
      <vt:lpstr>PowerPoint Presentation</vt:lpstr>
      <vt:lpstr>PowerPoint Presentation</vt:lpstr>
      <vt:lpstr>Shadows</vt:lpstr>
      <vt:lpstr>PowerPoint Presentation</vt:lpstr>
      <vt:lpstr>Are the following objects opaque, translucent or transparent?</vt:lpstr>
      <vt:lpstr>A book</vt:lpstr>
      <vt:lpstr>A glass</vt:lpstr>
      <vt:lpstr>Tracing paper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Janine Nayler</cp:lastModifiedBy>
  <cp:revision>22</cp:revision>
  <dcterms:created xsi:type="dcterms:W3CDTF">2017-01-27T09:53:19Z</dcterms:created>
  <dcterms:modified xsi:type="dcterms:W3CDTF">2021-02-08T14:55:02Z</dcterms:modified>
</cp:coreProperties>
</file>