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9" r:id="rId4"/>
    <p:sldId id="258"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81214E2-EF8E-4FEF-AB16-5C0F721A7595}" type="datetimeFigureOut">
              <a:rPr lang="en-GB" smtClean="0"/>
              <a:t>22/04/2020</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DF18F3B3-878C-4955-BDC4-15E418F4A9D6}"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83683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1214E2-EF8E-4FEF-AB16-5C0F721A7595}"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18F3B3-878C-4955-BDC4-15E418F4A9D6}" type="slidenum">
              <a:rPr lang="en-GB" smtClean="0"/>
              <a:t>‹#›</a:t>
            </a:fld>
            <a:endParaRPr lang="en-GB"/>
          </a:p>
        </p:txBody>
      </p:sp>
    </p:spTree>
    <p:extLst>
      <p:ext uri="{BB962C8B-B14F-4D97-AF65-F5344CB8AC3E}">
        <p14:creationId xmlns:p14="http://schemas.microsoft.com/office/powerpoint/2010/main" val="1184946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1214E2-EF8E-4FEF-AB16-5C0F721A7595}"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18F3B3-878C-4955-BDC4-15E418F4A9D6}"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6146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1214E2-EF8E-4FEF-AB16-5C0F721A7595}" type="datetimeFigureOut">
              <a:rPr lang="en-GB" smtClean="0"/>
              <a:t>22/04/2020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18F3B3-878C-4955-BDC4-15E418F4A9D6}" type="slidenum">
              <a:rPr lang="en-GB" smtClean="0"/>
              <a:t>‹#›</a:t>
            </a:fld>
            <a:endParaRPr lang="en-GB"/>
          </a:p>
        </p:txBody>
      </p:sp>
    </p:spTree>
    <p:extLst>
      <p:ext uri="{BB962C8B-B14F-4D97-AF65-F5344CB8AC3E}">
        <p14:creationId xmlns:p14="http://schemas.microsoft.com/office/powerpoint/2010/main" val="54274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1214E2-EF8E-4FEF-AB16-5C0F721A7595}" type="datetimeFigureOut">
              <a:rPr lang="en-GB" smtClean="0"/>
              <a:t>22/04/2020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18F3B3-878C-4955-BDC4-15E418F4A9D6}"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04283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1214E2-EF8E-4FEF-AB16-5C0F721A7595}" type="datetimeFigureOut">
              <a:rPr lang="en-GB" smtClean="0"/>
              <a:t>22/04/2020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18F3B3-878C-4955-BDC4-15E418F4A9D6}"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9056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1214E2-EF8E-4FEF-AB16-5C0F721A7595}" type="datetimeFigureOut">
              <a:rPr lang="en-GB" smtClean="0"/>
              <a:t>22/04/2020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F18F3B3-878C-4955-BDC4-15E418F4A9D6}" type="slidenum">
              <a:rPr lang="en-GB" smtClean="0"/>
              <a:t>‹#›</a:t>
            </a:fld>
            <a:endParaRPr lang="en-GB"/>
          </a:p>
        </p:txBody>
      </p:sp>
    </p:spTree>
    <p:extLst>
      <p:ext uri="{BB962C8B-B14F-4D97-AF65-F5344CB8AC3E}">
        <p14:creationId xmlns:p14="http://schemas.microsoft.com/office/powerpoint/2010/main" val="3401151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1214E2-EF8E-4FEF-AB16-5C0F721A7595}" type="datetimeFigureOut">
              <a:rPr lang="en-GB" smtClean="0"/>
              <a:t>22/04/2020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18F3B3-878C-4955-BDC4-15E418F4A9D6}"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45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1214E2-EF8E-4FEF-AB16-5C0F721A7595}" type="datetimeFigureOut">
              <a:rPr lang="en-GB" smtClean="0"/>
              <a:t>22/04/2020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18F3B3-878C-4955-BDC4-15E418F4A9D6}" type="slidenum">
              <a:rPr lang="en-GB" smtClean="0"/>
              <a:t>‹#›</a:t>
            </a:fld>
            <a:endParaRPr lang="en-GB"/>
          </a:p>
        </p:txBody>
      </p:sp>
    </p:spTree>
    <p:extLst>
      <p:ext uri="{BB962C8B-B14F-4D97-AF65-F5344CB8AC3E}">
        <p14:creationId xmlns:p14="http://schemas.microsoft.com/office/powerpoint/2010/main" val="4022852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1214E2-EF8E-4FEF-AB16-5C0F721A7595}" type="datetimeFigureOut">
              <a:rPr lang="en-GB" smtClean="0"/>
              <a:t>22/04/2020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18F3B3-878C-4955-BDC4-15E418F4A9D6}" type="slidenum">
              <a:rPr lang="en-GB" smtClean="0"/>
              <a:t>‹#›</a:t>
            </a:fld>
            <a:endParaRPr lang="en-GB"/>
          </a:p>
        </p:txBody>
      </p:sp>
    </p:spTree>
    <p:extLst>
      <p:ext uri="{BB962C8B-B14F-4D97-AF65-F5344CB8AC3E}">
        <p14:creationId xmlns:p14="http://schemas.microsoft.com/office/powerpoint/2010/main" val="1896745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1214E2-EF8E-4FEF-AB16-5C0F721A7595}"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18F3B3-878C-4955-BDC4-15E418F4A9D6}"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610526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1214E2-EF8E-4FEF-AB16-5C0F721A7595}"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18F3B3-878C-4955-BDC4-15E418F4A9D6}"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015897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1214E2-EF8E-4FEF-AB16-5C0F721A7595}"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18F3B3-878C-4955-BDC4-15E418F4A9D6}" type="slidenum">
              <a:rPr lang="en-GB" smtClean="0"/>
              <a:t>‹#›</a:t>
            </a:fld>
            <a:endParaRPr lang="en-GB"/>
          </a:p>
        </p:txBody>
      </p:sp>
    </p:spTree>
    <p:extLst>
      <p:ext uri="{BB962C8B-B14F-4D97-AF65-F5344CB8AC3E}">
        <p14:creationId xmlns:p14="http://schemas.microsoft.com/office/powerpoint/2010/main" val="3487983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1214E2-EF8E-4FEF-AB16-5C0F721A7595}"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18F3B3-878C-4955-BDC4-15E418F4A9D6}"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212228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1214E2-EF8E-4FEF-AB16-5C0F721A7595}"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18F3B3-878C-4955-BDC4-15E418F4A9D6}"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23343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1214E2-EF8E-4FEF-AB16-5C0F721A7595}"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18F3B3-878C-4955-BDC4-15E418F4A9D6}"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790468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1214E2-EF8E-4FEF-AB16-5C0F721A7595}"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18F3B3-878C-4955-BDC4-15E418F4A9D6}"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045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1214E2-EF8E-4FEF-AB16-5C0F721A7595}" type="datetimeFigureOut">
              <a:rPr lang="en-GB" smtClean="0"/>
              <a:t>22/04/2020</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F18F3B3-878C-4955-BDC4-15E418F4A9D6}" type="slidenum">
              <a:rPr lang="en-GB" smtClean="0"/>
              <a:t>‹#›</a:t>
            </a:fld>
            <a:endParaRPr lang="en-GB"/>
          </a:p>
        </p:txBody>
      </p:sp>
    </p:spTree>
    <p:extLst>
      <p:ext uri="{BB962C8B-B14F-4D97-AF65-F5344CB8AC3E}">
        <p14:creationId xmlns:p14="http://schemas.microsoft.com/office/powerpoint/2010/main" val="265282801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539BF60-FBDB-4390-B3B9-9415FA0EC247}"/>
              </a:ext>
            </a:extLst>
          </p:cNvPr>
          <p:cNvSpPr>
            <a:spLocks noGrp="1"/>
          </p:cNvSpPr>
          <p:nvPr>
            <p:ph type="subTitle" idx="1"/>
          </p:nvPr>
        </p:nvSpPr>
        <p:spPr>
          <a:xfrm>
            <a:off x="1524000" y="925098"/>
            <a:ext cx="9144000" cy="3620397"/>
          </a:xfrm>
        </p:spPr>
        <p:txBody>
          <a:bodyPr/>
          <a:lstStyle/>
          <a:p>
            <a:r>
              <a:rPr lang="en-GB" dirty="0">
                <a:latin typeface="Algerian" panose="04020705040A02060702" pitchFamily="82" charset="0"/>
              </a:rPr>
              <a:t>Hike and ski in the Atlas Mountains</a:t>
            </a:r>
          </a:p>
        </p:txBody>
      </p:sp>
      <p:pic>
        <p:nvPicPr>
          <p:cNvPr id="4" name="Picture 3">
            <a:extLst>
              <a:ext uri="{FF2B5EF4-FFF2-40B4-BE49-F238E27FC236}">
                <a16:creationId xmlns:a16="http://schemas.microsoft.com/office/drawing/2014/main" id="{54DAE98C-B5A0-4F77-91BF-A7CCEB195A1E}"/>
              </a:ext>
            </a:extLst>
          </p:cNvPr>
          <p:cNvPicPr>
            <a:picLocks noChangeAspect="1"/>
          </p:cNvPicPr>
          <p:nvPr/>
        </p:nvPicPr>
        <p:blipFill>
          <a:blip r:embed="rId2"/>
          <a:stretch>
            <a:fillRect/>
          </a:stretch>
        </p:blipFill>
        <p:spPr>
          <a:xfrm>
            <a:off x="3401690" y="2410043"/>
            <a:ext cx="5388619" cy="2345634"/>
          </a:xfrm>
          <a:prstGeom prst="rect">
            <a:avLst/>
          </a:prstGeom>
        </p:spPr>
      </p:pic>
      <p:pic>
        <p:nvPicPr>
          <p:cNvPr id="5" name="Picture 4">
            <a:extLst>
              <a:ext uri="{FF2B5EF4-FFF2-40B4-BE49-F238E27FC236}">
                <a16:creationId xmlns:a16="http://schemas.microsoft.com/office/drawing/2014/main" id="{5BC7344E-0395-4A4C-A489-735CB5C41007}"/>
              </a:ext>
            </a:extLst>
          </p:cNvPr>
          <p:cNvPicPr>
            <a:picLocks noChangeAspect="1"/>
          </p:cNvPicPr>
          <p:nvPr/>
        </p:nvPicPr>
        <p:blipFill>
          <a:blip r:embed="rId3"/>
          <a:stretch>
            <a:fillRect/>
          </a:stretch>
        </p:blipFill>
        <p:spPr>
          <a:xfrm rot="2502383">
            <a:off x="9164279" y="1462709"/>
            <a:ext cx="2857500" cy="1600200"/>
          </a:xfrm>
          <a:prstGeom prst="rect">
            <a:avLst/>
          </a:prstGeom>
        </p:spPr>
      </p:pic>
      <p:pic>
        <p:nvPicPr>
          <p:cNvPr id="6" name="Picture 5">
            <a:extLst>
              <a:ext uri="{FF2B5EF4-FFF2-40B4-BE49-F238E27FC236}">
                <a16:creationId xmlns:a16="http://schemas.microsoft.com/office/drawing/2014/main" id="{F40E53E0-0D46-4014-81D1-DDFE16AD3D32}"/>
              </a:ext>
            </a:extLst>
          </p:cNvPr>
          <p:cNvPicPr>
            <a:picLocks noChangeAspect="1"/>
          </p:cNvPicPr>
          <p:nvPr/>
        </p:nvPicPr>
        <p:blipFill>
          <a:blip r:embed="rId4"/>
          <a:stretch>
            <a:fillRect/>
          </a:stretch>
        </p:blipFill>
        <p:spPr>
          <a:xfrm rot="20498039">
            <a:off x="290511" y="1056509"/>
            <a:ext cx="2466975" cy="1847850"/>
          </a:xfrm>
          <a:prstGeom prst="rect">
            <a:avLst/>
          </a:prstGeom>
        </p:spPr>
      </p:pic>
      <p:sp>
        <p:nvSpPr>
          <p:cNvPr id="7" name="TextBox 6">
            <a:extLst>
              <a:ext uri="{FF2B5EF4-FFF2-40B4-BE49-F238E27FC236}">
                <a16:creationId xmlns:a16="http://schemas.microsoft.com/office/drawing/2014/main" id="{7F5BC5BE-AD10-4E66-906E-265E7682FDD2}"/>
              </a:ext>
            </a:extLst>
          </p:cNvPr>
          <p:cNvSpPr txBox="1"/>
          <p:nvPr/>
        </p:nvSpPr>
        <p:spPr>
          <a:xfrm>
            <a:off x="371060" y="5542919"/>
            <a:ext cx="5844209" cy="1200329"/>
          </a:xfrm>
          <a:prstGeom prst="rect">
            <a:avLst/>
          </a:prstGeom>
          <a:noFill/>
        </p:spPr>
        <p:txBody>
          <a:bodyPr wrap="square" rtlCol="0">
            <a:spAutoFit/>
          </a:bodyPr>
          <a:lstStyle/>
          <a:p>
            <a:r>
              <a:rPr lang="en-GB" dirty="0"/>
              <a:t>Week 1 – choose a </a:t>
            </a:r>
            <a:r>
              <a:rPr lang="en-GB" b="1" dirty="0"/>
              <a:t>Mountain Range </a:t>
            </a:r>
            <a:r>
              <a:rPr lang="en-GB" dirty="0"/>
              <a:t>and locate it on a map. What do you already know about the mountain range? What would you like to find out? Decide how you would like to </a:t>
            </a:r>
            <a:r>
              <a:rPr lang="en-GB" b="1" dirty="0"/>
              <a:t>present</a:t>
            </a:r>
            <a:r>
              <a:rPr lang="en-GB" dirty="0"/>
              <a:t> your brochure.</a:t>
            </a:r>
          </a:p>
        </p:txBody>
      </p:sp>
    </p:spTree>
    <p:extLst>
      <p:ext uri="{BB962C8B-B14F-4D97-AF65-F5344CB8AC3E}">
        <p14:creationId xmlns:p14="http://schemas.microsoft.com/office/powerpoint/2010/main" val="3854880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F735E7F-8890-43E1-ADF4-982A2863F200}"/>
              </a:ext>
            </a:extLst>
          </p:cNvPr>
          <p:cNvPicPr>
            <a:picLocks noChangeAspect="1"/>
          </p:cNvPicPr>
          <p:nvPr/>
        </p:nvPicPr>
        <p:blipFill>
          <a:blip r:embed="rId2"/>
          <a:stretch>
            <a:fillRect/>
          </a:stretch>
        </p:blipFill>
        <p:spPr>
          <a:xfrm>
            <a:off x="3158108" y="481840"/>
            <a:ext cx="5875784" cy="2947160"/>
          </a:xfrm>
          <a:prstGeom prst="rect">
            <a:avLst/>
          </a:prstGeom>
        </p:spPr>
      </p:pic>
      <p:sp>
        <p:nvSpPr>
          <p:cNvPr id="3" name="TextBox 2">
            <a:extLst>
              <a:ext uri="{FF2B5EF4-FFF2-40B4-BE49-F238E27FC236}">
                <a16:creationId xmlns:a16="http://schemas.microsoft.com/office/drawing/2014/main" id="{2DF83634-AF9D-42D9-B952-648FE40FAAD8}"/>
              </a:ext>
            </a:extLst>
          </p:cNvPr>
          <p:cNvSpPr txBox="1"/>
          <p:nvPr/>
        </p:nvSpPr>
        <p:spPr>
          <a:xfrm>
            <a:off x="1007165" y="3962400"/>
            <a:ext cx="10257183" cy="2308324"/>
          </a:xfrm>
          <a:prstGeom prst="rect">
            <a:avLst/>
          </a:prstGeom>
          <a:noFill/>
        </p:spPr>
        <p:txBody>
          <a:bodyPr wrap="square" rtlCol="0">
            <a:spAutoFit/>
          </a:bodyPr>
          <a:lstStyle/>
          <a:p>
            <a:r>
              <a:rPr lang="en-GB" dirty="0"/>
              <a:t>Description: </a:t>
            </a:r>
            <a:r>
              <a:rPr lang="en-GB" b="1" dirty="0"/>
              <a:t>The Atlas Mountains </a:t>
            </a:r>
            <a:r>
              <a:rPr lang="en-GB" dirty="0"/>
              <a:t>are located in North Africa. The Mountains are </a:t>
            </a:r>
            <a:r>
              <a:rPr lang="en-GB" b="1" dirty="0"/>
              <a:t>fold mountains </a:t>
            </a:r>
            <a:r>
              <a:rPr lang="en-GB" dirty="0"/>
              <a:t>created by the African </a:t>
            </a:r>
            <a:r>
              <a:rPr lang="en-GB" b="1" dirty="0"/>
              <a:t>Tectonic Plate </a:t>
            </a:r>
            <a:r>
              <a:rPr lang="en-GB" dirty="0"/>
              <a:t>moving against the Eurasian Plate pushing the land 4167m into the sky. Looking North you can see the Mediterranean sea and Europe and to the south you look towards the Sahara Desert. A very dry place which can be partly blamed by the mountain range. As the moist air rises from the Mediterranean Sea it falls on the West side of the mountain as rain and snow, the air that reaches the southern part of the mountains is dry and does not contain moisture. </a:t>
            </a:r>
          </a:p>
          <a:p>
            <a:endParaRPr lang="en-GB" dirty="0"/>
          </a:p>
          <a:p>
            <a:endParaRPr lang="en-GB" dirty="0"/>
          </a:p>
        </p:txBody>
      </p:sp>
      <p:sp>
        <p:nvSpPr>
          <p:cNvPr id="4" name="TextBox 3">
            <a:extLst>
              <a:ext uri="{FF2B5EF4-FFF2-40B4-BE49-F238E27FC236}">
                <a16:creationId xmlns:a16="http://schemas.microsoft.com/office/drawing/2014/main" id="{A04C8AE1-3259-4E4F-8353-AF1F401E954E}"/>
              </a:ext>
            </a:extLst>
          </p:cNvPr>
          <p:cNvSpPr txBox="1"/>
          <p:nvPr/>
        </p:nvSpPr>
        <p:spPr>
          <a:xfrm>
            <a:off x="530088" y="1032090"/>
            <a:ext cx="2186608" cy="1477328"/>
          </a:xfrm>
          <a:prstGeom prst="rect">
            <a:avLst/>
          </a:prstGeom>
          <a:noFill/>
        </p:spPr>
        <p:txBody>
          <a:bodyPr wrap="square" rtlCol="0">
            <a:spAutoFit/>
          </a:bodyPr>
          <a:lstStyle/>
          <a:p>
            <a:r>
              <a:rPr lang="en-GB" dirty="0"/>
              <a:t>Week 2 – Describe the mountain range and what you will see when you look out from the top. </a:t>
            </a:r>
          </a:p>
        </p:txBody>
      </p:sp>
    </p:spTree>
    <p:extLst>
      <p:ext uri="{BB962C8B-B14F-4D97-AF65-F5344CB8AC3E}">
        <p14:creationId xmlns:p14="http://schemas.microsoft.com/office/powerpoint/2010/main" val="2831410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6CDF4E-C007-4E0E-AB92-F3DCC38AE4F8}"/>
              </a:ext>
            </a:extLst>
          </p:cNvPr>
          <p:cNvSpPr/>
          <p:nvPr/>
        </p:nvSpPr>
        <p:spPr>
          <a:xfrm>
            <a:off x="3048000" y="489178"/>
            <a:ext cx="6096000" cy="1200329"/>
          </a:xfrm>
          <a:prstGeom prst="rect">
            <a:avLst/>
          </a:prstGeom>
        </p:spPr>
        <p:txBody>
          <a:bodyPr>
            <a:spAutoFit/>
          </a:bodyPr>
          <a:lstStyle/>
          <a:p>
            <a:r>
              <a:rPr lang="en-GB" dirty="0"/>
              <a:t>How to get there: Flights go daily form the UK and range between£75 and £150. From Marrakech there is just a short 50km drive to the mountains resort of </a:t>
            </a:r>
            <a:r>
              <a:rPr lang="en-GB" dirty="0" err="1"/>
              <a:t>Oukaimeden</a:t>
            </a:r>
            <a:r>
              <a:rPr lang="en-GB" dirty="0"/>
              <a:t>. You can drive or take a coach. </a:t>
            </a:r>
          </a:p>
        </p:txBody>
      </p:sp>
      <p:pic>
        <p:nvPicPr>
          <p:cNvPr id="5" name="Picture 4">
            <a:extLst>
              <a:ext uri="{FF2B5EF4-FFF2-40B4-BE49-F238E27FC236}">
                <a16:creationId xmlns:a16="http://schemas.microsoft.com/office/drawing/2014/main" id="{7788EEE3-7E71-49D8-9881-BB21D13E18FB}"/>
              </a:ext>
            </a:extLst>
          </p:cNvPr>
          <p:cNvPicPr>
            <a:picLocks noChangeAspect="1"/>
          </p:cNvPicPr>
          <p:nvPr/>
        </p:nvPicPr>
        <p:blipFill>
          <a:blip r:embed="rId2"/>
          <a:stretch>
            <a:fillRect/>
          </a:stretch>
        </p:blipFill>
        <p:spPr>
          <a:xfrm>
            <a:off x="3105150" y="1980579"/>
            <a:ext cx="6038850" cy="3400425"/>
          </a:xfrm>
          <a:prstGeom prst="rect">
            <a:avLst/>
          </a:prstGeom>
        </p:spPr>
      </p:pic>
      <p:sp>
        <p:nvSpPr>
          <p:cNvPr id="6" name="TextBox 5">
            <a:extLst>
              <a:ext uri="{FF2B5EF4-FFF2-40B4-BE49-F238E27FC236}">
                <a16:creationId xmlns:a16="http://schemas.microsoft.com/office/drawing/2014/main" id="{DDF5B696-35F4-4CD3-BD99-B5F30647F99E}"/>
              </a:ext>
            </a:extLst>
          </p:cNvPr>
          <p:cNvSpPr txBox="1"/>
          <p:nvPr/>
        </p:nvSpPr>
        <p:spPr>
          <a:xfrm>
            <a:off x="901148" y="5420139"/>
            <a:ext cx="3988904" cy="646331"/>
          </a:xfrm>
          <a:prstGeom prst="rect">
            <a:avLst/>
          </a:prstGeom>
          <a:noFill/>
        </p:spPr>
        <p:txBody>
          <a:bodyPr wrap="square" rtlCol="0">
            <a:spAutoFit/>
          </a:bodyPr>
          <a:lstStyle/>
          <a:p>
            <a:r>
              <a:rPr lang="en-GB" dirty="0"/>
              <a:t>Week 3 – where is the resort and how can you get there?</a:t>
            </a:r>
          </a:p>
        </p:txBody>
      </p:sp>
    </p:spTree>
    <p:extLst>
      <p:ext uri="{BB962C8B-B14F-4D97-AF65-F5344CB8AC3E}">
        <p14:creationId xmlns:p14="http://schemas.microsoft.com/office/powerpoint/2010/main" val="636876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16CBB21-E05C-46A6-8F77-B42488DC89A0}"/>
              </a:ext>
            </a:extLst>
          </p:cNvPr>
          <p:cNvSpPr/>
          <p:nvPr/>
        </p:nvSpPr>
        <p:spPr>
          <a:xfrm>
            <a:off x="5819362" y="4154351"/>
            <a:ext cx="6096000" cy="1754326"/>
          </a:xfrm>
          <a:prstGeom prst="rect">
            <a:avLst/>
          </a:prstGeom>
        </p:spPr>
        <p:txBody>
          <a:bodyPr>
            <a:spAutoFit/>
          </a:bodyPr>
          <a:lstStyle/>
          <a:p>
            <a:r>
              <a:rPr lang="en-GB" dirty="0"/>
              <a:t>What you can do when you are there: Bring your own skis or higher some form the resort, as you can find 13km of ski slopes and an array of hiking areas. The area also boasts hiking high in the snowy peaks and work with the Berber people, the indigenous people to the area. They will guide you through mountain passes and valleys to witness some breath-taking scenery.</a:t>
            </a:r>
          </a:p>
        </p:txBody>
      </p:sp>
      <p:pic>
        <p:nvPicPr>
          <p:cNvPr id="3" name="Picture 2">
            <a:extLst>
              <a:ext uri="{FF2B5EF4-FFF2-40B4-BE49-F238E27FC236}">
                <a16:creationId xmlns:a16="http://schemas.microsoft.com/office/drawing/2014/main" id="{42611912-7E9C-4B82-9270-8FA8BD5BB92A}"/>
              </a:ext>
            </a:extLst>
          </p:cNvPr>
          <p:cNvPicPr>
            <a:picLocks noChangeAspect="1"/>
          </p:cNvPicPr>
          <p:nvPr/>
        </p:nvPicPr>
        <p:blipFill>
          <a:blip r:embed="rId2"/>
          <a:stretch>
            <a:fillRect/>
          </a:stretch>
        </p:blipFill>
        <p:spPr>
          <a:xfrm>
            <a:off x="772483" y="2760893"/>
            <a:ext cx="4278382" cy="2409120"/>
          </a:xfrm>
          <a:prstGeom prst="rect">
            <a:avLst/>
          </a:prstGeom>
        </p:spPr>
      </p:pic>
      <p:pic>
        <p:nvPicPr>
          <p:cNvPr id="4" name="Picture 3">
            <a:extLst>
              <a:ext uri="{FF2B5EF4-FFF2-40B4-BE49-F238E27FC236}">
                <a16:creationId xmlns:a16="http://schemas.microsoft.com/office/drawing/2014/main" id="{8B61C67A-C5ED-4A70-9F37-75C5AFBC54E2}"/>
              </a:ext>
            </a:extLst>
          </p:cNvPr>
          <p:cNvPicPr>
            <a:picLocks noChangeAspect="1"/>
          </p:cNvPicPr>
          <p:nvPr/>
        </p:nvPicPr>
        <p:blipFill>
          <a:blip r:embed="rId3"/>
          <a:stretch>
            <a:fillRect/>
          </a:stretch>
        </p:blipFill>
        <p:spPr>
          <a:xfrm>
            <a:off x="6096000" y="819126"/>
            <a:ext cx="4346841" cy="2443890"/>
          </a:xfrm>
          <a:prstGeom prst="rect">
            <a:avLst/>
          </a:prstGeom>
        </p:spPr>
      </p:pic>
      <p:sp>
        <p:nvSpPr>
          <p:cNvPr id="5" name="TextBox 4">
            <a:extLst>
              <a:ext uri="{FF2B5EF4-FFF2-40B4-BE49-F238E27FC236}">
                <a16:creationId xmlns:a16="http://schemas.microsoft.com/office/drawing/2014/main" id="{CC852B19-8170-4A9C-9380-C9D9A9D5D3D3}"/>
              </a:ext>
            </a:extLst>
          </p:cNvPr>
          <p:cNvSpPr txBox="1"/>
          <p:nvPr/>
        </p:nvSpPr>
        <p:spPr>
          <a:xfrm>
            <a:off x="772483" y="819126"/>
            <a:ext cx="3988904" cy="923330"/>
          </a:xfrm>
          <a:prstGeom prst="rect">
            <a:avLst/>
          </a:prstGeom>
          <a:noFill/>
        </p:spPr>
        <p:txBody>
          <a:bodyPr wrap="square" rtlCol="0">
            <a:spAutoFit/>
          </a:bodyPr>
          <a:lstStyle/>
          <a:p>
            <a:r>
              <a:rPr lang="en-GB" dirty="0"/>
              <a:t>Week 4 – what can you do when you get there and are there any local communities you can support?</a:t>
            </a:r>
          </a:p>
        </p:txBody>
      </p:sp>
    </p:spTree>
    <p:extLst>
      <p:ext uri="{BB962C8B-B14F-4D97-AF65-F5344CB8AC3E}">
        <p14:creationId xmlns:p14="http://schemas.microsoft.com/office/powerpoint/2010/main" val="4264400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5001C8-711F-4208-99A1-EC8BDFD7B7CE}"/>
              </a:ext>
            </a:extLst>
          </p:cNvPr>
          <p:cNvSpPr txBox="1"/>
          <p:nvPr/>
        </p:nvSpPr>
        <p:spPr>
          <a:xfrm>
            <a:off x="2279374" y="689113"/>
            <a:ext cx="7262191" cy="1200329"/>
          </a:xfrm>
          <a:prstGeom prst="rect">
            <a:avLst/>
          </a:prstGeom>
          <a:noFill/>
        </p:spPr>
        <p:txBody>
          <a:bodyPr wrap="square" rtlCol="0">
            <a:spAutoFit/>
          </a:bodyPr>
          <a:lstStyle/>
          <a:p>
            <a:r>
              <a:rPr lang="en-GB" dirty="0"/>
              <a:t>Eco friendly – walk to the resort, take rubbish home with you, follow specific paths, use local guides to support their culture, family and future.</a:t>
            </a:r>
          </a:p>
          <a:p>
            <a:r>
              <a:rPr lang="en-GB" dirty="0"/>
              <a:t>Travel by train and ferry rather than flying. Visit local wildlife centres to support the conservation of the ecosystem.</a:t>
            </a:r>
          </a:p>
        </p:txBody>
      </p:sp>
      <p:sp>
        <p:nvSpPr>
          <p:cNvPr id="3" name="TextBox 2">
            <a:extLst>
              <a:ext uri="{FF2B5EF4-FFF2-40B4-BE49-F238E27FC236}">
                <a16:creationId xmlns:a16="http://schemas.microsoft.com/office/drawing/2014/main" id="{36D45FBC-C437-40F3-A41D-E28B24BC3CCD}"/>
              </a:ext>
            </a:extLst>
          </p:cNvPr>
          <p:cNvSpPr txBox="1"/>
          <p:nvPr/>
        </p:nvSpPr>
        <p:spPr>
          <a:xfrm>
            <a:off x="901148" y="5420139"/>
            <a:ext cx="3988904" cy="646331"/>
          </a:xfrm>
          <a:prstGeom prst="rect">
            <a:avLst/>
          </a:prstGeom>
          <a:noFill/>
        </p:spPr>
        <p:txBody>
          <a:bodyPr wrap="square" rtlCol="0">
            <a:spAutoFit/>
          </a:bodyPr>
          <a:lstStyle/>
          <a:p>
            <a:r>
              <a:rPr lang="en-GB" dirty="0"/>
              <a:t>Week 5 – how can you make your adventure eco friendly?</a:t>
            </a:r>
          </a:p>
        </p:txBody>
      </p:sp>
      <p:pic>
        <p:nvPicPr>
          <p:cNvPr id="4" name="Picture 3">
            <a:extLst>
              <a:ext uri="{FF2B5EF4-FFF2-40B4-BE49-F238E27FC236}">
                <a16:creationId xmlns:a16="http://schemas.microsoft.com/office/drawing/2014/main" id="{BE94D739-D9E3-41AF-A52A-155E44AD2AA7}"/>
              </a:ext>
            </a:extLst>
          </p:cNvPr>
          <p:cNvPicPr>
            <a:picLocks noChangeAspect="1"/>
          </p:cNvPicPr>
          <p:nvPr/>
        </p:nvPicPr>
        <p:blipFill>
          <a:blip r:embed="rId2"/>
          <a:stretch>
            <a:fillRect/>
          </a:stretch>
        </p:blipFill>
        <p:spPr>
          <a:xfrm>
            <a:off x="4114354" y="2439096"/>
            <a:ext cx="3963291" cy="2637390"/>
          </a:xfrm>
          <a:prstGeom prst="rect">
            <a:avLst/>
          </a:prstGeom>
        </p:spPr>
      </p:pic>
    </p:spTree>
    <p:extLst>
      <p:ext uri="{BB962C8B-B14F-4D97-AF65-F5344CB8AC3E}">
        <p14:creationId xmlns:p14="http://schemas.microsoft.com/office/powerpoint/2010/main" val="269188724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209</TotalTime>
  <Words>396</Words>
  <Application>Microsoft Office PowerPoint</Application>
  <PresentationFormat>Widescreen</PresentationFormat>
  <Paragraphs>11</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Algerian</vt:lpstr>
      <vt:lpstr>Arial</vt:lpstr>
      <vt:lpstr>Garamond</vt:lpstr>
      <vt:lpstr>Organic</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Gardner</dc:creator>
  <cp:lastModifiedBy>Richard Gardner</cp:lastModifiedBy>
  <cp:revision>9</cp:revision>
  <dcterms:created xsi:type="dcterms:W3CDTF">2020-04-06T10:29:59Z</dcterms:created>
  <dcterms:modified xsi:type="dcterms:W3CDTF">2020-04-22T07:54:44Z</dcterms:modified>
</cp:coreProperties>
</file>