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6"/>
  </p:handoutMasterIdLst>
  <p:sldIdLst>
    <p:sldId id="261" r:id="rId2"/>
    <p:sldId id="258" r:id="rId3"/>
    <p:sldId id="263" r:id="rId4"/>
    <p:sldId id="268" r:id="rId5"/>
    <p:sldId id="300" r:id="rId6"/>
    <p:sldId id="308" r:id="rId7"/>
    <p:sldId id="309" r:id="rId8"/>
    <p:sldId id="310" r:id="rId9"/>
    <p:sldId id="311" r:id="rId10"/>
    <p:sldId id="312" r:id="rId11"/>
    <p:sldId id="314" r:id="rId12"/>
    <p:sldId id="315" r:id="rId13"/>
    <p:sldId id="307" r:id="rId14"/>
    <p:sldId id="267" r:id="rId15"/>
  </p:sldIdLst>
  <p:sldSz cx="9144000" cy="6858000" type="screen4x3"/>
  <p:notesSz cx="6858000" cy="9144000"/>
  <p:embeddedFontLst>
    <p:embeddedFont>
      <p:font typeface="Twinkl SemiBold" pitchFamily="2" charset="0"/>
      <p:bold r:id="rId17"/>
    </p:embeddedFont>
    <p:embeddedFont>
      <p:font typeface="Calibri" panose="020F0502020204030204" pitchFamily="34" charset="0"/>
      <p:regular r:id="rId18"/>
      <p:bold r:id="rId19"/>
      <p:italic r:id="rId20"/>
      <p:boldItalic r:id="rId21"/>
    </p:embeddedFont>
    <p:embeddedFont>
      <p:font typeface="Sassoon Infant Rg" panose="02000503030000020003" pitchFamily="50" charset="0"/>
      <p:regular r:id="rId22"/>
      <p:bold r:id="rId23"/>
    </p:embeddedFont>
    <p:embeddedFont>
      <p:font typeface="Tuffy" panose="020B0603060100000000" pitchFamily="34" charset="0"/>
      <p:regular r:id="rId24"/>
      <p:bold r:id="rId25"/>
      <p:italic r:id="rId26"/>
      <p:boldItalic r:id="rId27"/>
    </p:embeddedFont>
    <p:embeddedFont>
      <p:font typeface="Twinkl" panose="020B0604020202020204" pitchFamily="2" charset="0"/>
      <p:regular r:id="rId28"/>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3C79A"/>
    <a:srgbClr val="ABE3CE"/>
    <a:srgbClr val="869288"/>
    <a:srgbClr val="FFFF99"/>
    <a:srgbClr val="A21770"/>
    <a:srgbClr val="90BCCA"/>
    <a:srgbClr val="21A6F9"/>
    <a:srgbClr val="FEFB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8" d="100"/>
          <a:sy n="88" d="100"/>
        </p:scale>
        <p:origin x="1291" y="62"/>
      </p:cViewPr>
      <p:guideLst>
        <p:guide orient="horz" pos="2160"/>
        <p:guide pos="2880"/>
        <p:guide pos="317"/>
        <p:guide orient="horz" pos="3997"/>
        <p:guide pos="5443"/>
        <p:guide orient="horz" pos="323"/>
        <p:guide pos="476"/>
        <p:guide orient="horz" pos="482"/>
        <p:guide orient="horz" pos="3838"/>
        <p:guide pos="5284"/>
      </p:guideLst>
    </p:cSldViewPr>
  </p:slideViewPr>
  <p:notesTextViewPr>
    <p:cViewPr>
      <p:scale>
        <a:sx n="1" d="1"/>
        <a:sy n="1" d="1"/>
      </p:scale>
      <p:origin x="0" y="0"/>
    </p:cViewPr>
  </p:notesTextViewPr>
  <p:notesViewPr>
    <p:cSldViewPr snapToGrid="0">
      <p:cViewPr varScale="1">
        <p:scale>
          <a:sx n="77" d="100"/>
          <a:sy n="77" d="100"/>
        </p:scale>
        <p:origin x="180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E36C264-44CB-40F7-93A1-9EE414AF73C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DBECF0E-4F6E-445A-A9DD-2B03513637A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C16872E-DA12-4502-9779-24B55853D75D}" type="datetimeFigureOut">
              <a:rPr lang="en-GB"/>
              <a:pPr>
                <a:defRPr/>
              </a:pPr>
              <a:t>01/12/2020</a:t>
            </a:fld>
            <a:endParaRPr lang="en-GB"/>
          </a:p>
        </p:txBody>
      </p:sp>
      <p:sp>
        <p:nvSpPr>
          <p:cNvPr id="4" name="Footer Placeholder 3">
            <a:extLst>
              <a:ext uri="{FF2B5EF4-FFF2-40B4-BE49-F238E27FC236}">
                <a16:creationId xmlns:a16="http://schemas.microsoft.com/office/drawing/2014/main" id="{69EB5B0D-25EC-4839-AB69-EA313B8F591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EC5DF503-6010-4EFF-A290-A41B4F9EB72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8FD09FD-4E2C-4635-971B-E37C64408A2E}"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C885E7A-4385-468E-8ACC-00E1FD631C4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Tree>
    <p:extLst>
      <p:ext uri="{BB962C8B-B14F-4D97-AF65-F5344CB8AC3E}">
        <p14:creationId xmlns:p14="http://schemas.microsoft.com/office/powerpoint/2010/main" val="3990553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88472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B6ED376A-3C00-4BEE-94DF-481CEF5F876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8063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91B1BD2E-FE65-476F-B418-5892053BD68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Whole Clas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8"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31291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72607E6C-0E3B-4886-B688-8440E93275D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ndividual Work"/>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11"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77296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973F3A49-A846-46E9-897D-6716B3C9347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air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972574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F0FCF0B0-C323-4707-A3F4-94681843349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Talking Partner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2712590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5ACCDAD-7C06-4974-84D1-C9169592959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oup Work"/>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7770952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E6B4D01-9E1D-44FD-9E81-090733FC450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721802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5316CE6-B00D-42AE-8F18-FB647F1B241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174553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dirty="0"/>
              <a:t>Click to edit Master text styles</a:t>
            </a:r>
          </a:p>
        </p:txBody>
      </p:sp>
    </p:spTree>
    <p:extLst>
      <p:ext uri="{BB962C8B-B14F-4D97-AF65-F5344CB8AC3E}">
        <p14:creationId xmlns:p14="http://schemas.microsoft.com/office/powerpoint/2010/main" val="33196149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81510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6178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33" r:id="rId11"/>
    <p:sldLayoutId id="2147483734" r:id="rId12"/>
    <p:sldLayoutId id="2147483745" r:id="rId13"/>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19.jpe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watch?v=jLtZ3xnSK40"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Tuffy" pitchFamily="34" charset="0"/>
              </a:rPr>
              <a:t>Year One</a:t>
            </a:r>
          </a:p>
        </p:txBody>
      </p:sp>
      <p:sp>
        <p:nvSpPr>
          <p:cNvPr id="4" name="Rectangle 3">
            <a:extLst>
              <a:ext uri="{FF2B5EF4-FFF2-40B4-BE49-F238E27FC236}">
                <a16:creationId xmlns:a16="http://schemas.microsoft.com/office/drawing/2014/main" id="{67125A36-C6D2-412D-A1C2-2E315FDCE4BB}"/>
              </a:ext>
            </a:extLst>
          </p:cNvPr>
          <p:cNvSpPr/>
          <p:nvPr/>
        </p:nvSpPr>
        <p:spPr>
          <a:xfrm>
            <a:off x="0" y="6251575"/>
            <a:ext cx="9144000" cy="611188"/>
          </a:xfrm>
          <a:prstGeom prst="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cxnSp>
        <p:nvCxnSpPr>
          <p:cNvPr id="6" name="Straight Connector 5">
            <a:extLst>
              <a:ext uri="{FF2B5EF4-FFF2-40B4-BE49-F238E27FC236}">
                <a16:creationId xmlns:a16="http://schemas.microsoft.com/office/drawing/2014/main" id="{30149E46-42EB-4B46-B7B0-240BBDC2DAD0}"/>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342"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Tuffy" pitchFamily="34" charset="0"/>
              </a:rPr>
              <a:t>History</a:t>
            </a:r>
            <a:r>
              <a:rPr lang="en-GB" altLang="en-US" sz="800">
                <a:solidFill>
                  <a:schemeClr val="bg1"/>
                </a:solidFill>
                <a:latin typeface="Tuffy" pitchFamily="34" charset="0"/>
              </a:rPr>
              <a:t> | LKS2 | World War II | The Battle of Britain | Lesson 4</a:t>
            </a:r>
          </a:p>
        </p:txBody>
      </p:sp>
      <p:sp>
        <p:nvSpPr>
          <p:cNvPr id="14343" name="Text Placeholder 16"/>
          <p:cNvSpPr>
            <a:spLocks noGrp="1"/>
          </p:cNvSpPr>
          <p:nvPr>
            <p:ph type="body" sz="quarter" idx="10"/>
          </p:nvPr>
        </p:nvSpPr>
        <p:spPr>
          <a:xfrm>
            <a:off x="1655763" y="3200400"/>
            <a:ext cx="5832475" cy="542925"/>
          </a:xfrm>
        </p:spPr>
        <p:txBody>
          <a:bodyPr/>
          <a:lstStyle/>
          <a:p>
            <a:pPr eaLnBrk="1" hangingPunct="1"/>
            <a:r>
              <a:rPr lang="en-GB" altLang="en-US" smtClean="0"/>
              <a:t>World War II</a:t>
            </a:r>
          </a:p>
        </p:txBody>
      </p:sp>
      <p:sp>
        <p:nvSpPr>
          <p:cNvPr id="14344" name="Title 17"/>
          <p:cNvSpPr>
            <a:spLocks noGrp="1"/>
          </p:cNvSpPr>
          <p:nvPr>
            <p:ph type="title"/>
          </p:nvPr>
        </p:nvSpPr>
        <p:spPr>
          <a:xfrm>
            <a:off x="539750" y="2359025"/>
            <a:ext cx="8064500" cy="655638"/>
          </a:xfrm>
        </p:spPr>
        <p:txBody>
          <a:bodyPr/>
          <a:lstStyle/>
          <a:p>
            <a:pPr eaLnBrk="1" hangingPunct="1"/>
            <a:r>
              <a:rPr lang="en-GB" altLang="en-US" smtClean="0"/>
              <a:t>History</a:t>
            </a:r>
          </a:p>
        </p:txBody>
      </p:sp>
      <p:pic>
        <p:nvPicPr>
          <p:cNvPr id="14345"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4D5D08-AFAE-4897-9557-F8C39031E649}"/>
              </a:ext>
            </a:extLst>
          </p:cNvPr>
          <p:cNvSpPr/>
          <p:nvPr/>
        </p:nvSpPr>
        <p:spPr>
          <a:xfrm>
            <a:off x="0" y="765175"/>
            <a:ext cx="9144000" cy="1595438"/>
          </a:xfrm>
          <a:prstGeom prst="rect">
            <a:avLst/>
          </a:prstGeom>
          <a:solidFill>
            <a:srgbClr val="83C7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7"/>
          <p:cNvSpPr>
            <a:spLocks noGrp="1"/>
          </p:cNvSpPr>
          <p:nvPr>
            <p:ph type="ctrTitle" idx="4294967295"/>
          </p:nvPr>
        </p:nvSpPr>
        <p:spPr>
          <a:xfrm>
            <a:off x="0" y="765175"/>
            <a:ext cx="9144000" cy="1595438"/>
          </a:xfrm>
        </p:spPr>
        <p:txBody>
          <a:bodyPr lIns="0" tIns="0" rIns="0" bIns="0"/>
          <a:lstStyle/>
          <a:p>
            <a:pPr eaLnBrk="1" hangingPunct="1"/>
            <a:r>
              <a:rPr lang="en-GB" altLang="en-US" sz="4800" smtClean="0"/>
              <a:t>The Battle of Britain</a:t>
            </a:r>
          </a:p>
        </p:txBody>
      </p:sp>
      <p:pic>
        <p:nvPicPr>
          <p:cNvPr id="15364" name="Twinkl Logo"/>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5E16AEB3-64DF-4362-9AC6-20112515D86C}"/>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E5047C29-A01C-4635-8153-AA3B97301711}"/>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1638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b="1">
                <a:solidFill>
                  <a:schemeClr val="tx1"/>
                </a:solidFill>
                <a:latin typeface="Twinkl SemiBold" pitchFamily="2" charset="0"/>
              </a:rPr>
              <a:t>Success Criteria</a:t>
            </a:r>
          </a:p>
        </p:txBody>
      </p:sp>
      <p:sp>
        <p:nvSpPr>
          <p:cNvPr id="1638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b="1">
                <a:solidFill>
                  <a:schemeClr val="tx1"/>
                </a:solidFill>
                <a:latin typeface="Twinkl SemiBold" pitchFamily="2" charset="0"/>
              </a:rPr>
              <a:t>Aim</a:t>
            </a:r>
          </a:p>
        </p:txBody>
      </p:sp>
      <p:sp>
        <p:nvSpPr>
          <p:cNvPr id="16390" name="Content Placeholder 15"/>
          <p:cNvSpPr>
            <a:spLocks noGrp="1"/>
          </p:cNvSpPr>
          <p:nvPr>
            <p:ph idx="1"/>
          </p:nvPr>
        </p:nvSpPr>
        <p:spPr>
          <a:xfrm>
            <a:off x="628650" y="1127125"/>
            <a:ext cx="7886700" cy="1409700"/>
          </a:xfrm>
        </p:spPr>
        <p:txBody>
          <a:bodyPr/>
          <a:lstStyle/>
          <a:p>
            <a:pPr eaLnBrk="1" hangingPunct="1"/>
            <a:r>
              <a:rPr lang="en-GB" altLang="en-US" smtClean="0"/>
              <a:t>I can describe events from the Battle of Britain and explain why it was a turning point in the war.</a:t>
            </a:r>
          </a:p>
        </p:txBody>
      </p:sp>
      <p:sp>
        <p:nvSpPr>
          <p:cNvPr id="16391"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t>I can order events from the Battle of Britain on a timeline.</a:t>
            </a:r>
          </a:p>
          <a:p>
            <a:pPr eaLnBrk="1" hangingPunct="1"/>
            <a:r>
              <a:rPr lang="en-GB" altLang="en-US"/>
              <a:t>I can explain why the Battle of Britain was a key turning point in the war.</a:t>
            </a:r>
          </a:p>
          <a:p>
            <a:pPr eaLnBrk="1" hangingPunct="1"/>
            <a:r>
              <a:rPr lang="en-GB" altLang="en-US"/>
              <a:t>I can use different sources of information to write an imagined witness account of a Battle of Britain dog-fight.</a:t>
            </a:r>
          </a:p>
          <a:p>
            <a:pPr eaLnBrk="1" hangingPunct="1"/>
            <a:r>
              <a:rPr lang="en-GB" altLang="en-US"/>
              <a:t>I can tell you some facts about the most popular planes that flew in the Battle of Britain.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EBB2C75-61A2-4552-881F-2AB2FA532AE8}"/>
              </a:ext>
            </a:extLst>
          </p:cNvPr>
          <p:cNvSpPr/>
          <p:nvPr/>
        </p:nvSpPr>
        <p:spPr>
          <a:xfrm>
            <a:off x="755650" y="3997325"/>
            <a:ext cx="7632700" cy="1636713"/>
          </a:xfrm>
          <a:prstGeom prst="rect">
            <a:avLst/>
          </a:prstGeom>
          <a:solidFill>
            <a:schemeClr val="bg1"/>
          </a:solidFill>
          <a:ln w="38100">
            <a:solidFill>
              <a:srgbClr val="86928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itle 13">
            <a:extLst>
              <a:ext uri="{FF2B5EF4-FFF2-40B4-BE49-F238E27FC236}">
                <a16:creationId xmlns:a16="http://schemas.microsoft.com/office/drawing/2014/main" id="{5DD21757-0A84-4192-BF99-CEE3E11D73EC}"/>
              </a:ext>
            </a:extLst>
          </p:cNvPr>
          <p:cNvSpPr>
            <a:spLocks noGrp="1"/>
          </p:cNvSpPr>
          <p:nvPr>
            <p:ph type="title"/>
          </p:nvPr>
        </p:nvSpPr>
        <p:spPr>
          <a:xfrm>
            <a:off x="457200" y="728663"/>
            <a:ext cx="8220075" cy="469900"/>
          </a:xfrm>
        </p:spPr>
        <p:txBody>
          <a:bodyPr>
            <a:normAutofit fontScale="90000"/>
          </a:bodyPr>
          <a:lstStyle/>
          <a:p>
            <a:pPr eaLnBrk="1" hangingPunct="1">
              <a:defRPr/>
            </a:pPr>
            <a:r>
              <a:rPr lang="en-GB" altLang="en-US"/>
              <a:t>The Battle of Britain</a:t>
            </a:r>
          </a:p>
        </p:txBody>
      </p:sp>
      <p:sp>
        <p:nvSpPr>
          <p:cNvPr id="2" name="Rounded Rectangle 1">
            <a:extLst>
              <a:ext uri="{FF2B5EF4-FFF2-40B4-BE49-F238E27FC236}">
                <a16:creationId xmlns:a16="http://schemas.microsoft.com/office/drawing/2014/main" id="{4F53A850-0686-4BD1-9E77-6EE69C67F0AA}"/>
              </a:ext>
            </a:extLst>
          </p:cNvPr>
          <p:cNvSpPr/>
          <p:nvPr/>
        </p:nvSpPr>
        <p:spPr>
          <a:xfrm>
            <a:off x="755650" y="1384300"/>
            <a:ext cx="7632700" cy="692150"/>
          </a:xfrm>
          <a:prstGeom prst="roundRect">
            <a:avLst>
              <a:gd name="adj" fmla="val 8334"/>
            </a:avLst>
          </a:prstGeom>
          <a:solidFill>
            <a:srgbClr val="ABE3C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dirty="0">
                <a:solidFill>
                  <a:schemeClr val="tx1"/>
                </a:solidFill>
                <a:latin typeface="Twinkl" pitchFamily="2" charset="0"/>
              </a:rPr>
              <a:t>The Battle of Britain was fought between the RAF (Royal Air Force) and the German Luftwaffe (air force).</a:t>
            </a:r>
          </a:p>
        </p:txBody>
      </p:sp>
      <p:pic>
        <p:nvPicPr>
          <p:cNvPr id="17413" name="Picture 4"/>
          <p:cNvPicPr>
            <a:picLocks noChangeAspect="1"/>
          </p:cNvPicPr>
          <p:nvPr/>
        </p:nvPicPr>
        <p:blipFill>
          <a:blip r:embed="rId2">
            <a:extLst>
              <a:ext uri="{28A0092B-C50C-407E-A947-70E740481C1C}">
                <a14:useLocalDpi xmlns:a14="http://schemas.microsoft.com/office/drawing/2010/main" val="0"/>
              </a:ext>
            </a:extLst>
          </a:blip>
          <a:srcRect b="19612"/>
          <a:stretch>
            <a:fillRect/>
          </a:stretch>
        </p:blipFill>
        <p:spPr bwMode="auto">
          <a:xfrm>
            <a:off x="3962400" y="3336925"/>
            <a:ext cx="4321175"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Rectangle 5"/>
          <p:cNvSpPr>
            <a:spLocks noChangeArrowheads="1"/>
          </p:cNvSpPr>
          <p:nvPr/>
        </p:nvSpPr>
        <p:spPr bwMode="auto">
          <a:xfrm>
            <a:off x="812800" y="4084638"/>
            <a:ext cx="3252788"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spcAft>
                <a:spcPts val="600"/>
              </a:spcAft>
              <a:buFontTx/>
              <a:buNone/>
            </a:pPr>
            <a:r>
              <a:rPr lang="en-GB" altLang="en-US" sz="1600" b="1">
                <a:solidFill>
                  <a:schemeClr val="tx1"/>
                </a:solidFill>
              </a:rPr>
              <a:t>Talk to your partner</a:t>
            </a:r>
            <a:r>
              <a:rPr lang="en-GB" altLang="en-US" sz="1600">
                <a:solidFill>
                  <a:schemeClr val="tx1"/>
                </a:solidFill>
              </a:rPr>
              <a:t>:</a:t>
            </a:r>
          </a:p>
          <a:p>
            <a:pPr eaLnBrk="1" hangingPunct="1">
              <a:lnSpc>
                <a:spcPct val="100000"/>
              </a:lnSpc>
              <a:spcBef>
                <a:spcPct val="0"/>
              </a:spcBef>
              <a:spcAft>
                <a:spcPts val="600"/>
              </a:spcAft>
              <a:buFontTx/>
              <a:buNone/>
            </a:pPr>
            <a:r>
              <a:rPr lang="en-GB" altLang="en-US" sz="1600">
                <a:solidFill>
                  <a:schemeClr val="tx1"/>
                </a:solidFill>
              </a:rPr>
              <a:t>Do you know what the Battle of Britain was?</a:t>
            </a:r>
          </a:p>
          <a:p>
            <a:pPr eaLnBrk="1" hangingPunct="1">
              <a:lnSpc>
                <a:spcPct val="100000"/>
              </a:lnSpc>
              <a:spcBef>
                <a:spcPct val="0"/>
              </a:spcBef>
              <a:spcAft>
                <a:spcPts val="600"/>
              </a:spcAft>
              <a:buFontTx/>
              <a:buNone/>
            </a:pPr>
            <a:r>
              <a:rPr lang="en-GB" altLang="en-US" sz="1600">
                <a:solidFill>
                  <a:schemeClr val="tx1"/>
                </a:solidFill>
              </a:rPr>
              <a:t>What do you think happened during the Battle of Britain?</a:t>
            </a:r>
            <a:endParaRPr lang="en-GB" altLang="en-US" sz="1600">
              <a:solidFill>
                <a:schemeClr val="tx1"/>
              </a:solidFill>
              <a:latin typeface="Sassoon Infant Rg" pitchFamily="50" charset="0"/>
            </a:endParaRPr>
          </a:p>
        </p:txBody>
      </p:sp>
      <p:pic>
        <p:nvPicPr>
          <p:cNvPr id="17415" name="Talking Partne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32125" y="2044700"/>
            <a:ext cx="2622550"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65641F1-EBCD-4BAE-97CF-E4888ACA8CD9}"/>
              </a:ext>
            </a:extLst>
          </p:cNvPr>
          <p:cNvSpPr/>
          <p:nvPr/>
        </p:nvSpPr>
        <p:spPr>
          <a:xfrm>
            <a:off x="755650" y="2609850"/>
            <a:ext cx="7632700" cy="2530475"/>
          </a:xfrm>
          <a:prstGeom prst="rect">
            <a:avLst/>
          </a:prstGeom>
          <a:solidFill>
            <a:schemeClr val="bg1"/>
          </a:solidFill>
          <a:ln w="38100">
            <a:solidFill>
              <a:srgbClr val="86928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13">
            <a:extLst>
              <a:ext uri="{FF2B5EF4-FFF2-40B4-BE49-F238E27FC236}">
                <a16:creationId xmlns:a16="http://schemas.microsoft.com/office/drawing/2014/main" id="{364FB853-EE68-4CCB-A7B6-91076B486B95}"/>
              </a:ext>
            </a:extLst>
          </p:cNvPr>
          <p:cNvSpPr>
            <a:spLocks noGrp="1"/>
          </p:cNvSpPr>
          <p:nvPr>
            <p:ph type="title"/>
          </p:nvPr>
        </p:nvSpPr>
        <p:spPr>
          <a:xfrm>
            <a:off x="457200" y="728663"/>
            <a:ext cx="8220075" cy="469900"/>
          </a:xfrm>
        </p:spPr>
        <p:txBody>
          <a:bodyPr>
            <a:normAutofit fontScale="90000"/>
          </a:bodyPr>
          <a:lstStyle/>
          <a:p>
            <a:pPr eaLnBrk="1" hangingPunct="1">
              <a:defRPr/>
            </a:pPr>
            <a:r>
              <a:rPr lang="en-GB" altLang="en-US"/>
              <a:t>The Battle of Britain</a:t>
            </a:r>
          </a:p>
        </p:txBody>
      </p:sp>
      <p:sp>
        <p:nvSpPr>
          <p:cNvPr id="2" name="Rounded Rectangle 1">
            <a:extLst>
              <a:ext uri="{FF2B5EF4-FFF2-40B4-BE49-F238E27FC236}">
                <a16:creationId xmlns:a16="http://schemas.microsoft.com/office/drawing/2014/main" id="{0DFF2ACA-B5E0-4BC3-BD32-619669979630}"/>
              </a:ext>
            </a:extLst>
          </p:cNvPr>
          <p:cNvSpPr/>
          <p:nvPr/>
        </p:nvSpPr>
        <p:spPr>
          <a:xfrm>
            <a:off x="755650" y="1384300"/>
            <a:ext cx="7632700" cy="1136650"/>
          </a:xfrm>
          <a:prstGeom prst="roundRect">
            <a:avLst>
              <a:gd name="adj" fmla="val 8334"/>
            </a:avLst>
          </a:prstGeom>
          <a:solidFill>
            <a:srgbClr val="ABE3C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dirty="0">
                <a:solidFill>
                  <a:schemeClr val="tx1"/>
                </a:solidFill>
                <a:latin typeface="Twinkl" pitchFamily="2" charset="0"/>
              </a:rPr>
              <a:t>In July 1940, the leader of Germany, Adolf Hitler, planned a secret mission which was code-named Operation Sea Lion. His plan was to invade Britain and stop the Allies from being able to fight back from Britain against his plans to secure German supremacy (ultimate power and control) across the world.</a:t>
            </a:r>
          </a:p>
        </p:txBody>
      </p:sp>
      <p:sp>
        <p:nvSpPr>
          <p:cNvPr id="8" name="Rectangle 7">
            <a:extLst>
              <a:ext uri="{FF2B5EF4-FFF2-40B4-BE49-F238E27FC236}">
                <a16:creationId xmlns:a16="http://schemas.microsoft.com/office/drawing/2014/main" id="{057D71C7-83E5-4949-A80F-E80A20531208}"/>
              </a:ext>
            </a:extLst>
          </p:cNvPr>
          <p:cNvSpPr/>
          <p:nvPr/>
        </p:nvSpPr>
        <p:spPr>
          <a:xfrm>
            <a:off x="755650" y="5203825"/>
            <a:ext cx="7632700" cy="889000"/>
          </a:xfrm>
          <a:prstGeom prst="rect">
            <a:avLst/>
          </a:prstGeom>
          <a:solidFill>
            <a:srgbClr val="83C7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latin typeface="Twinkl" pitchFamily="2" charset="0"/>
              </a:rPr>
              <a:t>The first thing Hitler needed to do was get control of British air space and the Battle of Britain came as a result of this. The German Luftwaffe (air force) were sent to destroy the British Royal Air Force (RAF).</a:t>
            </a:r>
          </a:p>
        </p:txBody>
      </p:sp>
      <p:sp>
        <p:nvSpPr>
          <p:cNvPr id="18438" name="Rectangle 5"/>
          <p:cNvSpPr>
            <a:spLocks noChangeArrowheads="1"/>
          </p:cNvSpPr>
          <p:nvPr/>
        </p:nvSpPr>
        <p:spPr bwMode="auto">
          <a:xfrm>
            <a:off x="812800" y="2720975"/>
            <a:ext cx="548163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‘As England, in spite of her hopeless military situation, still shows no signs of willingness to come to terms, I have decided to prepare, and if necessary to carry out, a landing operation against her. The aim of this operation is </a:t>
            </a:r>
          </a:p>
          <a:p>
            <a:pPr eaLnBrk="1" hangingPunct="1">
              <a:lnSpc>
                <a:spcPct val="100000"/>
              </a:lnSpc>
              <a:spcBef>
                <a:spcPct val="0"/>
              </a:spcBef>
              <a:buFontTx/>
              <a:buNone/>
            </a:pPr>
            <a:r>
              <a:rPr lang="en-GB" altLang="en-US" sz="1600">
                <a:solidFill>
                  <a:schemeClr val="tx1"/>
                </a:solidFill>
              </a:rPr>
              <a:t>to eliminate the English Motherland as a base from which the war against Germany can be continued, and, if necessary, to occupy the country completely.’ </a:t>
            </a:r>
          </a:p>
          <a:p>
            <a:pPr eaLnBrk="1" hangingPunct="1">
              <a:lnSpc>
                <a:spcPct val="100000"/>
              </a:lnSpc>
              <a:spcBef>
                <a:spcPct val="0"/>
              </a:spcBef>
              <a:buFontTx/>
              <a:buNone/>
            </a:pPr>
            <a:endParaRPr lang="en-GB" altLang="en-US" sz="1600">
              <a:solidFill>
                <a:schemeClr val="tx1"/>
              </a:solidFill>
            </a:endParaRPr>
          </a:p>
          <a:p>
            <a:pPr eaLnBrk="1" hangingPunct="1">
              <a:lnSpc>
                <a:spcPct val="100000"/>
              </a:lnSpc>
              <a:spcBef>
                <a:spcPct val="0"/>
              </a:spcBef>
              <a:buFontTx/>
              <a:buNone/>
            </a:pPr>
            <a:r>
              <a:rPr lang="en-GB" altLang="en-US" sz="1600" b="1" i="1">
                <a:solidFill>
                  <a:schemeClr val="tx1"/>
                </a:solidFill>
              </a:rPr>
              <a:t>- Adolf Hitler, 16</a:t>
            </a:r>
            <a:r>
              <a:rPr lang="en-GB" altLang="en-US" sz="1600" b="1" i="1" baseline="30000">
                <a:solidFill>
                  <a:schemeClr val="tx1"/>
                </a:solidFill>
              </a:rPr>
              <a:t>th</a:t>
            </a:r>
            <a:r>
              <a:rPr lang="en-GB" altLang="en-US" sz="1600" b="1" i="1">
                <a:solidFill>
                  <a:schemeClr val="tx1"/>
                </a:solidFill>
              </a:rPr>
              <a:t> July 1940</a:t>
            </a:r>
            <a:endParaRPr lang="en-GB" altLang="en-US" sz="1600" b="1" i="1">
              <a:solidFill>
                <a:schemeClr val="tx1"/>
              </a:solidFill>
              <a:latin typeface="Sassoon Infant Rg" pitchFamily="50" charset="0"/>
            </a:endParaRPr>
          </a:p>
        </p:txBody>
      </p:sp>
      <p:pic>
        <p:nvPicPr>
          <p:cNvPr id="1843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07088" y="2994025"/>
            <a:ext cx="2468562"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DB1F64C-54DD-42B9-A672-951037032154}"/>
              </a:ext>
            </a:extLst>
          </p:cNvPr>
          <p:cNvSpPr/>
          <p:nvPr/>
        </p:nvSpPr>
        <p:spPr>
          <a:xfrm>
            <a:off x="755650" y="2166938"/>
            <a:ext cx="7632700" cy="2808287"/>
          </a:xfrm>
          <a:prstGeom prst="rect">
            <a:avLst/>
          </a:prstGeom>
          <a:solidFill>
            <a:schemeClr val="bg1"/>
          </a:solidFill>
          <a:ln w="38100">
            <a:solidFill>
              <a:srgbClr val="86928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Title 13">
            <a:extLst>
              <a:ext uri="{FF2B5EF4-FFF2-40B4-BE49-F238E27FC236}">
                <a16:creationId xmlns:a16="http://schemas.microsoft.com/office/drawing/2014/main" id="{3C6E4C1C-7144-4839-B810-0BEB9FF82621}"/>
              </a:ext>
            </a:extLst>
          </p:cNvPr>
          <p:cNvSpPr>
            <a:spLocks noGrp="1"/>
          </p:cNvSpPr>
          <p:nvPr>
            <p:ph type="title"/>
          </p:nvPr>
        </p:nvSpPr>
        <p:spPr>
          <a:xfrm>
            <a:off x="457200" y="728663"/>
            <a:ext cx="8220075" cy="469900"/>
          </a:xfrm>
        </p:spPr>
        <p:txBody>
          <a:bodyPr>
            <a:normAutofit fontScale="90000"/>
          </a:bodyPr>
          <a:lstStyle/>
          <a:p>
            <a:pPr eaLnBrk="1" hangingPunct="1">
              <a:defRPr/>
            </a:pPr>
            <a:r>
              <a:rPr lang="en-GB" altLang="en-US"/>
              <a:t>Key Facts</a:t>
            </a:r>
          </a:p>
        </p:txBody>
      </p:sp>
      <p:sp>
        <p:nvSpPr>
          <p:cNvPr id="2" name="Rounded Rectangle 1">
            <a:extLst>
              <a:ext uri="{FF2B5EF4-FFF2-40B4-BE49-F238E27FC236}">
                <a16:creationId xmlns:a16="http://schemas.microsoft.com/office/drawing/2014/main" id="{F7A4783B-9B88-489B-B851-9D190154F5AD}"/>
              </a:ext>
            </a:extLst>
          </p:cNvPr>
          <p:cNvSpPr/>
          <p:nvPr/>
        </p:nvSpPr>
        <p:spPr>
          <a:xfrm>
            <a:off x="755650" y="1384300"/>
            <a:ext cx="7632700" cy="682625"/>
          </a:xfrm>
          <a:prstGeom prst="roundRect">
            <a:avLst>
              <a:gd name="adj" fmla="val 8334"/>
            </a:avLst>
          </a:prstGeom>
          <a:solidFill>
            <a:srgbClr val="ABE3C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dirty="0">
                <a:solidFill>
                  <a:schemeClr val="tx1"/>
                </a:solidFill>
                <a:latin typeface="Twinkl" pitchFamily="2" charset="0"/>
              </a:rPr>
              <a:t>You are going to make your own timeline of events from the Battle of Britain.</a:t>
            </a:r>
          </a:p>
        </p:txBody>
      </p:sp>
      <p:sp>
        <p:nvSpPr>
          <p:cNvPr id="8" name="Rectangle 7">
            <a:extLst>
              <a:ext uri="{FF2B5EF4-FFF2-40B4-BE49-F238E27FC236}">
                <a16:creationId xmlns:a16="http://schemas.microsoft.com/office/drawing/2014/main" id="{00DF1E68-754D-412A-9B99-4032F1669E82}"/>
              </a:ext>
            </a:extLst>
          </p:cNvPr>
          <p:cNvSpPr/>
          <p:nvPr/>
        </p:nvSpPr>
        <p:spPr>
          <a:xfrm>
            <a:off x="755650" y="5083175"/>
            <a:ext cx="7632700" cy="1009650"/>
          </a:xfrm>
          <a:prstGeom prst="rect">
            <a:avLst/>
          </a:prstGeom>
          <a:solidFill>
            <a:srgbClr val="83C7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dirty="0">
                <a:solidFill>
                  <a:schemeClr val="tx1"/>
                </a:solidFill>
                <a:latin typeface="Twinkl" pitchFamily="2" charset="0"/>
              </a:rPr>
              <a:t>When you have finished your timeline, use your knowledge to answer this question: </a:t>
            </a:r>
            <a:r>
              <a:rPr lang="en-GB" sz="1600" b="1" dirty="0">
                <a:solidFill>
                  <a:schemeClr val="tx1"/>
                </a:solidFill>
                <a:latin typeface="Twinkl" pitchFamily="2" charset="0"/>
              </a:rPr>
              <a:t>Why was the Battle of Britain a key turning point in the war?</a:t>
            </a:r>
          </a:p>
          <a:p>
            <a:pPr algn="ctr" eaLnBrk="1" fontAlgn="auto" hangingPunct="1">
              <a:spcBef>
                <a:spcPts val="0"/>
              </a:spcBef>
              <a:spcAft>
                <a:spcPts val="600"/>
              </a:spcAft>
              <a:defRPr/>
            </a:pPr>
            <a:r>
              <a:rPr lang="en-GB" sz="1600" dirty="0">
                <a:solidFill>
                  <a:schemeClr val="tx1"/>
                </a:solidFill>
                <a:latin typeface="Twinkl" pitchFamily="2" charset="0"/>
              </a:rPr>
              <a:t>Be ready to feedback your ideas to the rest of the class.</a:t>
            </a:r>
          </a:p>
        </p:txBody>
      </p:sp>
      <p:sp>
        <p:nvSpPr>
          <p:cNvPr id="19462" name="Rectangle 5"/>
          <p:cNvSpPr>
            <a:spLocks noChangeArrowheads="1"/>
          </p:cNvSpPr>
          <p:nvPr/>
        </p:nvSpPr>
        <p:spPr bwMode="auto">
          <a:xfrm>
            <a:off x="812800" y="2290763"/>
            <a:ext cx="75152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Read the </a:t>
            </a:r>
            <a:r>
              <a:rPr lang="en-GB" altLang="en-US" sz="1600" b="1">
                <a:solidFill>
                  <a:schemeClr val="tx1"/>
                </a:solidFill>
              </a:rPr>
              <a:t>Battle of Britain Key Facts</a:t>
            </a:r>
            <a:r>
              <a:rPr lang="en-GB" altLang="en-US" sz="1600">
                <a:solidFill>
                  <a:schemeClr val="tx1"/>
                </a:solidFill>
              </a:rPr>
              <a:t>. Use the facts to create your timeline putting them into chronological order.</a:t>
            </a:r>
            <a:endParaRPr lang="en-GB" altLang="en-US" sz="1600" b="1" i="1">
              <a:solidFill>
                <a:schemeClr val="tx1"/>
              </a:solidFill>
              <a:latin typeface="Sassoon Infant Rg" pitchFamily="50" charset="0"/>
            </a:endParaRPr>
          </a:p>
        </p:txBody>
      </p:sp>
      <p:pic>
        <p:nvPicPr>
          <p:cNvPr id="3" name="Picture 2">
            <a:extLst>
              <a:ext uri="{FF2B5EF4-FFF2-40B4-BE49-F238E27FC236}">
                <a16:creationId xmlns:a16="http://schemas.microsoft.com/office/drawing/2014/main" id="{EA0CD09C-77DD-4D55-B24F-85C83811C6EF}"/>
              </a:ext>
            </a:extLst>
          </p:cNvPr>
          <p:cNvPicPr>
            <a:picLocks noChangeAspect="1"/>
          </p:cNvPicPr>
          <p:nvPr/>
        </p:nvPicPr>
        <p:blipFill>
          <a:blip r:embed="rId2"/>
          <a:stretch>
            <a:fillRect/>
          </a:stretch>
        </p:blipFill>
        <p:spPr>
          <a:xfrm>
            <a:off x="936625" y="2982913"/>
            <a:ext cx="2628900" cy="1858962"/>
          </a:xfrm>
          <a:prstGeom prst="rect">
            <a:avLst/>
          </a:prstGeom>
          <a:effectLst>
            <a:outerShdw blurRad="63500" sx="102000" sy="102000" algn="ctr" rotWithShape="0">
              <a:prstClr val="black">
                <a:alpha val="40000"/>
              </a:prstClr>
            </a:outerShdw>
          </a:effectLst>
        </p:spPr>
      </p:pic>
      <p:pic>
        <p:nvPicPr>
          <p:cNvPr id="5" name="Picture 4">
            <a:extLst>
              <a:ext uri="{FF2B5EF4-FFF2-40B4-BE49-F238E27FC236}">
                <a16:creationId xmlns:a16="http://schemas.microsoft.com/office/drawing/2014/main" id="{D9BD80AE-08E1-4F7A-B095-2A569C62065E}"/>
              </a:ext>
            </a:extLst>
          </p:cNvPr>
          <p:cNvPicPr>
            <a:picLocks noChangeAspect="1"/>
          </p:cNvPicPr>
          <p:nvPr/>
        </p:nvPicPr>
        <p:blipFill>
          <a:blip r:embed="rId3"/>
          <a:stretch>
            <a:fillRect/>
          </a:stretch>
        </p:blipFill>
        <p:spPr>
          <a:xfrm>
            <a:off x="2606675" y="2982913"/>
            <a:ext cx="2628900" cy="1858962"/>
          </a:xfrm>
          <a:prstGeom prst="rect">
            <a:avLst/>
          </a:prstGeom>
          <a:effectLst>
            <a:outerShdw blurRad="63500" sx="102000" sy="102000" algn="ctr" rotWithShape="0">
              <a:prstClr val="black">
                <a:alpha val="40000"/>
              </a:prstClr>
            </a:outerShdw>
          </a:effectLst>
        </p:spPr>
      </p:pic>
      <p:pic>
        <p:nvPicPr>
          <p:cNvPr id="9" name="Picture 8">
            <a:extLst>
              <a:ext uri="{FF2B5EF4-FFF2-40B4-BE49-F238E27FC236}">
                <a16:creationId xmlns:a16="http://schemas.microsoft.com/office/drawing/2014/main" id="{0CD601EA-151B-4F64-A0F6-C9EA3F130202}"/>
              </a:ext>
            </a:extLst>
          </p:cNvPr>
          <p:cNvPicPr>
            <a:picLocks noChangeAspect="1"/>
          </p:cNvPicPr>
          <p:nvPr/>
        </p:nvPicPr>
        <p:blipFill>
          <a:blip r:embed="rId4"/>
          <a:stretch>
            <a:fillRect/>
          </a:stretch>
        </p:blipFill>
        <p:spPr>
          <a:xfrm>
            <a:off x="3713163" y="2982913"/>
            <a:ext cx="2628900" cy="1858962"/>
          </a:xfrm>
          <a:prstGeom prst="rect">
            <a:avLst/>
          </a:prstGeom>
          <a:effectLst>
            <a:outerShdw blurRad="63500" sx="102000" sy="102000" algn="ctr" rotWithShape="0">
              <a:prstClr val="black">
                <a:alpha val="40000"/>
              </a:prstClr>
            </a:outerShdw>
          </a:effectLst>
        </p:spPr>
      </p:pic>
      <p:pic>
        <p:nvPicPr>
          <p:cNvPr id="10" name="Picture 9">
            <a:extLst>
              <a:ext uri="{FF2B5EF4-FFF2-40B4-BE49-F238E27FC236}">
                <a16:creationId xmlns:a16="http://schemas.microsoft.com/office/drawing/2014/main" id="{09DF8A4D-18CD-465D-B256-9AFDD78CF3E9}"/>
              </a:ext>
            </a:extLst>
          </p:cNvPr>
          <p:cNvPicPr>
            <a:picLocks noChangeAspect="1"/>
          </p:cNvPicPr>
          <p:nvPr/>
        </p:nvPicPr>
        <p:blipFill>
          <a:blip r:embed="rId5"/>
          <a:stretch>
            <a:fillRect/>
          </a:stretch>
        </p:blipFill>
        <p:spPr>
          <a:xfrm>
            <a:off x="5381625" y="2982913"/>
            <a:ext cx="2628900" cy="1858962"/>
          </a:xfrm>
          <a:prstGeom prst="rect">
            <a:avLst/>
          </a:prstGeom>
          <a:effectLst>
            <a:outerShdw blurRad="63500" sx="102000" sy="102000" algn="ctr" rotWithShape="0">
              <a:prstClr val="black">
                <a:alpha val="40000"/>
              </a:prstClr>
            </a:outerShdw>
          </a:effectLst>
        </p:spPr>
      </p:pic>
      <p:pic>
        <p:nvPicPr>
          <p:cNvPr id="19467" name="Individual Wor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5F08773-E0C6-47C7-9CA0-77E5AD191A47}"/>
              </a:ext>
            </a:extLst>
          </p:cNvPr>
          <p:cNvSpPr/>
          <p:nvPr/>
        </p:nvSpPr>
        <p:spPr>
          <a:xfrm>
            <a:off x="755650" y="3452813"/>
            <a:ext cx="7632700" cy="1660525"/>
          </a:xfrm>
          <a:prstGeom prst="rect">
            <a:avLst/>
          </a:prstGeom>
          <a:solidFill>
            <a:schemeClr val="bg1"/>
          </a:solidFill>
          <a:ln w="38100">
            <a:solidFill>
              <a:srgbClr val="86928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3" name="Title 13">
            <a:extLst>
              <a:ext uri="{FF2B5EF4-FFF2-40B4-BE49-F238E27FC236}">
                <a16:creationId xmlns:a16="http://schemas.microsoft.com/office/drawing/2014/main" id="{02E0FEE7-72D6-4934-9D2F-7B4C4F3D499E}"/>
              </a:ext>
            </a:extLst>
          </p:cNvPr>
          <p:cNvSpPr>
            <a:spLocks noGrp="1"/>
          </p:cNvSpPr>
          <p:nvPr>
            <p:ph type="title"/>
          </p:nvPr>
        </p:nvSpPr>
        <p:spPr>
          <a:xfrm>
            <a:off x="457200" y="728663"/>
            <a:ext cx="8220075" cy="469900"/>
          </a:xfrm>
        </p:spPr>
        <p:txBody>
          <a:bodyPr>
            <a:normAutofit fontScale="90000"/>
          </a:bodyPr>
          <a:lstStyle/>
          <a:p>
            <a:pPr eaLnBrk="1" hangingPunct="1">
              <a:defRPr/>
            </a:pPr>
            <a:r>
              <a:rPr lang="en-GB" altLang="en-US"/>
              <a:t>Aerial Warfare</a:t>
            </a:r>
          </a:p>
        </p:txBody>
      </p:sp>
      <p:sp>
        <p:nvSpPr>
          <p:cNvPr id="2" name="Rounded Rectangle 1">
            <a:extLst>
              <a:ext uri="{FF2B5EF4-FFF2-40B4-BE49-F238E27FC236}">
                <a16:creationId xmlns:a16="http://schemas.microsoft.com/office/drawing/2014/main" id="{103BF955-53D4-42CE-954A-8C8A329770BC}"/>
              </a:ext>
            </a:extLst>
          </p:cNvPr>
          <p:cNvSpPr/>
          <p:nvPr/>
        </p:nvSpPr>
        <p:spPr>
          <a:xfrm>
            <a:off x="755650" y="1384300"/>
            <a:ext cx="7632700" cy="1160463"/>
          </a:xfrm>
          <a:prstGeom prst="roundRect">
            <a:avLst>
              <a:gd name="adj" fmla="val 8334"/>
            </a:avLst>
          </a:prstGeom>
          <a:solidFill>
            <a:srgbClr val="ABE3C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dirty="0">
                <a:solidFill>
                  <a:schemeClr val="tx1"/>
                </a:solidFill>
                <a:latin typeface="Twinkl" pitchFamily="2" charset="0"/>
              </a:rPr>
              <a:t>Despite the seriousness of the situation, people in Britain could not help but be dazzled by the spectacle of British and German planes engaged in battle and carrying out daring mid-air feats in desperate bids to outsmart, and ultimately, defeat each other.</a:t>
            </a:r>
          </a:p>
        </p:txBody>
      </p:sp>
      <p:sp>
        <p:nvSpPr>
          <p:cNvPr id="20485" name="Rectangle 5"/>
          <p:cNvSpPr>
            <a:spLocks noChangeArrowheads="1"/>
          </p:cNvSpPr>
          <p:nvPr/>
        </p:nvSpPr>
        <p:spPr bwMode="auto">
          <a:xfrm>
            <a:off x="2851150" y="3744913"/>
            <a:ext cx="512445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News sellers published the losses from the battles each day, almost as if they were ‘scores’ in a game and each evening people would gather around the radio to listen to news updates, </a:t>
            </a:r>
            <a:r>
              <a:rPr lang="en-GB" altLang="en-US" sz="1600">
                <a:solidFill>
                  <a:schemeClr val="tx1"/>
                </a:solidFill>
                <a:hlinkClick r:id="rId2"/>
              </a:rPr>
              <a:t>like this one</a:t>
            </a:r>
            <a:r>
              <a:rPr lang="en-GB" altLang="en-US" sz="1600">
                <a:solidFill>
                  <a:schemeClr val="tx1"/>
                </a:solidFill>
              </a:rPr>
              <a:t>.</a:t>
            </a:r>
            <a:endParaRPr lang="en-GB" altLang="en-US" sz="1600" b="1" i="1">
              <a:solidFill>
                <a:schemeClr val="tx1"/>
              </a:solidFill>
              <a:latin typeface="Sassoon Infant Rg" pitchFamily="50" charset="0"/>
            </a:endParaRPr>
          </a:p>
        </p:txBody>
      </p:sp>
      <p:pic>
        <p:nvPicPr>
          <p:cNvPr id="2048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39825" y="2309813"/>
            <a:ext cx="1298575" cy="371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7FAEC91-4D1B-4186-88BF-5F178826FDBC}"/>
              </a:ext>
            </a:extLst>
          </p:cNvPr>
          <p:cNvSpPr/>
          <p:nvPr/>
        </p:nvSpPr>
        <p:spPr>
          <a:xfrm>
            <a:off x="763588" y="4152900"/>
            <a:ext cx="7632700" cy="1939925"/>
          </a:xfrm>
          <a:prstGeom prst="rect">
            <a:avLst/>
          </a:prstGeom>
          <a:solidFill>
            <a:schemeClr val="bg1"/>
          </a:solidFill>
          <a:ln w="38100">
            <a:solidFill>
              <a:srgbClr val="86928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07" name="Title 13">
            <a:extLst>
              <a:ext uri="{FF2B5EF4-FFF2-40B4-BE49-F238E27FC236}">
                <a16:creationId xmlns:a16="http://schemas.microsoft.com/office/drawing/2014/main" id="{A93ABEBA-5CF2-4AC5-AB45-12B4297E73E6}"/>
              </a:ext>
            </a:extLst>
          </p:cNvPr>
          <p:cNvSpPr>
            <a:spLocks noGrp="1"/>
          </p:cNvSpPr>
          <p:nvPr>
            <p:ph type="title"/>
          </p:nvPr>
        </p:nvSpPr>
        <p:spPr>
          <a:xfrm>
            <a:off x="457200" y="728663"/>
            <a:ext cx="8220075" cy="469900"/>
          </a:xfrm>
        </p:spPr>
        <p:txBody>
          <a:bodyPr>
            <a:normAutofit fontScale="90000"/>
          </a:bodyPr>
          <a:lstStyle/>
          <a:p>
            <a:pPr eaLnBrk="1" hangingPunct="1">
              <a:defRPr/>
            </a:pPr>
            <a:r>
              <a:rPr lang="en-GB" altLang="en-US"/>
              <a:t>Aerial Warfare</a:t>
            </a:r>
          </a:p>
        </p:txBody>
      </p:sp>
      <p:sp>
        <p:nvSpPr>
          <p:cNvPr id="2" name="Rounded Rectangle 1">
            <a:extLst>
              <a:ext uri="{FF2B5EF4-FFF2-40B4-BE49-F238E27FC236}">
                <a16:creationId xmlns:a16="http://schemas.microsoft.com/office/drawing/2014/main" id="{9C39ADA8-19FD-4F7F-972C-FD03D06BAA4C}"/>
              </a:ext>
            </a:extLst>
          </p:cNvPr>
          <p:cNvSpPr/>
          <p:nvPr/>
        </p:nvSpPr>
        <p:spPr>
          <a:xfrm>
            <a:off x="755650" y="1384300"/>
            <a:ext cx="7632700" cy="925513"/>
          </a:xfrm>
          <a:prstGeom prst="roundRect">
            <a:avLst>
              <a:gd name="adj" fmla="val 8334"/>
            </a:avLst>
          </a:prstGeom>
          <a:solidFill>
            <a:srgbClr val="ABE3C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dirty="0">
                <a:solidFill>
                  <a:schemeClr val="tx1"/>
                </a:solidFill>
                <a:latin typeface="Twinkl" pitchFamily="2" charset="0"/>
              </a:rPr>
              <a:t>The term </a:t>
            </a:r>
            <a:r>
              <a:rPr lang="en-GB" sz="1600" b="1" dirty="0">
                <a:solidFill>
                  <a:schemeClr val="tx1"/>
                </a:solidFill>
                <a:latin typeface="Twinkl" pitchFamily="2" charset="0"/>
              </a:rPr>
              <a:t>dog-fight</a:t>
            </a:r>
            <a:r>
              <a:rPr lang="en-GB" sz="1600" dirty="0">
                <a:solidFill>
                  <a:schemeClr val="tx1"/>
                </a:solidFill>
                <a:latin typeface="Twinkl" pitchFamily="2" charset="0"/>
              </a:rPr>
              <a:t> describes the intense in-air battle between small groups of aircraft fighting at close range where strategic manoeuvring was key to winning.</a:t>
            </a:r>
          </a:p>
        </p:txBody>
      </p:sp>
      <p:sp>
        <p:nvSpPr>
          <p:cNvPr id="21509" name="Rectangle 5"/>
          <p:cNvSpPr>
            <a:spLocks noChangeArrowheads="1"/>
          </p:cNvSpPr>
          <p:nvPr/>
        </p:nvSpPr>
        <p:spPr bwMode="auto">
          <a:xfrm>
            <a:off x="3922713" y="4881563"/>
            <a:ext cx="433228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This statue was made to commemorate the pilots who fought in the Battle of Britain.</a:t>
            </a:r>
            <a:endParaRPr lang="en-GB" altLang="en-US" sz="1600" b="1" i="1">
              <a:solidFill>
                <a:schemeClr val="tx1"/>
              </a:solidFill>
              <a:latin typeface="Sassoon Infant Rg" pitchFamily="50" charset="0"/>
            </a:endParaRPr>
          </a:p>
        </p:txBody>
      </p:sp>
      <p:sp>
        <p:nvSpPr>
          <p:cNvPr id="8" name="Rounded Rectangle 7">
            <a:extLst>
              <a:ext uri="{FF2B5EF4-FFF2-40B4-BE49-F238E27FC236}">
                <a16:creationId xmlns:a16="http://schemas.microsoft.com/office/drawing/2014/main" id="{2B101806-37EF-4C8C-B580-E7BEDBE1EB0A}"/>
              </a:ext>
            </a:extLst>
          </p:cNvPr>
          <p:cNvSpPr/>
          <p:nvPr/>
        </p:nvSpPr>
        <p:spPr>
          <a:xfrm>
            <a:off x="755650" y="2381250"/>
            <a:ext cx="7632700" cy="1671638"/>
          </a:xfrm>
          <a:prstGeom prst="roundRect">
            <a:avLst>
              <a:gd name="adj" fmla="val 8334"/>
            </a:avLst>
          </a:prstGeom>
          <a:solidFill>
            <a:srgbClr val="83C7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endParaRPr lang="en-GB" sz="1600" b="1" dirty="0">
              <a:solidFill>
                <a:schemeClr val="tx1"/>
              </a:solidFill>
              <a:latin typeface="Twinkl" pitchFamily="2" charset="0"/>
            </a:endParaRPr>
          </a:p>
        </p:txBody>
      </p:sp>
      <p:pic>
        <p:nvPicPr>
          <p:cNvPr id="2151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988" y="4194175"/>
            <a:ext cx="2992437"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Rectangle 4"/>
          <p:cNvSpPr>
            <a:spLocks noChangeArrowheads="1"/>
          </p:cNvSpPr>
          <p:nvPr/>
        </p:nvSpPr>
        <p:spPr bwMode="auto">
          <a:xfrm>
            <a:off x="915988" y="2952750"/>
            <a:ext cx="409733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spcAft>
                <a:spcPts val="600"/>
              </a:spcAft>
              <a:buFontTx/>
              <a:buNone/>
            </a:pPr>
            <a:r>
              <a:rPr lang="en-GB" altLang="en-US" sz="1600">
                <a:solidFill>
                  <a:schemeClr val="tx1"/>
                </a:solidFill>
              </a:rPr>
              <a:t>A pilot who destroyed 5 enemy aircrafts during a battle was known as </a:t>
            </a:r>
            <a:r>
              <a:rPr lang="en-GB" altLang="en-US" sz="1600" b="1">
                <a:solidFill>
                  <a:schemeClr val="tx1"/>
                </a:solidFill>
              </a:rPr>
              <a:t>fighter ace.</a:t>
            </a:r>
          </a:p>
        </p:txBody>
      </p:sp>
      <p:pic>
        <p:nvPicPr>
          <p:cNvPr id="21513"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38750" y="2065338"/>
            <a:ext cx="3146425"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Rectangle 9"/>
          <p:cNvSpPr>
            <a:spLocks noChangeArrowheads="1"/>
          </p:cNvSpPr>
          <p:nvPr/>
        </p:nvSpPr>
        <p:spPr bwMode="auto">
          <a:xfrm>
            <a:off x="2278063" y="6159500"/>
            <a:ext cx="45720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500">
                <a:solidFill>
                  <a:srgbClr val="000000"/>
                </a:solidFill>
                <a:latin typeface="Tuffy" pitchFamily="34" charset="0"/>
                <a:cs typeface="Tuffy" pitchFamily="34" charset="0"/>
              </a:rPr>
              <a:t>Photo courtesy of bobaliciouslondon(@flickr.com) - granted under creative commons licence - attribution</a:t>
            </a:r>
            <a:endParaRPr lang="en-GB" altLang="en-US" sz="500">
              <a:solidFill>
                <a:schemeClr val="tx1"/>
              </a:solidFill>
              <a:latin typeface="Tuffy" pitchFamily="34" charset="0"/>
              <a:cs typeface="Tuffy"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C12CB8A-CAD1-48FB-9570-31081C3D10FA}"/>
              </a:ext>
            </a:extLst>
          </p:cNvPr>
          <p:cNvSpPr/>
          <p:nvPr/>
        </p:nvSpPr>
        <p:spPr>
          <a:xfrm>
            <a:off x="755650" y="2273300"/>
            <a:ext cx="7632700" cy="3819525"/>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latin typeface="Twinkl" pitchFamily="2" charset="0"/>
              </a:rPr>
              <a:t>Through a break in the cloud, Tom could see a band of </a:t>
            </a:r>
            <a:r>
              <a:rPr lang="en-GB" sz="1600" dirty="0" err="1">
                <a:solidFill>
                  <a:schemeClr val="tx1"/>
                </a:solidFill>
                <a:latin typeface="Twinkl" pitchFamily="2" charset="0"/>
              </a:rPr>
              <a:t>Messerschmitts</a:t>
            </a:r>
            <a:r>
              <a:rPr lang="en-GB" sz="1600" dirty="0">
                <a:solidFill>
                  <a:schemeClr val="tx1"/>
                </a:solidFill>
                <a:latin typeface="Twinkl" pitchFamily="2" charset="0"/>
              </a:rPr>
              <a:t> advancing towards him like a pack of wolves stalking their prey. For a few seconds, it was as if time had stood still, then the air around him exploded in deafening gun-fire as the Allied and Nazi planes flew amongst each other at crazily close-range. Tom nosed dived down though the cloud, swerving around the left-hand side of the enemy fighters to try and gain a better position, but one of the </a:t>
            </a:r>
            <a:r>
              <a:rPr lang="en-GB" sz="1600" dirty="0" err="1">
                <a:solidFill>
                  <a:schemeClr val="tx1"/>
                </a:solidFill>
                <a:latin typeface="Twinkl" pitchFamily="2" charset="0"/>
              </a:rPr>
              <a:t>Messerschmitts</a:t>
            </a:r>
            <a:r>
              <a:rPr lang="en-GB" sz="1600" dirty="0">
                <a:solidFill>
                  <a:schemeClr val="tx1"/>
                </a:solidFill>
                <a:latin typeface="Twinkl" pitchFamily="2" charset="0"/>
              </a:rPr>
              <a:t> was right on his tail and blasted him with a round of fire. With his heart beating wildly, Tom spun sideways and immediately pulled his Spitfire upwards into a vertical climb, somehow managing to avoid being hit. His head pounded and he felt dizzy and disorientated from the sudden change in altitude but the air in front was clear and he managed to level out. Now, with an advantageous birds-eye view of the battle scene a few hundred feet below, he dived back down. He opened fire on the enemy plane, which had forced his retreat, and almost instantly it erupted into flames. </a:t>
            </a:r>
          </a:p>
        </p:txBody>
      </p:sp>
      <p:sp>
        <p:nvSpPr>
          <p:cNvPr id="22531" name="Title 13">
            <a:extLst>
              <a:ext uri="{FF2B5EF4-FFF2-40B4-BE49-F238E27FC236}">
                <a16:creationId xmlns:a16="http://schemas.microsoft.com/office/drawing/2014/main" id="{DD13A338-67A6-41C7-975B-6EF814DFAC68}"/>
              </a:ext>
            </a:extLst>
          </p:cNvPr>
          <p:cNvSpPr>
            <a:spLocks noGrp="1"/>
          </p:cNvSpPr>
          <p:nvPr>
            <p:ph type="title"/>
          </p:nvPr>
        </p:nvSpPr>
        <p:spPr>
          <a:xfrm>
            <a:off x="457200" y="728663"/>
            <a:ext cx="8220075" cy="469900"/>
          </a:xfrm>
        </p:spPr>
        <p:txBody>
          <a:bodyPr>
            <a:normAutofit fontScale="90000"/>
          </a:bodyPr>
          <a:lstStyle/>
          <a:p>
            <a:pPr eaLnBrk="1" hangingPunct="1">
              <a:defRPr/>
            </a:pPr>
            <a:r>
              <a:rPr lang="en-GB" altLang="en-US"/>
              <a:t>Aerial Warfare</a:t>
            </a:r>
          </a:p>
        </p:txBody>
      </p:sp>
      <p:sp>
        <p:nvSpPr>
          <p:cNvPr id="2" name="Rounded Rectangle 1">
            <a:extLst>
              <a:ext uri="{FF2B5EF4-FFF2-40B4-BE49-F238E27FC236}">
                <a16:creationId xmlns:a16="http://schemas.microsoft.com/office/drawing/2014/main" id="{6048D4BB-E1D0-4411-94CD-71CF3E00206F}"/>
              </a:ext>
            </a:extLst>
          </p:cNvPr>
          <p:cNvSpPr/>
          <p:nvPr/>
        </p:nvSpPr>
        <p:spPr>
          <a:xfrm>
            <a:off x="755650" y="1384300"/>
            <a:ext cx="7632700" cy="798513"/>
          </a:xfrm>
          <a:prstGeom prst="roundRect">
            <a:avLst>
              <a:gd name="adj" fmla="val 8334"/>
            </a:avLst>
          </a:prstGeom>
          <a:solidFill>
            <a:srgbClr val="ABE3C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dirty="0">
                <a:solidFill>
                  <a:schemeClr val="tx1"/>
                </a:solidFill>
                <a:latin typeface="Twinkl" pitchFamily="2" charset="0"/>
              </a:rPr>
              <a:t>Listen as your teacher reads this story extract which describes a dog-fight battle from the point of view of an Allied pilot.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3">
            <a:extLst>
              <a:ext uri="{FF2B5EF4-FFF2-40B4-BE49-F238E27FC236}">
                <a16:creationId xmlns:a16="http://schemas.microsoft.com/office/drawing/2014/main" id="{D4B132F2-CB2C-4AD0-B877-9C258F4F47F7}"/>
              </a:ext>
            </a:extLst>
          </p:cNvPr>
          <p:cNvSpPr>
            <a:spLocks noGrp="1"/>
          </p:cNvSpPr>
          <p:nvPr>
            <p:ph type="title"/>
          </p:nvPr>
        </p:nvSpPr>
        <p:spPr>
          <a:xfrm>
            <a:off x="457200" y="728663"/>
            <a:ext cx="8220075" cy="469900"/>
          </a:xfrm>
        </p:spPr>
        <p:txBody>
          <a:bodyPr>
            <a:normAutofit fontScale="90000"/>
          </a:bodyPr>
          <a:lstStyle/>
          <a:p>
            <a:pPr eaLnBrk="1" hangingPunct="1">
              <a:defRPr/>
            </a:pPr>
            <a:r>
              <a:rPr lang="en-GB" altLang="en-US"/>
              <a:t>Aerial Warfare</a:t>
            </a:r>
          </a:p>
        </p:txBody>
      </p:sp>
      <p:sp>
        <p:nvSpPr>
          <p:cNvPr id="2" name="Rounded Rectangle 1">
            <a:extLst>
              <a:ext uri="{FF2B5EF4-FFF2-40B4-BE49-F238E27FC236}">
                <a16:creationId xmlns:a16="http://schemas.microsoft.com/office/drawing/2014/main" id="{6DA25245-F6C3-45C2-8F28-CAE75F2CBCD8}"/>
              </a:ext>
            </a:extLst>
          </p:cNvPr>
          <p:cNvSpPr/>
          <p:nvPr/>
        </p:nvSpPr>
        <p:spPr>
          <a:xfrm>
            <a:off x="755650" y="1384300"/>
            <a:ext cx="7632700" cy="1449388"/>
          </a:xfrm>
          <a:prstGeom prst="roundRect">
            <a:avLst>
              <a:gd name="adj" fmla="val 8334"/>
            </a:avLst>
          </a:prstGeom>
          <a:solidFill>
            <a:srgbClr val="ABE3C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dirty="0">
                <a:solidFill>
                  <a:schemeClr val="tx1"/>
                </a:solidFill>
                <a:latin typeface="Twinkl" pitchFamily="2" charset="0"/>
              </a:rPr>
              <a:t>Think about all you have learnt about aerial warfare in the Battle of Britain. Can you write some key words, phrases or sentences to describe the action and how it might have felt to witness such as thing?</a:t>
            </a:r>
          </a:p>
          <a:p>
            <a:pPr algn="ctr" eaLnBrk="1" fontAlgn="auto" hangingPunct="1">
              <a:spcBef>
                <a:spcPts val="0"/>
              </a:spcBef>
              <a:spcAft>
                <a:spcPts val="600"/>
              </a:spcAft>
              <a:defRPr/>
            </a:pPr>
            <a:r>
              <a:rPr lang="en-GB" sz="1600" dirty="0">
                <a:solidFill>
                  <a:schemeClr val="tx1"/>
                </a:solidFill>
                <a:latin typeface="Twinkl" pitchFamily="2" charset="0"/>
              </a:rPr>
              <a:t>Be ready to feedback your ideas to the rest of the class.</a:t>
            </a:r>
          </a:p>
        </p:txBody>
      </p:sp>
      <p:pic>
        <p:nvPicPr>
          <p:cNvPr id="23556" name="Picture 2"/>
          <p:cNvPicPr>
            <a:picLocks noChangeAspect="1"/>
          </p:cNvPicPr>
          <p:nvPr/>
        </p:nvPicPr>
        <p:blipFill>
          <a:blip r:embed="rId2">
            <a:extLst>
              <a:ext uri="{28A0092B-C50C-407E-A947-70E740481C1C}">
                <a14:useLocalDpi xmlns:a14="http://schemas.microsoft.com/office/drawing/2010/main" val="0"/>
              </a:ext>
            </a:extLst>
          </a:blip>
          <a:srcRect b="29164"/>
          <a:stretch>
            <a:fillRect/>
          </a:stretch>
        </p:blipFill>
        <p:spPr bwMode="auto">
          <a:xfrm>
            <a:off x="755650" y="2787650"/>
            <a:ext cx="7632700" cy="330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3">
            <a:extLst>
              <a:ext uri="{FF2B5EF4-FFF2-40B4-BE49-F238E27FC236}">
                <a16:creationId xmlns:a16="http://schemas.microsoft.com/office/drawing/2014/main" id="{0EDF4C93-FBF8-454D-9F9A-BE47C6AE9949}"/>
              </a:ext>
            </a:extLst>
          </p:cNvPr>
          <p:cNvSpPr>
            <a:spLocks noGrp="1"/>
          </p:cNvSpPr>
          <p:nvPr>
            <p:ph type="title"/>
          </p:nvPr>
        </p:nvSpPr>
        <p:spPr>
          <a:xfrm>
            <a:off x="457200" y="728663"/>
            <a:ext cx="8220075" cy="469900"/>
          </a:xfrm>
        </p:spPr>
        <p:txBody>
          <a:bodyPr>
            <a:normAutofit fontScale="90000"/>
          </a:bodyPr>
          <a:lstStyle/>
          <a:p>
            <a:pPr eaLnBrk="1" hangingPunct="1">
              <a:defRPr/>
            </a:pPr>
            <a:r>
              <a:rPr lang="en-GB" altLang="en-US"/>
              <a:t>Popular Aircraft</a:t>
            </a:r>
          </a:p>
        </p:txBody>
      </p:sp>
      <p:sp>
        <p:nvSpPr>
          <p:cNvPr id="2" name="Rounded Rectangle 1">
            <a:extLst>
              <a:ext uri="{FF2B5EF4-FFF2-40B4-BE49-F238E27FC236}">
                <a16:creationId xmlns:a16="http://schemas.microsoft.com/office/drawing/2014/main" id="{B973BF3E-A591-471E-8EDE-8F91A5835417}"/>
              </a:ext>
            </a:extLst>
          </p:cNvPr>
          <p:cNvSpPr/>
          <p:nvPr/>
        </p:nvSpPr>
        <p:spPr>
          <a:xfrm>
            <a:off x="755650" y="1384300"/>
            <a:ext cx="7632700" cy="1449388"/>
          </a:xfrm>
          <a:prstGeom prst="roundRect">
            <a:avLst>
              <a:gd name="adj" fmla="val 8334"/>
            </a:avLst>
          </a:prstGeom>
          <a:solidFill>
            <a:srgbClr val="ABE3C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dirty="0">
                <a:solidFill>
                  <a:schemeClr val="tx1"/>
                </a:solidFill>
                <a:latin typeface="Twinkl" pitchFamily="2" charset="0"/>
              </a:rPr>
              <a:t>Some of the most popular British aeroplanes to fight in the Battle of Britain were the </a:t>
            </a:r>
            <a:r>
              <a:rPr lang="en-GB" sz="1600" dirty="0" err="1">
                <a:solidFill>
                  <a:schemeClr val="tx1"/>
                </a:solidFill>
                <a:latin typeface="Twinkl" pitchFamily="2" charset="0"/>
              </a:rPr>
              <a:t>Supermarine</a:t>
            </a:r>
            <a:r>
              <a:rPr lang="en-GB" sz="1600" dirty="0">
                <a:solidFill>
                  <a:schemeClr val="tx1"/>
                </a:solidFill>
                <a:latin typeface="Twinkl" pitchFamily="2" charset="0"/>
              </a:rPr>
              <a:t> Spitfires and the Hawker Hurricanes. The Spitfires battled with the German fighter planes while the Hurricanes targeted the bombers.</a:t>
            </a:r>
          </a:p>
          <a:p>
            <a:pPr algn="ctr" eaLnBrk="1" fontAlgn="auto" hangingPunct="1">
              <a:spcBef>
                <a:spcPts val="0"/>
              </a:spcBef>
              <a:spcAft>
                <a:spcPts val="600"/>
              </a:spcAft>
              <a:defRPr/>
            </a:pPr>
            <a:r>
              <a:rPr lang="en-GB" sz="1600" dirty="0">
                <a:solidFill>
                  <a:schemeClr val="tx1"/>
                </a:solidFill>
                <a:latin typeface="Twinkl" pitchFamily="2" charset="0"/>
              </a:rPr>
              <a:t>Some of the most popular German aeroplanes were the Messerschmitt fighter planes and the </a:t>
            </a:r>
            <a:r>
              <a:rPr lang="en-GB" sz="1600" dirty="0" err="1">
                <a:solidFill>
                  <a:schemeClr val="tx1"/>
                </a:solidFill>
                <a:latin typeface="Twinkl" pitchFamily="2" charset="0"/>
              </a:rPr>
              <a:t>Heinkel</a:t>
            </a:r>
            <a:r>
              <a:rPr lang="en-GB" sz="1600" dirty="0">
                <a:solidFill>
                  <a:schemeClr val="tx1"/>
                </a:solidFill>
                <a:latin typeface="Twinkl" pitchFamily="2" charset="0"/>
              </a:rPr>
              <a:t> bombers.</a:t>
            </a:r>
          </a:p>
        </p:txBody>
      </p:sp>
      <p:sp>
        <p:nvSpPr>
          <p:cNvPr id="8" name="Rounded Rectangle 7">
            <a:extLst>
              <a:ext uri="{FF2B5EF4-FFF2-40B4-BE49-F238E27FC236}">
                <a16:creationId xmlns:a16="http://schemas.microsoft.com/office/drawing/2014/main" id="{7C62F27A-CC61-4D8E-B545-2A1EB9284DF6}"/>
              </a:ext>
            </a:extLst>
          </p:cNvPr>
          <p:cNvSpPr/>
          <p:nvPr/>
        </p:nvSpPr>
        <p:spPr>
          <a:xfrm>
            <a:off x="755650" y="2916238"/>
            <a:ext cx="7632700" cy="3176587"/>
          </a:xfrm>
          <a:prstGeom prst="roundRect">
            <a:avLst>
              <a:gd name="adj" fmla="val 34"/>
            </a:avLst>
          </a:prstGeom>
          <a:solidFill>
            <a:srgbClr val="83C7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endParaRPr lang="en-GB" sz="1600" b="1" dirty="0">
              <a:solidFill>
                <a:schemeClr val="tx1"/>
              </a:solidFill>
              <a:latin typeface="Twinkl" pitchFamily="2" charset="0"/>
            </a:endParaRPr>
          </a:p>
        </p:txBody>
      </p:sp>
      <p:pic>
        <p:nvPicPr>
          <p:cNvPr id="2458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0275" y="3097213"/>
            <a:ext cx="1993900"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95550" y="4406900"/>
            <a:ext cx="2076450" cy="113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08475" y="3035300"/>
            <a:ext cx="2265363"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08738" y="4343400"/>
            <a:ext cx="1689100"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5" name="Rectangle 8"/>
          <p:cNvSpPr>
            <a:spLocks noChangeArrowheads="1"/>
          </p:cNvSpPr>
          <p:nvPr/>
        </p:nvSpPr>
        <p:spPr bwMode="auto">
          <a:xfrm>
            <a:off x="6786563" y="5540375"/>
            <a:ext cx="933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Heinkel</a:t>
            </a:r>
            <a:endParaRPr lang="en-GB" altLang="en-US">
              <a:solidFill>
                <a:schemeClr val="tx1"/>
              </a:solidFill>
              <a:latin typeface="Sassoon Infant Rg" pitchFamily="50" charset="0"/>
            </a:endParaRPr>
          </a:p>
        </p:txBody>
      </p:sp>
      <p:sp>
        <p:nvSpPr>
          <p:cNvPr id="24586" name="Rectangle 11"/>
          <p:cNvSpPr>
            <a:spLocks noChangeArrowheads="1"/>
          </p:cNvSpPr>
          <p:nvPr/>
        </p:nvSpPr>
        <p:spPr bwMode="auto">
          <a:xfrm>
            <a:off x="4730750" y="4159250"/>
            <a:ext cx="16192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Messerschmitt</a:t>
            </a:r>
            <a:endParaRPr lang="en-GB" altLang="en-US">
              <a:solidFill>
                <a:schemeClr val="tx1"/>
              </a:solidFill>
              <a:latin typeface="Sassoon Infant Rg" pitchFamily="50" charset="0"/>
            </a:endParaRPr>
          </a:p>
        </p:txBody>
      </p:sp>
      <p:sp>
        <p:nvSpPr>
          <p:cNvPr id="24587" name="Rectangle 12"/>
          <p:cNvSpPr>
            <a:spLocks noChangeArrowheads="1"/>
          </p:cNvSpPr>
          <p:nvPr/>
        </p:nvSpPr>
        <p:spPr bwMode="auto">
          <a:xfrm>
            <a:off x="2471738" y="5580063"/>
            <a:ext cx="2044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Hawker Hurricane</a:t>
            </a:r>
            <a:endParaRPr lang="en-GB" altLang="en-US">
              <a:solidFill>
                <a:schemeClr val="tx1"/>
              </a:solidFill>
              <a:latin typeface="Sassoon Infant Rg" pitchFamily="50" charset="0"/>
            </a:endParaRPr>
          </a:p>
        </p:txBody>
      </p:sp>
      <p:sp>
        <p:nvSpPr>
          <p:cNvPr id="24588" name="Rectangle 14"/>
          <p:cNvSpPr>
            <a:spLocks noChangeArrowheads="1"/>
          </p:cNvSpPr>
          <p:nvPr/>
        </p:nvSpPr>
        <p:spPr bwMode="auto">
          <a:xfrm>
            <a:off x="1084263" y="4251325"/>
            <a:ext cx="920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Spitfire</a:t>
            </a:r>
            <a:endParaRPr lang="en-GB" altLang="en-US">
              <a:solidFill>
                <a:schemeClr val="tx1"/>
              </a:solidFill>
              <a:latin typeface="Sassoon Infant Rg" pitchFamily="50"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3">
            <a:extLst>
              <a:ext uri="{FF2B5EF4-FFF2-40B4-BE49-F238E27FC236}">
                <a16:creationId xmlns:a16="http://schemas.microsoft.com/office/drawing/2014/main" id="{0C8931F8-6732-47ED-BBF9-03D85969F65F}"/>
              </a:ext>
            </a:extLst>
          </p:cNvPr>
          <p:cNvSpPr>
            <a:spLocks noGrp="1"/>
          </p:cNvSpPr>
          <p:nvPr>
            <p:ph type="title"/>
          </p:nvPr>
        </p:nvSpPr>
        <p:spPr>
          <a:xfrm>
            <a:off x="457200" y="728663"/>
            <a:ext cx="8220075" cy="469900"/>
          </a:xfrm>
        </p:spPr>
        <p:txBody>
          <a:bodyPr>
            <a:normAutofit fontScale="90000"/>
          </a:bodyPr>
          <a:lstStyle/>
          <a:p>
            <a:pPr eaLnBrk="1" hangingPunct="1">
              <a:defRPr/>
            </a:pPr>
            <a:r>
              <a:rPr lang="en-GB" altLang="en-US"/>
              <a:t>Models and Paintings</a:t>
            </a:r>
          </a:p>
        </p:txBody>
      </p:sp>
      <p:sp>
        <p:nvSpPr>
          <p:cNvPr id="2" name="Rounded Rectangle 1">
            <a:extLst>
              <a:ext uri="{FF2B5EF4-FFF2-40B4-BE49-F238E27FC236}">
                <a16:creationId xmlns:a16="http://schemas.microsoft.com/office/drawing/2014/main" id="{BDCDDE3D-8CB9-4E76-9DE7-00933581D36B}"/>
              </a:ext>
            </a:extLst>
          </p:cNvPr>
          <p:cNvSpPr/>
          <p:nvPr/>
        </p:nvSpPr>
        <p:spPr>
          <a:xfrm>
            <a:off x="755650" y="1384300"/>
            <a:ext cx="7632700" cy="1449388"/>
          </a:xfrm>
          <a:prstGeom prst="roundRect">
            <a:avLst>
              <a:gd name="adj" fmla="val 8334"/>
            </a:avLst>
          </a:prstGeom>
          <a:solidFill>
            <a:srgbClr val="ABE3C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dirty="0">
                <a:solidFill>
                  <a:schemeClr val="tx1"/>
                </a:solidFill>
                <a:latin typeface="Twinkl" pitchFamily="2" charset="0"/>
              </a:rPr>
              <a:t>Use the </a:t>
            </a:r>
            <a:r>
              <a:rPr lang="en-GB" sz="1600" b="1" dirty="0">
                <a:solidFill>
                  <a:schemeClr val="tx1"/>
                </a:solidFill>
                <a:latin typeface="Twinkl" pitchFamily="2" charset="0"/>
              </a:rPr>
              <a:t>Battle of Britain Planes Posters </a:t>
            </a:r>
            <a:r>
              <a:rPr lang="en-GB" sz="1600" dirty="0">
                <a:solidFill>
                  <a:schemeClr val="tx1"/>
                </a:solidFill>
                <a:latin typeface="Twinkl" pitchFamily="2" charset="0"/>
              </a:rPr>
              <a:t>to help you draw, paint or make a collage picture of one of the British or German aeroplanes.</a:t>
            </a:r>
          </a:p>
          <a:p>
            <a:pPr algn="ctr" eaLnBrk="1" fontAlgn="auto" hangingPunct="1">
              <a:spcBef>
                <a:spcPts val="0"/>
              </a:spcBef>
              <a:spcAft>
                <a:spcPts val="600"/>
              </a:spcAft>
              <a:defRPr/>
            </a:pPr>
            <a:r>
              <a:rPr lang="en-GB" sz="1600" dirty="0">
                <a:solidFill>
                  <a:schemeClr val="tx1"/>
                </a:solidFill>
                <a:latin typeface="Twinkl" pitchFamily="2" charset="0"/>
              </a:rPr>
              <a:t>Or…</a:t>
            </a:r>
          </a:p>
          <a:p>
            <a:pPr algn="ctr" eaLnBrk="1" fontAlgn="auto" hangingPunct="1">
              <a:spcBef>
                <a:spcPts val="0"/>
              </a:spcBef>
              <a:spcAft>
                <a:spcPts val="600"/>
              </a:spcAft>
              <a:defRPr/>
            </a:pPr>
            <a:r>
              <a:rPr lang="en-GB" sz="1600" dirty="0">
                <a:solidFill>
                  <a:schemeClr val="tx1"/>
                </a:solidFill>
                <a:latin typeface="Twinkl" pitchFamily="2" charset="0"/>
              </a:rPr>
              <a:t>Use the </a:t>
            </a:r>
            <a:r>
              <a:rPr lang="en-GB" sz="1600" b="1" dirty="0">
                <a:solidFill>
                  <a:schemeClr val="tx1"/>
                </a:solidFill>
                <a:latin typeface="Twinkl" pitchFamily="2" charset="0"/>
              </a:rPr>
              <a:t>Spitfire Paper Model </a:t>
            </a:r>
            <a:r>
              <a:rPr lang="en-GB" sz="1600" dirty="0">
                <a:solidFill>
                  <a:schemeClr val="tx1"/>
                </a:solidFill>
                <a:latin typeface="Twinkl" pitchFamily="2" charset="0"/>
              </a:rPr>
              <a:t>to make your very own model Spitfire.</a:t>
            </a:r>
          </a:p>
        </p:txBody>
      </p:sp>
      <p:sp>
        <p:nvSpPr>
          <p:cNvPr id="8" name="Rounded Rectangle 7">
            <a:extLst>
              <a:ext uri="{FF2B5EF4-FFF2-40B4-BE49-F238E27FC236}">
                <a16:creationId xmlns:a16="http://schemas.microsoft.com/office/drawing/2014/main" id="{95691AF5-DA38-4351-BA9B-957D6D596AF8}"/>
              </a:ext>
            </a:extLst>
          </p:cNvPr>
          <p:cNvSpPr/>
          <p:nvPr/>
        </p:nvSpPr>
        <p:spPr>
          <a:xfrm>
            <a:off x="755650" y="2916238"/>
            <a:ext cx="7632700" cy="3176587"/>
          </a:xfrm>
          <a:prstGeom prst="roundRect">
            <a:avLst>
              <a:gd name="adj" fmla="val 34"/>
            </a:avLst>
          </a:prstGeom>
          <a:solidFill>
            <a:srgbClr val="83C7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endParaRPr lang="en-GB" sz="1600" b="1" dirty="0">
              <a:solidFill>
                <a:schemeClr val="tx1"/>
              </a:solidFill>
              <a:latin typeface="Twinkl" pitchFamily="2" charset="0"/>
            </a:endParaRPr>
          </a:p>
        </p:txBody>
      </p:sp>
      <p:pic>
        <p:nvPicPr>
          <p:cNvPr id="2560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44763" y="3097213"/>
            <a:ext cx="4075112"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Individual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DA53A812-F177-46F7-8908-ED545B12AE13}"/>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DCFF71CF-AE53-4710-B37A-92004641CE33}"/>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662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b="1">
                <a:solidFill>
                  <a:schemeClr val="tx1"/>
                </a:solidFill>
                <a:latin typeface="Twinkl SemiBold" pitchFamily="2" charset="0"/>
              </a:rPr>
              <a:t>Success Criteria</a:t>
            </a:r>
          </a:p>
        </p:txBody>
      </p:sp>
      <p:sp>
        <p:nvSpPr>
          <p:cNvPr id="2662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b="1">
                <a:solidFill>
                  <a:schemeClr val="tx1"/>
                </a:solidFill>
                <a:latin typeface="Twinkl SemiBold" pitchFamily="2" charset="0"/>
              </a:rPr>
              <a:t>Aim</a:t>
            </a:r>
          </a:p>
        </p:txBody>
      </p:sp>
      <p:sp>
        <p:nvSpPr>
          <p:cNvPr id="26630" name="Content Placeholder 15"/>
          <p:cNvSpPr>
            <a:spLocks noGrp="1"/>
          </p:cNvSpPr>
          <p:nvPr>
            <p:ph idx="1"/>
          </p:nvPr>
        </p:nvSpPr>
        <p:spPr>
          <a:xfrm>
            <a:off x="628650" y="1127125"/>
            <a:ext cx="7886700" cy="1409700"/>
          </a:xfrm>
        </p:spPr>
        <p:txBody>
          <a:bodyPr/>
          <a:lstStyle/>
          <a:p>
            <a:pPr eaLnBrk="1" hangingPunct="1"/>
            <a:r>
              <a:rPr lang="en-GB" altLang="en-US" smtClean="0"/>
              <a:t>I can describe events from the Battle of Britain and explain why it was a turning point in the war.</a:t>
            </a:r>
          </a:p>
        </p:txBody>
      </p:sp>
      <p:sp>
        <p:nvSpPr>
          <p:cNvPr id="26631"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t>I can order events from the Battle of Britain on a timeline.</a:t>
            </a:r>
          </a:p>
          <a:p>
            <a:pPr eaLnBrk="1" hangingPunct="1"/>
            <a:r>
              <a:rPr lang="en-GB" altLang="en-US"/>
              <a:t>I can explain why the Battle of Britain was a key turning point in the war.</a:t>
            </a:r>
          </a:p>
          <a:p>
            <a:pPr eaLnBrk="1" hangingPunct="1"/>
            <a:r>
              <a:rPr lang="en-GB" altLang="en-US"/>
              <a:t>I can use different sources of information to write an imagined witness account of a Battle of Britain dog-fight.</a:t>
            </a:r>
          </a:p>
          <a:p>
            <a:pPr eaLnBrk="1" hangingPunct="1"/>
            <a:r>
              <a:rPr lang="en-GB" altLang="en-US"/>
              <a:t>I can tell you some facts about the most popular planes that flew in the Battle of Britain.</a:t>
            </a:r>
          </a:p>
        </p:txBody>
      </p:sp>
      <p:pic>
        <p:nvPicPr>
          <p:cNvPr id="26632"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1488</TotalTime>
  <Words>1097</Words>
  <Application>Microsoft Office PowerPoint</Application>
  <PresentationFormat>On-screen Show (4:3)</PresentationFormat>
  <Paragraphs>65</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Twinkl SemiBold</vt:lpstr>
      <vt:lpstr>Calibri</vt:lpstr>
      <vt:lpstr>Sassoon Infant Rg</vt:lpstr>
      <vt:lpstr>Tuffy</vt:lpstr>
      <vt:lpstr>Arial</vt:lpstr>
      <vt:lpstr>Twinkl</vt:lpstr>
      <vt:lpstr>Office Theme</vt:lpstr>
      <vt:lpstr>History</vt:lpstr>
      <vt:lpstr>The Battle of Britain</vt:lpstr>
      <vt:lpstr>PowerPoint Presentation</vt:lpstr>
      <vt:lpstr>The Battle of Britain</vt:lpstr>
      <vt:lpstr>The Battle of Britain</vt:lpstr>
      <vt:lpstr>Key Facts</vt:lpstr>
      <vt:lpstr>Aerial Warfare</vt:lpstr>
      <vt:lpstr>Aerial Warfare</vt:lpstr>
      <vt:lpstr>Aerial Warfare</vt:lpstr>
      <vt:lpstr>Aerial Warfare</vt:lpstr>
      <vt:lpstr>Popular Aircraft</vt:lpstr>
      <vt:lpstr>Models and Paintings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110</cp:revision>
  <dcterms:created xsi:type="dcterms:W3CDTF">2014-10-01T16:09:27Z</dcterms:created>
  <dcterms:modified xsi:type="dcterms:W3CDTF">2020-12-01T11:42:58Z</dcterms:modified>
</cp:coreProperties>
</file>