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8" r:id="rId3"/>
    <p:sldId id="264" r:id="rId4"/>
    <p:sldId id="271" r:id="rId5"/>
    <p:sldId id="272" r:id="rId6"/>
    <p:sldId id="273" r:id="rId7"/>
    <p:sldId id="274" r:id="rId8"/>
    <p:sldId id="276" r:id="rId9"/>
    <p:sldId id="277" r:id="rId10"/>
    <p:sldId id="279" r:id="rId11"/>
    <p:sldId id="269" r:id="rId12"/>
    <p:sldId id="278" r:id="rId13"/>
    <p:sldId id="275" r:id="rId14"/>
    <p:sldId id="267" r:id="rId15"/>
  </p:sldIdLst>
  <p:sldSz cx="9144000" cy="6858000" type="screen4x3"/>
  <p:notesSz cx="6858000" cy="9144000"/>
  <p:embeddedFontLst>
    <p:embeddedFont>
      <p:font typeface="Tuffy" panose="020B0603060100000000" pitchFamily="34" charset="0"/>
      <p:regular r:id="rId18"/>
      <p:bold r:id="rId19"/>
      <p:italic r:id="rId20"/>
      <p:boldItalic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anose="020B0604020202020204" pitchFamily="2" charset="0"/>
      <p:regular r:id="rId26"/>
      <p:bold r:id="rId27"/>
    </p:embeddedFont>
    <p:embeddedFont>
      <p:font typeface="Sassoon Infant Rg" panose="02000503030000020003" pitchFamily="50" charset="0"/>
      <p:regular r:id="rId28"/>
      <p:bold r:id="rId29"/>
    </p:embeddedFont>
    <p:embeddedFont>
      <p:font typeface="Twinkl SemiBold" pitchFamily="2" charset="0"/>
      <p:bold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2424"/>
    <a:srgbClr val="FFECA7"/>
    <a:srgbClr val="9B9BCD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38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740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34EC4F9-9237-4255-9BEC-9D11BF4C06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BB555-7812-4890-B239-08E19C8357B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C4EAC9C-BA28-44A6-8904-EF7C622FA322}" type="datetimeFigureOut">
              <a:rPr lang="en-GB"/>
              <a:pPr>
                <a:defRPr/>
              </a:pPr>
              <a:t>04/01/2021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7F2ADE-6DAA-470D-9588-9F7A3EFA837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2DD2A2-E5BE-4C14-A1F7-C59F2939C1F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43545FB-03F9-4F54-A0AC-3DED619459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B6E3B51-D182-4BE3-877F-0967B3A567B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CC4B78-7A37-404E-BB6D-313F883B66B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13C3955-C21E-4F3A-8720-4F811B12565E}" type="datetimeFigureOut">
              <a:rPr lang="en-GB"/>
              <a:pPr>
                <a:defRPr/>
              </a:pPr>
              <a:t>04/01/2021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79D1339-B695-41E2-9B7E-FB1684C0B48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94D8B7D-3C1D-4DB5-BEE7-6A7B4F3BDF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F2A057-ACF3-4E2A-9FC3-F46EE911DF4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45645A-B8D8-49EC-B453-DF2DE52154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106E79E-15AB-4625-AF68-6A941354EE0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8312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9299362-AF66-4D27-A72A-AC4D61EEC1D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6705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59C7E13-7D5C-466A-B825-430E9785281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0365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0B65350-9A04-464E-9057-2B2A38E3C86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725CF8C-EC1C-403D-B136-615997AC99B9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848690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0108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2657C70-7F81-4F3C-99EA-47A5A66FBF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rgbClr val="242424"/>
                </a:solidFill>
                <a:latin typeface="+mn-lt"/>
                <a:cs typeface="Arial" panose="020B0604020202020204" pitchFamily="34" charset="0"/>
              </a:rPr>
              <a:t>To understand when, why and how New Year is celebrated.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New Year’s Eve</a:t>
            </a:r>
          </a:p>
        </p:txBody>
      </p: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457200" y="1579563"/>
            <a:ext cx="7750175" cy="846137"/>
            <a:chOff x="457198" y="1579602"/>
            <a:chExt cx="7750740" cy="845712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1522E626-C250-4F00-8157-37CE070988CA}"/>
                </a:ext>
              </a:extLst>
            </p:cNvPr>
            <p:cNvGrpSpPr/>
            <p:nvPr/>
          </p:nvGrpSpPr>
          <p:grpSpPr>
            <a:xfrm>
              <a:off x="457198" y="1579602"/>
              <a:ext cx="7750740" cy="845712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2" name="Oval 1">
                <a:extLst>
                  <a:ext uri="{FF2B5EF4-FFF2-40B4-BE49-F238E27FC236}">
                    <a16:creationId xmlns:a16="http://schemas.microsoft.com/office/drawing/2014/main" id="{C806452D-8B68-48FB-80DE-9B1A9DC63517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F17811C1-C780-45AA-B444-69245C2C9EB4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10251" name="Rectangle 5"/>
            <p:cNvSpPr>
              <a:spLocks/>
            </p:cNvSpPr>
            <p:nvPr/>
          </p:nvSpPr>
          <p:spPr bwMode="auto">
            <a:xfrm>
              <a:off x="939800" y="1625213"/>
              <a:ext cx="7150098" cy="772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  <a:cs typeface="Arial" panose="020B0604020202020204" pitchFamily="34" charset="0"/>
                </a:rPr>
                <a:t>New Year’s Eve is celebrated on December 31st, the last day of the calendar year.</a:t>
              </a:r>
            </a:p>
          </p:txBody>
        </p: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449263" y="2895600"/>
            <a:ext cx="7758112" cy="1158875"/>
            <a:chOff x="448731" y="2895321"/>
            <a:chExt cx="7759207" cy="1159070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843EB9D-0C35-4F67-9FB6-39CFE1857272}"/>
                </a:ext>
              </a:extLst>
            </p:cNvPr>
            <p:cNvGrpSpPr/>
            <p:nvPr/>
          </p:nvGrpSpPr>
          <p:grpSpPr>
            <a:xfrm>
              <a:off x="448731" y="2895321"/>
              <a:ext cx="7759207" cy="1159070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A66EEF1C-B0F5-4D13-A18D-DFD8CE09FA2F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01A83864-F074-4D54-95E9-B7AFDFCEAFC3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10249" name="Rectangle 11"/>
            <p:cNvSpPr>
              <a:spLocks/>
            </p:cNvSpPr>
            <p:nvPr/>
          </p:nvSpPr>
          <p:spPr bwMode="auto">
            <a:xfrm>
              <a:off x="931333" y="2912255"/>
              <a:ext cx="7150098" cy="1049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  <a:cs typeface="Arial" panose="020B0604020202020204" pitchFamily="34" charset="0"/>
                </a:rPr>
                <a:t>People enjoy getting together with family or friends and counting down the hours, minutes and seconds to the start of a brand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  <a:cs typeface="Arial" panose="020B0604020202020204" pitchFamily="34" charset="0"/>
                </a:rPr>
                <a:t>new year.  You might even be allowed to stay up extra late!</a:t>
              </a:r>
            </a:p>
          </p:txBody>
        </p:sp>
      </p:grp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449263" y="4556125"/>
            <a:ext cx="7758112" cy="1160463"/>
            <a:chOff x="448731" y="4556885"/>
            <a:chExt cx="7759207" cy="1159070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6E2281B6-186A-4774-B6C0-2336A17431F4}"/>
                </a:ext>
              </a:extLst>
            </p:cNvPr>
            <p:cNvGrpSpPr/>
            <p:nvPr/>
          </p:nvGrpSpPr>
          <p:grpSpPr>
            <a:xfrm>
              <a:off x="448731" y="4556885"/>
              <a:ext cx="7759207" cy="1159070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60622444-52FA-4678-87A8-1CE621A3BEE4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D268D164-AC23-4916-88E7-A0C9343CD9A8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10247" name="Rectangle 15"/>
            <p:cNvSpPr>
              <a:spLocks/>
            </p:cNvSpPr>
            <p:nvPr/>
          </p:nvSpPr>
          <p:spPr bwMode="auto">
            <a:xfrm>
              <a:off x="931333" y="4573819"/>
              <a:ext cx="7150098" cy="1049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  <a:cs typeface="Arial" panose="020B0604020202020204" pitchFamily="34" charset="0"/>
                </a:rPr>
                <a:t>In London, Big Ben chimes to tell us when the new year has arrived, then a huge firework display takes place on the banks of the River Thames.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78F8D759-6CDF-49D5-990D-8D6435E304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7" r="5534" b="1466"/>
          <a:stretch/>
        </p:blipFill>
        <p:spPr bwMode="auto">
          <a:xfrm>
            <a:off x="432193" y="314054"/>
            <a:ext cx="8294388" cy="6116891"/>
          </a:xfrm>
          <a:prstGeom prst="roundRect">
            <a:avLst>
              <a:gd name="adj" fmla="val 307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8"/>
          <p:cNvSpPr>
            <a:spLocks noChangeArrowheads="1"/>
          </p:cNvSpPr>
          <p:nvPr/>
        </p:nvSpPr>
        <p:spPr bwMode="auto">
          <a:xfrm>
            <a:off x="2225675" y="6470650"/>
            <a:ext cx="46926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Tuffy" pitchFamily="34" charset="0"/>
                <a:cs typeface="Tuffy" pitchFamily="34" charset="0"/>
              </a:rPr>
              <a:t>Photos courtesy of Natesh Ramasamy (@ 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Welcoming a New Year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10F856F-5390-4013-A343-84523AE5BCBC}"/>
              </a:ext>
            </a:extLst>
          </p:cNvPr>
          <p:cNvGrpSpPr/>
          <p:nvPr/>
        </p:nvGrpSpPr>
        <p:grpSpPr>
          <a:xfrm rot="10800000">
            <a:off x="659602" y="1443056"/>
            <a:ext cx="8030937" cy="1199661"/>
            <a:chOff x="755650" y="2231536"/>
            <a:chExt cx="7516520" cy="845712"/>
          </a:xfrm>
          <a:solidFill>
            <a:srgbClr val="FFECA7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EBCECF1F-39E1-4206-B240-C72ACE7F3F9F}"/>
                </a:ext>
              </a:extLst>
            </p:cNvPr>
            <p:cNvSpPr/>
            <p:nvPr/>
          </p:nvSpPr>
          <p:spPr>
            <a:xfrm>
              <a:off x="7429736" y="2234814"/>
              <a:ext cx="842434" cy="8424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43EBBB0-5346-4ABE-8889-62F5D119BA0A}"/>
                </a:ext>
              </a:extLst>
            </p:cNvPr>
            <p:cNvSpPr/>
            <p:nvPr/>
          </p:nvSpPr>
          <p:spPr>
            <a:xfrm>
              <a:off x="755650" y="2231536"/>
              <a:ext cx="7118349" cy="84402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2292" name="Rectangle 11"/>
          <p:cNvSpPr>
            <a:spLocks/>
          </p:cNvSpPr>
          <p:nvPr/>
        </p:nvSpPr>
        <p:spPr bwMode="auto">
          <a:xfrm>
            <a:off x="992188" y="1490663"/>
            <a:ext cx="7150100" cy="104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242424"/>
                </a:solidFill>
                <a:cs typeface="Arial" panose="020B0604020202020204" pitchFamily="34" charset="0"/>
              </a:rPr>
              <a:t>You might hear people singing ‘Auld Lang Syne’ to welcome in the new year. This is a very old poem written by a famous Scottish poet called Robert Burns. What do you think it is about?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992188" y="2894013"/>
            <a:ext cx="7150100" cy="298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242424"/>
                </a:solidFill>
                <a:cs typeface="Arial" panose="020B0604020202020204" pitchFamily="34" charset="0"/>
              </a:rPr>
              <a:t>Should auld acquaintance be forgot,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242424"/>
                </a:solidFill>
                <a:cs typeface="Arial" panose="020B0604020202020204" pitchFamily="34" charset="0"/>
              </a:rPr>
              <a:t> And never brought to mind?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242424"/>
                </a:solidFill>
                <a:cs typeface="Arial" panose="020B0604020202020204" pitchFamily="34" charset="0"/>
              </a:rPr>
              <a:t> Should auld acquaintance be forgot,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242424"/>
                </a:solidFill>
                <a:cs typeface="Arial" panose="020B0604020202020204" pitchFamily="34" charset="0"/>
              </a:rPr>
              <a:t> And auld lang syne.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rgbClr val="242424"/>
              </a:solidFill>
              <a:cs typeface="Arial" panose="020B0604020202020204" pitchFamily="34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242424"/>
                </a:solidFill>
                <a:cs typeface="Arial" panose="020B0604020202020204" pitchFamily="34" charset="0"/>
              </a:rPr>
              <a:t>Chorus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242424"/>
                </a:solidFill>
                <a:cs typeface="Arial" panose="020B0604020202020204" pitchFamily="34" charset="0"/>
              </a:rPr>
              <a:t>For auld lang syne, my jo,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242424"/>
                </a:solidFill>
                <a:cs typeface="Arial" panose="020B0604020202020204" pitchFamily="34" charset="0"/>
              </a:rPr>
              <a:t> For auld lang syne,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242424"/>
                </a:solidFill>
                <a:cs typeface="Arial" panose="020B0604020202020204" pitchFamily="34" charset="0"/>
              </a:rPr>
              <a:t> We'll tak a cup o' kindness yet,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242424"/>
                </a:solidFill>
                <a:cs typeface="Arial" panose="020B0604020202020204" pitchFamily="34" charset="0"/>
              </a:rPr>
              <a:t> For auld lang syne.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6ADF9D6C-229A-480B-BC15-1548883C85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4" r="7814" b="912"/>
          <a:stretch/>
        </p:blipFill>
        <p:spPr bwMode="auto">
          <a:xfrm>
            <a:off x="432193" y="314054"/>
            <a:ext cx="8294388" cy="6106843"/>
          </a:xfrm>
          <a:prstGeom prst="roundRect">
            <a:avLst>
              <a:gd name="adj" fmla="val 2808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8"/>
          <p:cNvSpPr>
            <a:spLocks noChangeArrowheads="1"/>
          </p:cNvSpPr>
          <p:nvPr/>
        </p:nvSpPr>
        <p:spPr bwMode="auto">
          <a:xfrm>
            <a:off x="2225675" y="6470650"/>
            <a:ext cx="46926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Tuffy" pitchFamily="34" charset="0"/>
                <a:cs typeface="Tuffy" pitchFamily="34" charset="0"/>
              </a:rPr>
              <a:t>Photos courtesy of Alex Slaven Photography (@ 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Different Times to Celebrate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457200" y="1473200"/>
            <a:ext cx="7847013" cy="898525"/>
            <a:chOff x="447151" y="1515070"/>
            <a:chExt cx="7847533" cy="89820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2A695886-2474-42F2-8AD8-B49D74FFB1F0}"/>
                </a:ext>
              </a:extLst>
            </p:cNvPr>
            <p:cNvGrpSpPr/>
            <p:nvPr/>
          </p:nvGrpSpPr>
          <p:grpSpPr>
            <a:xfrm>
              <a:off x="447151" y="1515070"/>
              <a:ext cx="7847533" cy="898209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F230CC1E-DCAC-4F62-AE28-9EAC1409DFFB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1940C3B8-7CD9-41A6-9D97-69DC58BCDD25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14345" name="Rectangle 14"/>
            <p:cNvSpPr>
              <a:spLocks/>
            </p:cNvSpPr>
            <p:nvPr/>
          </p:nvSpPr>
          <p:spPr bwMode="auto">
            <a:xfrm>
              <a:off x="793822" y="1561404"/>
              <a:ext cx="7440574" cy="772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</a:rPr>
                <a:t>Not every place in the world welcomes in the new year at exactly the same time because different places are in different time zones.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447675" y="2662238"/>
            <a:ext cx="7694613" cy="898525"/>
            <a:chOff x="447151" y="2662115"/>
            <a:chExt cx="7695133" cy="89820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D5E5C43-61E2-48C7-A2D9-A01894B19718}"/>
                </a:ext>
              </a:extLst>
            </p:cNvPr>
            <p:cNvGrpSpPr/>
            <p:nvPr/>
          </p:nvGrpSpPr>
          <p:grpSpPr>
            <a:xfrm>
              <a:off x="447151" y="2662115"/>
              <a:ext cx="7695133" cy="898209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F851FF2B-F80F-44E9-9344-7043441BE5B3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20DF1728-FEB8-4188-9872-B6342516B656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14343" name="Rectangle 15"/>
            <p:cNvSpPr>
              <a:spLocks/>
            </p:cNvSpPr>
            <p:nvPr/>
          </p:nvSpPr>
          <p:spPr bwMode="auto">
            <a:xfrm>
              <a:off x="793822" y="2680416"/>
              <a:ext cx="7275004" cy="772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</a:rPr>
                <a:t>Kiritimati, Christmas Island and Kiribati are some of the first places to celebrate with Honolulu, Hawaii being one of the last. </a:t>
              </a:r>
            </a:p>
          </p:txBody>
        </p:sp>
      </p:grpSp>
      <p:pic>
        <p:nvPicPr>
          <p:cNvPr id="1434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038" y="3719513"/>
            <a:ext cx="3698875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56CFDBF8-C23F-4D38-84E1-C5D6F2949C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29"/>
          <a:stretch/>
        </p:blipFill>
        <p:spPr bwMode="auto">
          <a:xfrm>
            <a:off x="381837" y="408869"/>
            <a:ext cx="8333526" cy="6026071"/>
          </a:xfrm>
          <a:prstGeom prst="roundRect">
            <a:avLst>
              <a:gd name="adj" fmla="val 307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8"/>
          <p:cNvSpPr>
            <a:spLocks noChangeArrowheads="1"/>
          </p:cNvSpPr>
          <p:nvPr/>
        </p:nvSpPr>
        <p:spPr bwMode="auto">
          <a:xfrm>
            <a:off x="2225675" y="6470650"/>
            <a:ext cx="46926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Tuffy" pitchFamily="34" charset="0"/>
                <a:cs typeface="Tuffy" pitchFamily="34" charset="0"/>
              </a:rPr>
              <a:t>Photos courtesy of Anthony Quintano (@ flickr.com) - granted under creative commons licence - attribution</a:t>
            </a:r>
          </a:p>
        </p:txBody>
      </p:sp>
      <p:sp>
        <p:nvSpPr>
          <p:cNvPr id="1536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New York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3D4B9582-43EA-49EE-AE6B-173454B272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1798" y="423334"/>
            <a:ext cx="8288867" cy="6000912"/>
          </a:xfrm>
          <a:prstGeom prst="roundRect">
            <a:avLst>
              <a:gd name="adj" fmla="val 307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8"/>
          <p:cNvSpPr>
            <a:spLocks noChangeArrowheads="1"/>
          </p:cNvSpPr>
          <p:nvPr/>
        </p:nvSpPr>
        <p:spPr bwMode="auto">
          <a:xfrm>
            <a:off x="2225675" y="6470650"/>
            <a:ext cx="46926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Tuffy" pitchFamily="34" charset="0"/>
                <a:cs typeface="Tuffy" pitchFamily="34" charset="0"/>
              </a:rPr>
              <a:t>Photos courtesy of liquidphotosymail.com (@ flickr.com) - granted under creative commons licence - attribution</a:t>
            </a:r>
          </a:p>
        </p:txBody>
      </p:sp>
      <p:sp>
        <p:nvSpPr>
          <p:cNvPr id="1638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China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6F19C578-B0D4-4573-93A3-AC870EEB5D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51" b="13473"/>
          <a:stretch/>
        </p:blipFill>
        <p:spPr bwMode="auto">
          <a:xfrm>
            <a:off x="431514" y="390419"/>
            <a:ext cx="8311793" cy="6028176"/>
          </a:xfrm>
          <a:prstGeom prst="roundRect">
            <a:avLst>
              <a:gd name="adj" fmla="val 307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8"/>
          <p:cNvSpPr>
            <a:spLocks noChangeArrowheads="1"/>
          </p:cNvSpPr>
          <p:nvPr/>
        </p:nvSpPr>
        <p:spPr bwMode="auto">
          <a:xfrm>
            <a:off x="2225675" y="6470650"/>
            <a:ext cx="46926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Tuffy" pitchFamily="34" charset="0"/>
                <a:cs typeface="Tuffy" pitchFamily="34" charset="0"/>
              </a:rPr>
              <a:t>Photos courtesy of l MandyHallMedia (@ flickr.com) - granted under creative commons licence - attribution</a:t>
            </a:r>
          </a:p>
        </p:txBody>
      </p:sp>
      <p:sp>
        <p:nvSpPr>
          <p:cNvPr id="1741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Australia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">
            <a:extLst>
              <a:ext uri="{FF2B5EF4-FFF2-40B4-BE49-F238E27FC236}">
                <a16:creationId xmlns:a16="http://schemas.microsoft.com/office/drawing/2014/main" id="{94144861-C7C5-4CB7-850B-E17735341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5"/>
          <a:stretch>
            <a:fillRect/>
          </a:stretch>
        </p:blipFill>
        <p:spPr bwMode="auto">
          <a:xfrm>
            <a:off x="443209" y="304801"/>
            <a:ext cx="8268711" cy="6124453"/>
          </a:xfrm>
          <a:prstGeom prst="roundRect">
            <a:avLst>
              <a:gd name="adj" fmla="val 30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8"/>
          <p:cNvSpPr>
            <a:spLocks noChangeArrowheads="1"/>
          </p:cNvSpPr>
          <p:nvPr/>
        </p:nvSpPr>
        <p:spPr bwMode="auto">
          <a:xfrm>
            <a:off x="2225675" y="6470650"/>
            <a:ext cx="46926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Tuffy" pitchFamily="34" charset="0"/>
                <a:cs typeface="Tuffy" pitchFamily="34" charset="0"/>
              </a:rPr>
              <a:t>Photos courtesy of jtlondon (@ flickr.com) - granted under creative commons licence - attribution</a:t>
            </a:r>
          </a:p>
        </p:txBody>
      </p:sp>
      <p:sp>
        <p:nvSpPr>
          <p:cNvPr id="1843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London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0BDA2356-D735-41E1-BDFA-BA977BB513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1798" y="397566"/>
            <a:ext cx="8288867" cy="6073084"/>
          </a:xfrm>
          <a:prstGeom prst="roundRect">
            <a:avLst>
              <a:gd name="adj" fmla="val 307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8"/>
          <p:cNvSpPr>
            <a:spLocks noChangeArrowheads="1"/>
          </p:cNvSpPr>
          <p:nvPr/>
        </p:nvSpPr>
        <p:spPr bwMode="auto">
          <a:xfrm>
            <a:off x="2225675" y="6470650"/>
            <a:ext cx="46926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Tuffy" pitchFamily="34" charset="0"/>
                <a:cs typeface="Tuffy" pitchFamily="34" charset="0"/>
              </a:rPr>
              <a:t>Photos courtesy of Edmund Garman (@ flickr.com) - granted under creative commons licence - attribution</a:t>
            </a:r>
          </a:p>
        </p:txBody>
      </p:sp>
      <p:sp>
        <p:nvSpPr>
          <p:cNvPr id="1946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Hawaii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Making a New Year Resolution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54075" y="1436688"/>
            <a:ext cx="7848600" cy="896937"/>
            <a:chOff x="854633" y="1436028"/>
            <a:chExt cx="7847533" cy="89820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C069B10E-C5E6-458B-9E0F-C31CDF231417}"/>
                </a:ext>
              </a:extLst>
            </p:cNvPr>
            <p:cNvGrpSpPr/>
            <p:nvPr/>
          </p:nvGrpSpPr>
          <p:grpSpPr>
            <a:xfrm rot="10800000">
              <a:off x="854633" y="1436028"/>
              <a:ext cx="7847533" cy="898209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1BDA302A-EFB9-4D2C-8CD5-0CB0D22BCAEF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6DA715B-F9BA-4E4C-8BE6-8796E7532C4D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20497" name="Rectangle 14"/>
            <p:cNvSpPr>
              <a:spLocks/>
            </p:cNvSpPr>
            <p:nvPr/>
          </p:nvSpPr>
          <p:spPr bwMode="auto">
            <a:xfrm>
              <a:off x="1117416" y="1609470"/>
              <a:ext cx="7440574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</a:rPr>
                <a:t>New Year’s Day is on January 1st and is often seen as a fresh start.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854075" y="2427288"/>
            <a:ext cx="7848600" cy="812800"/>
            <a:chOff x="854633" y="2427466"/>
            <a:chExt cx="7847533" cy="813003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83E5D2B-8A5D-43C7-A1C1-8AF6147D26DE}"/>
                </a:ext>
              </a:extLst>
            </p:cNvPr>
            <p:cNvGrpSpPr/>
            <p:nvPr/>
          </p:nvGrpSpPr>
          <p:grpSpPr>
            <a:xfrm rot="10800000">
              <a:off x="854633" y="2427466"/>
              <a:ext cx="7847533" cy="813003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138B4AE6-B1A0-423A-9D0E-14B7168907B4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21C0710D-B3F8-435D-A9D7-DD959E30AD4F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20495" name="Rectangle 15"/>
            <p:cNvSpPr>
              <a:spLocks/>
            </p:cNvSpPr>
            <p:nvPr/>
          </p:nvSpPr>
          <p:spPr bwMode="auto">
            <a:xfrm>
              <a:off x="1117416" y="2453140"/>
              <a:ext cx="7440574" cy="772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</a:rPr>
                <a:t>Many people like to make new year resolutions which are personal goals that they aim to work on throughout the year.</a:t>
              </a:r>
            </a:p>
          </p:txBody>
        </p: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854075" y="3333750"/>
            <a:ext cx="7848600" cy="898525"/>
            <a:chOff x="854633" y="3333699"/>
            <a:chExt cx="7847533" cy="898209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37394C9B-B753-4D17-B324-96C43B9E9B53}"/>
                </a:ext>
              </a:extLst>
            </p:cNvPr>
            <p:cNvGrpSpPr/>
            <p:nvPr/>
          </p:nvGrpSpPr>
          <p:grpSpPr>
            <a:xfrm rot="10800000">
              <a:off x="854633" y="3333699"/>
              <a:ext cx="7847533" cy="898209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39028D8D-8D0D-440C-B988-1A9D1ACA615C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5DE39C26-3EC4-4071-B0B5-373C90D07B11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20493" name="Rectangle 19"/>
            <p:cNvSpPr>
              <a:spLocks/>
            </p:cNvSpPr>
            <p:nvPr/>
          </p:nvSpPr>
          <p:spPr bwMode="auto">
            <a:xfrm>
              <a:off x="1097320" y="3532379"/>
              <a:ext cx="7584750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</a:rPr>
                <a:t>Anyone can make a new year resolution and some make more than one!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854075" y="4324350"/>
            <a:ext cx="7848600" cy="898525"/>
            <a:chOff x="854633" y="4325138"/>
            <a:chExt cx="7847533" cy="898209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6FDFB6E3-5C22-4630-A00C-E5218C63548F}"/>
                </a:ext>
              </a:extLst>
            </p:cNvPr>
            <p:cNvGrpSpPr/>
            <p:nvPr/>
          </p:nvGrpSpPr>
          <p:grpSpPr>
            <a:xfrm rot="10800000">
              <a:off x="854633" y="4325138"/>
              <a:ext cx="7847533" cy="898209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5A4BEBB7-C17C-4D11-9B5D-AB7A8A9E0AED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E5ABA03B-CE9F-4987-8843-061D1888E658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20491" name="Rectangle 32"/>
            <p:cNvSpPr>
              <a:spLocks/>
            </p:cNvSpPr>
            <p:nvPr/>
          </p:nvSpPr>
          <p:spPr bwMode="auto">
            <a:xfrm>
              <a:off x="1117416" y="4376419"/>
              <a:ext cx="7440574" cy="772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</a:rPr>
                <a:t>Some examples: Getting homework in on time, keeping your bedroom tidy, doing more exercise or eating more healthily.</a:t>
              </a: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854075" y="5316538"/>
            <a:ext cx="7848600" cy="898525"/>
            <a:chOff x="854633" y="5316576"/>
            <a:chExt cx="7847533" cy="898209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AC99363D-284B-49D7-A656-F851E74929F0}"/>
                </a:ext>
              </a:extLst>
            </p:cNvPr>
            <p:cNvGrpSpPr/>
            <p:nvPr/>
          </p:nvGrpSpPr>
          <p:grpSpPr>
            <a:xfrm rot="10800000">
              <a:off x="854633" y="5316576"/>
              <a:ext cx="7847533" cy="898209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956D2B47-746A-493A-95FE-A5E1417617FF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C18E9C3B-4ABB-453C-BAA0-9E7A280C0E0B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20489" name="Rectangle 36"/>
            <p:cNvSpPr>
              <a:spLocks/>
            </p:cNvSpPr>
            <p:nvPr/>
          </p:nvSpPr>
          <p:spPr bwMode="auto">
            <a:xfrm>
              <a:off x="1117415" y="5516386"/>
              <a:ext cx="7440574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</a:rPr>
                <a:t>Have you made any? What are they?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1394</TotalTime>
  <Words>460</Words>
  <Application>Microsoft Office PowerPoint</Application>
  <PresentationFormat>On-screen Show (4:3)</PresentationFormat>
  <Paragraphs>39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Tuffy</vt:lpstr>
      <vt:lpstr>Calibri</vt:lpstr>
      <vt:lpstr>Twinkl</vt:lpstr>
      <vt:lpstr>Sassoon Infant Rg</vt:lpstr>
      <vt:lpstr>Arial</vt:lpstr>
      <vt:lpstr>Twinkl SemiBold</vt:lpstr>
      <vt:lpstr>Office Theme</vt:lpstr>
      <vt:lpstr>PowerPoint Presentation</vt:lpstr>
      <vt:lpstr>PowerPoint Presentation</vt:lpstr>
      <vt:lpstr>New Year’s Eve</vt:lpstr>
      <vt:lpstr>PowerPoint Presentation</vt:lpstr>
      <vt:lpstr>Welcoming a New Year</vt:lpstr>
      <vt:lpstr>PowerPoint Presentation</vt:lpstr>
      <vt:lpstr>Different Times to Celebrate</vt:lpstr>
      <vt:lpstr>New York</vt:lpstr>
      <vt:lpstr>China</vt:lpstr>
      <vt:lpstr>Australia</vt:lpstr>
      <vt:lpstr>London</vt:lpstr>
      <vt:lpstr>Hawaii</vt:lpstr>
      <vt:lpstr>Making a New Year Resolution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139</cp:revision>
  <dcterms:created xsi:type="dcterms:W3CDTF">2014-10-01T16:09:27Z</dcterms:created>
  <dcterms:modified xsi:type="dcterms:W3CDTF">2021-01-04T12:53:40Z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0x01010099C62CCE50A80546B66073EE4E37ED3A</vt:lpwstr>
  </property>
</Properties>
</file>