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1"/>
  </p:handoutMasterIdLst>
  <p:sldIdLst>
    <p:sldId id="261" r:id="rId2"/>
    <p:sldId id="258" r:id="rId3"/>
    <p:sldId id="269" r:id="rId4"/>
    <p:sldId id="270" r:id="rId5"/>
    <p:sldId id="271" r:id="rId6"/>
    <p:sldId id="272" r:id="rId7"/>
    <p:sldId id="273" r:id="rId8"/>
    <p:sldId id="285" r:id="rId9"/>
    <p:sldId id="267" r:id="rId10"/>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uffy" panose="020B0603060100000000" pitchFamily="34" charset="0"/>
      <p:regular r:id="rId16"/>
      <p:bold r:id="rId17"/>
      <p:italic r:id="rId18"/>
      <p:boldItalic r:id="rId19"/>
    </p:embeddedFont>
    <p:embeddedFont>
      <p:font typeface="Twinkl SemiBold" pitchFamily="2" charset="0"/>
      <p:bold r:id="rId20"/>
    </p:embeddedFont>
    <p:embeddedFont>
      <p:font typeface="Sassoon Infant Rg" panose="02000503030000020003" pitchFamily="50" charset="0"/>
      <p:regular r:id="rId21"/>
      <p:bold r:id="rId22"/>
    </p:embeddedFont>
    <p:embeddedFont>
      <p:font typeface="Twinkl" panose="020B0604020202020204" pitchFamily="2" charset="0"/>
      <p:regular r:id="rId23"/>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00">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CFB2"/>
    <a:srgbClr val="2B694E"/>
    <a:srgbClr val="FFFD98"/>
    <a:srgbClr val="74B3CE"/>
    <a:srgbClr val="FFEE8B"/>
    <a:srgbClr val="FFE867"/>
    <a:srgbClr val="EE791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00"/>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77" d="100"/>
          <a:sy n="77" d="100"/>
        </p:scale>
        <p:origin x="180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AA059A-AC66-45CD-85A5-B74DB16ACF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EC508EA-0014-4A23-8EF3-73284E5927B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866A127-4D1D-49EC-AAD0-E9E98869437F}" type="datetimeFigureOut">
              <a:rPr lang="en-GB"/>
              <a:pPr>
                <a:defRPr/>
              </a:pPr>
              <a:t>07/12/2020</a:t>
            </a:fld>
            <a:endParaRPr lang="en-GB"/>
          </a:p>
        </p:txBody>
      </p:sp>
      <p:sp>
        <p:nvSpPr>
          <p:cNvPr id="4" name="Footer Placeholder 3">
            <a:extLst>
              <a:ext uri="{FF2B5EF4-FFF2-40B4-BE49-F238E27FC236}">
                <a16:creationId xmlns:a16="http://schemas.microsoft.com/office/drawing/2014/main" id="{D96B6D3F-E09F-4E87-9FFE-392FEF49B66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BE83627-7D64-48DC-AF13-8186FAE0B9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637C02F-C09F-4C00-8F79-A0C4D0F8CCE7}"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6EBD9FE-5A23-4B74-AD07-6C323C28283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3391065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7413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3657E41-54C3-46C8-B317-62B64868E1E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2561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68FE319-6C8E-4FC4-BEDF-9E76B0C96AC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Whole Clas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8"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802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EA74AC2-0CD7-4ED6-9303-A977283F329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ndividual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
        <p:nvSpPr>
          <p:cNvPr id="11"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39975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2B5AE7E-FBF0-4090-8E3E-0AC44AF94B1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ai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283216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B5925FF-EE88-45A3-A8AD-5F9F6AA59E7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alking Partners"/>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688879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991E9E9-883E-4622-9618-CF02B7686C2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oup Work"/>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863674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25BDAEB-F76B-4E2F-9D8D-C88233B1237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2869889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E54523D-B311-42F4-AABC-4DD9B5601D4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dirty="0"/>
              <a:t>Click to edit Master title style</a:t>
            </a:r>
          </a:p>
        </p:txBody>
      </p:sp>
    </p:spTree>
    <p:extLst>
      <p:ext uri="{BB962C8B-B14F-4D97-AF65-F5344CB8AC3E}">
        <p14:creationId xmlns:p14="http://schemas.microsoft.com/office/powerpoint/2010/main" val="3551348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dirty="0"/>
              <a:t>Click to edit Master text styles</a:t>
            </a:r>
          </a:p>
        </p:txBody>
      </p:sp>
    </p:spTree>
    <p:extLst>
      <p:ext uri="{BB962C8B-B14F-4D97-AF65-F5344CB8AC3E}">
        <p14:creationId xmlns:p14="http://schemas.microsoft.com/office/powerpoint/2010/main" val="3338925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2139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963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57" r:id="rId11"/>
    <p:sldLayoutId id="2147483758" r:id="rId12"/>
    <p:sldLayoutId id="2147483769"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ECDC84F1-2BBB-4954-86BB-B5959681796A}"/>
              </a:ext>
            </a:extLst>
          </p:cNvPr>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D4B793C8-D0E3-41FA-B12B-D932D958C56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Tuffy" pitchFamily="34" charset="0"/>
              </a:rPr>
              <a:t>History</a:t>
            </a:r>
            <a:r>
              <a:rPr lang="en-GB" altLang="en-US" sz="800">
                <a:solidFill>
                  <a:schemeClr val="bg1"/>
                </a:solidFill>
                <a:latin typeface="Tuffy" pitchFamily="34" charset="0"/>
              </a:rPr>
              <a:t> | UKS2| World War II | Rationing | Lesson 3</a:t>
            </a:r>
          </a:p>
        </p:txBody>
      </p:sp>
      <p:sp>
        <p:nvSpPr>
          <p:cNvPr id="14343" name="Text Placeholder 16"/>
          <p:cNvSpPr>
            <a:spLocks noGrp="1"/>
          </p:cNvSpPr>
          <p:nvPr>
            <p:ph type="body" sz="quarter" idx="10"/>
          </p:nvPr>
        </p:nvSpPr>
        <p:spPr>
          <a:xfrm>
            <a:off x="1655763" y="3200400"/>
            <a:ext cx="5832475" cy="542925"/>
          </a:xfrm>
        </p:spPr>
        <p:txBody>
          <a:bodyPr/>
          <a:lstStyle/>
          <a:p>
            <a:pPr eaLnBrk="1" hangingPunct="1"/>
            <a:r>
              <a:rPr lang="en-GB" altLang="en-US" smtClean="0"/>
              <a:t>World War II</a:t>
            </a:r>
          </a:p>
        </p:txBody>
      </p:sp>
      <p:sp>
        <p:nvSpPr>
          <p:cNvPr id="14344" name="Title 17"/>
          <p:cNvSpPr>
            <a:spLocks noGrp="1"/>
          </p:cNvSpPr>
          <p:nvPr>
            <p:ph type="title"/>
          </p:nvPr>
        </p:nvSpPr>
        <p:spPr>
          <a:xfrm>
            <a:off x="539750" y="2359025"/>
            <a:ext cx="8064500" cy="655638"/>
          </a:xfrm>
        </p:spPr>
        <p:txBody>
          <a:bodyPr/>
          <a:lstStyle/>
          <a:p>
            <a:pPr eaLnBrk="1" hangingPunct="1"/>
            <a:r>
              <a:rPr lang="en-GB" altLang="en-US" smtClean="0"/>
              <a:t>History</a:t>
            </a:r>
          </a:p>
        </p:txBody>
      </p:sp>
      <p:pic>
        <p:nvPicPr>
          <p:cNvPr id="1434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7407314-EDC9-41DB-86F9-D4062C95BA26}"/>
              </a:ext>
            </a:extLst>
          </p:cNvPr>
          <p:cNvSpPr/>
          <p:nvPr/>
        </p:nvSpPr>
        <p:spPr>
          <a:xfrm>
            <a:off x="755650" y="1495425"/>
            <a:ext cx="7632700" cy="4597400"/>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700"/>
          </a:p>
        </p:txBody>
      </p:sp>
      <p:sp>
        <p:nvSpPr>
          <p:cNvPr id="6" name="Rectangle 5">
            <a:extLst>
              <a:ext uri="{FF2B5EF4-FFF2-40B4-BE49-F238E27FC236}">
                <a16:creationId xmlns:a16="http://schemas.microsoft.com/office/drawing/2014/main" id="{0605B7D2-5819-478D-9B3F-B37EE42BE4B2}"/>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5364" name="Rectangle 6"/>
          <p:cNvSpPr>
            <a:spLocks noChangeArrowheads="1"/>
          </p:cNvSpPr>
          <p:nvPr/>
        </p:nvSpPr>
        <p:spPr bwMode="auto">
          <a:xfrm>
            <a:off x="755650" y="1633538"/>
            <a:ext cx="4292600"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700">
                <a:solidFill>
                  <a:schemeClr val="tx1"/>
                </a:solidFill>
              </a:rPr>
              <a:t>At the start of the war, Britain began to ration food. To ration something means </a:t>
            </a:r>
            <a:br>
              <a:rPr lang="en-GB" altLang="en-US" sz="1700">
                <a:solidFill>
                  <a:schemeClr val="tx1"/>
                </a:solidFill>
              </a:rPr>
            </a:br>
            <a:r>
              <a:rPr lang="en-GB" altLang="en-US" sz="1700">
                <a:solidFill>
                  <a:schemeClr val="tx1"/>
                </a:solidFill>
              </a:rPr>
              <a:t>to allow each person to only have a fixed amount of it.</a:t>
            </a:r>
          </a:p>
        </p:txBody>
      </p:sp>
      <p:sp>
        <p:nvSpPr>
          <p:cNvPr id="4" name="Rectangle 3">
            <a:extLst>
              <a:ext uri="{FF2B5EF4-FFF2-40B4-BE49-F238E27FC236}">
                <a16:creationId xmlns:a16="http://schemas.microsoft.com/office/drawing/2014/main" id="{5B8DDA0E-6AE1-4274-9DA4-1490FE2BA5DF}"/>
              </a:ext>
            </a:extLst>
          </p:cNvPr>
          <p:cNvSpPr/>
          <p:nvPr/>
        </p:nvSpPr>
        <p:spPr>
          <a:xfrm>
            <a:off x="755650" y="2924175"/>
            <a:ext cx="4292600" cy="668338"/>
          </a:xfrm>
          <a:prstGeom prst="rect">
            <a:avLst/>
          </a:prstGeom>
        </p:spPr>
        <p:txBody>
          <a:bodyPr lIns="144000" tIns="72000" rIns="144000" bIns="72000">
            <a:spAutoFit/>
          </a:bodyPr>
          <a:lstStyle/>
          <a:p>
            <a:pPr eaLnBrk="1" fontAlgn="auto" hangingPunct="1">
              <a:spcBef>
                <a:spcPts val="0"/>
              </a:spcBef>
              <a:spcAft>
                <a:spcPts val="0"/>
              </a:spcAft>
              <a:defRPr/>
            </a:pPr>
            <a:r>
              <a:rPr lang="en-GB" sz="1700" dirty="0">
                <a:latin typeface="+mj-lt"/>
              </a:rPr>
              <a:t>Discuss the following questions with </a:t>
            </a:r>
            <a:br>
              <a:rPr lang="en-GB" sz="1700" dirty="0">
                <a:latin typeface="+mj-lt"/>
              </a:rPr>
            </a:br>
            <a:r>
              <a:rPr lang="en-GB" sz="1700" dirty="0">
                <a:latin typeface="+mj-lt"/>
              </a:rPr>
              <a:t>the other members of your group:</a:t>
            </a:r>
          </a:p>
        </p:txBody>
      </p:sp>
      <p:pic>
        <p:nvPicPr>
          <p:cNvPr id="1536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56163" y="1535113"/>
            <a:ext cx="3724275"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Rectangle 8"/>
          <p:cNvSpPr>
            <a:spLocks noChangeArrowheads="1"/>
          </p:cNvSpPr>
          <p:nvPr/>
        </p:nvSpPr>
        <p:spPr bwMode="auto">
          <a:xfrm>
            <a:off x="755650" y="3724275"/>
            <a:ext cx="417671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 typeface="Twinkl SemiBold" pitchFamily="2" charset="0"/>
              <a:buAutoNum type="arabicPeriod"/>
            </a:pPr>
            <a:r>
              <a:rPr lang="en-GB" altLang="en-US" sz="1700">
                <a:solidFill>
                  <a:schemeClr val="tx1"/>
                </a:solidFill>
              </a:rPr>
              <a:t>Why do you think it was necessary to ration food?</a:t>
            </a:r>
          </a:p>
          <a:p>
            <a:pPr eaLnBrk="1" hangingPunct="1">
              <a:lnSpc>
                <a:spcPct val="100000"/>
              </a:lnSpc>
              <a:spcBef>
                <a:spcPct val="0"/>
              </a:spcBef>
              <a:buFont typeface="Twinkl SemiBold" pitchFamily="2" charset="0"/>
              <a:buAutoNum type="arabicPeriod"/>
            </a:pPr>
            <a:r>
              <a:rPr lang="en-GB" altLang="en-US" sz="1700">
                <a:solidFill>
                  <a:schemeClr val="tx1"/>
                </a:solidFill>
              </a:rPr>
              <a:t>What foods do you think </a:t>
            </a:r>
            <a:br>
              <a:rPr lang="en-GB" altLang="en-US" sz="1700">
                <a:solidFill>
                  <a:schemeClr val="tx1"/>
                </a:solidFill>
              </a:rPr>
            </a:br>
            <a:r>
              <a:rPr lang="en-GB" altLang="en-US" sz="1700">
                <a:solidFill>
                  <a:schemeClr val="tx1"/>
                </a:solidFill>
              </a:rPr>
              <a:t>were rationed?</a:t>
            </a:r>
          </a:p>
          <a:p>
            <a:pPr eaLnBrk="1" hangingPunct="1">
              <a:lnSpc>
                <a:spcPct val="100000"/>
              </a:lnSpc>
              <a:spcBef>
                <a:spcPct val="0"/>
              </a:spcBef>
              <a:buFont typeface="Twinkl SemiBold" pitchFamily="2" charset="0"/>
              <a:buAutoNum type="arabicPeriod"/>
            </a:pPr>
            <a:r>
              <a:rPr lang="en-GB" altLang="en-US" sz="1700">
                <a:solidFill>
                  <a:schemeClr val="tx1"/>
                </a:solidFill>
              </a:rPr>
              <a:t>How do you think the rationing of food was organised?</a:t>
            </a:r>
          </a:p>
          <a:p>
            <a:pPr eaLnBrk="1" hangingPunct="1">
              <a:lnSpc>
                <a:spcPct val="100000"/>
              </a:lnSpc>
              <a:spcBef>
                <a:spcPct val="0"/>
              </a:spcBef>
              <a:buFont typeface="Twinkl SemiBold" pitchFamily="2" charset="0"/>
              <a:buAutoNum type="arabicPeriod"/>
            </a:pPr>
            <a:r>
              <a:rPr lang="en-GB" altLang="en-US" sz="1700">
                <a:solidFill>
                  <a:schemeClr val="tx1"/>
                </a:solidFill>
              </a:rPr>
              <a:t>How do you think everyday lives changed as a result of rationing?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3755D64-E0D8-428E-A769-E93440410604}"/>
              </a:ext>
            </a:extLst>
          </p:cNvPr>
          <p:cNvSpPr/>
          <p:nvPr/>
        </p:nvSpPr>
        <p:spPr>
          <a:xfrm>
            <a:off x="755650" y="1525588"/>
            <a:ext cx="7632700" cy="4567237"/>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E80B5BF1-76D1-4E49-BB69-C84E81E4C4F5}"/>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6388" name="Rectangle 6"/>
          <p:cNvSpPr>
            <a:spLocks noChangeArrowheads="1"/>
          </p:cNvSpPr>
          <p:nvPr/>
        </p:nvSpPr>
        <p:spPr bwMode="auto">
          <a:xfrm>
            <a:off x="755650" y="1500188"/>
            <a:ext cx="7632700"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rIns="144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700">
                <a:solidFill>
                  <a:schemeClr val="tx1"/>
                </a:solidFill>
              </a:rPr>
              <a:t>At the start of the war, Britain </a:t>
            </a:r>
            <a:br>
              <a:rPr lang="en-GB" altLang="en-US" sz="1700">
                <a:solidFill>
                  <a:schemeClr val="tx1"/>
                </a:solidFill>
              </a:rPr>
            </a:br>
            <a:r>
              <a:rPr lang="en-GB" altLang="en-US" sz="1700">
                <a:solidFill>
                  <a:schemeClr val="tx1"/>
                </a:solidFill>
              </a:rPr>
              <a:t>was importing more than </a:t>
            </a:r>
            <a:br>
              <a:rPr lang="en-GB" altLang="en-US" sz="1700">
                <a:solidFill>
                  <a:schemeClr val="tx1"/>
                </a:solidFill>
              </a:rPr>
            </a:br>
            <a:r>
              <a:rPr lang="en-GB" altLang="en-US" sz="1700">
                <a:solidFill>
                  <a:schemeClr val="tx1"/>
                </a:solidFill>
              </a:rPr>
              <a:t>two-thirds of its food from </a:t>
            </a:r>
            <a:br>
              <a:rPr lang="en-GB" altLang="en-US" sz="1700">
                <a:solidFill>
                  <a:schemeClr val="tx1"/>
                </a:solidFill>
              </a:rPr>
            </a:br>
            <a:r>
              <a:rPr lang="en-GB" altLang="en-US" sz="1700">
                <a:solidFill>
                  <a:schemeClr val="tx1"/>
                </a:solidFill>
              </a:rPr>
              <a:t>overseas. When supply ships </a:t>
            </a:r>
            <a:br>
              <a:rPr lang="en-GB" altLang="en-US" sz="1700">
                <a:solidFill>
                  <a:schemeClr val="tx1"/>
                </a:solidFill>
              </a:rPr>
            </a:br>
            <a:r>
              <a:rPr lang="en-GB" altLang="en-US" sz="1700">
                <a:solidFill>
                  <a:schemeClr val="tx1"/>
                </a:solidFill>
              </a:rPr>
              <a:t>coming into the country were </a:t>
            </a:r>
            <a:br>
              <a:rPr lang="en-GB" altLang="en-US" sz="1700">
                <a:solidFill>
                  <a:schemeClr val="tx1"/>
                </a:solidFill>
              </a:rPr>
            </a:br>
            <a:r>
              <a:rPr lang="en-GB" altLang="en-US" sz="1700">
                <a:solidFill>
                  <a:schemeClr val="tx1"/>
                </a:solidFill>
              </a:rPr>
              <a:t>targeted by German bombers </a:t>
            </a:r>
            <a:br>
              <a:rPr lang="en-GB" altLang="en-US" sz="1700">
                <a:solidFill>
                  <a:schemeClr val="tx1"/>
                </a:solidFill>
              </a:rPr>
            </a:br>
            <a:r>
              <a:rPr lang="en-GB" altLang="en-US" sz="1700">
                <a:solidFill>
                  <a:schemeClr val="tx1"/>
                </a:solidFill>
              </a:rPr>
              <a:t>and the possibility of invasion or </a:t>
            </a:r>
            <a:br>
              <a:rPr lang="en-GB" altLang="en-US" sz="1700">
                <a:solidFill>
                  <a:schemeClr val="tx1"/>
                </a:solidFill>
              </a:rPr>
            </a:br>
            <a:r>
              <a:rPr lang="en-GB" altLang="en-US" sz="1700">
                <a:solidFill>
                  <a:schemeClr val="tx1"/>
                </a:solidFill>
              </a:rPr>
              <a:t>isolation became a reality, it became </a:t>
            </a:r>
            <a:br>
              <a:rPr lang="en-GB" altLang="en-US" sz="1700">
                <a:solidFill>
                  <a:schemeClr val="tx1"/>
                </a:solidFill>
              </a:rPr>
            </a:br>
            <a:r>
              <a:rPr lang="en-GB" altLang="en-US" sz="1700">
                <a:solidFill>
                  <a:schemeClr val="tx1"/>
                </a:solidFill>
              </a:rPr>
              <a:t>necessary for Britain to conserve as </a:t>
            </a:r>
            <a:br>
              <a:rPr lang="en-GB" altLang="en-US" sz="1700">
                <a:solidFill>
                  <a:schemeClr val="tx1"/>
                </a:solidFill>
              </a:rPr>
            </a:br>
            <a:r>
              <a:rPr lang="en-GB" altLang="en-US" sz="1700">
                <a:solidFill>
                  <a:schemeClr val="tx1"/>
                </a:solidFill>
              </a:rPr>
              <a:t>much food as possible. People needed to </a:t>
            </a:r>
            <a:br>
              <a:rPr lang="en-GB" altLang="en-US" sz="1700">
                <a:solidFill>
                  <a:schemeClr val="tx1"/>
                </a:solidFill>
              </a:rPr>
            </a:br>
            <a:r>
              <a:rPr lang="en-GB" altLang="en-US" sz="1700">
                <a:solidFill>
                  <a:schemeClr val="tx1"/>
                </a:solidFill>
              </a:rPr>
              <a:t>become more creative with the supplies </a:t>
            </a:r>
            <a:br>
              <a:rPr lang="en-GB" altLang="en-US" sz="1700">
                <a:solidFill>
                  <a:schemeClr val="tx1"/>
                </a:solidFill>
              </a:rPr>
            </a:br>
            <a:r>
              <a:rPr lang="en-GB" altLang="en-US" sz="1700">
                <a:solidFill>
                  <a:schemeClr val="tx1"/>
                </a:solidFill>
              </a:rPr>
              <a:t>they had and began to grow more of their </a:t>
            </a:r>
            <a:br>
              <a:rPr lang="en-GB" altLang="en-US" sz="1700">
                <a:solidFill>
                  <a:schemeClr val="tx1"/>
                </a:solidFill>
              </a:rPr>
            </a:br>
            <a:r>
              <a:rPr lang="en-GB" altLang="en-US" sz="1700">
                <a:solidFill>
                  <a:schemeClr val="tx1"/>
                </a:solidFill>
              </a:rPr>
              <a:t>own food.</a:t>
            </a:r>
            <a:br>
              <a:rPr lang="en-GB" altLang="en-US" sz="1700">
                <a:solidFill>
                  <a:schemeClr val="tx1"/>
                </a:solidFill>
              </a:rPr>
            </a:br>
            <a:r>
              <a:rPr lang="en-GB" altLang="en-US" sz="1700">
                <a:solidFill>
                  <a:schemeClr val="tx1"/>
                </a:solidFill>
              </a:rPr>
              <a:t/>
            </a:r>
            <a:br>
              <a:rPr lang="en-GB" altLang="en-US" sz="1700">
                <a:solidFill>
                  <a:schemeClr val="tx1"/>
                </a:solidFill>
              </a:rPr>
            </a:br>
            <a:r>
              <a:rPr lang="en-GB" altLang="en-US" sz="1700">
                <a:solidFill>
                  <a:schemeClr val="tx1"/>
                </a:solidFill>
              </a:rPr>
              <a:t>The rationing of food began in January </a:t>
            </a:r>
            <a:br>
              <a:rPr lang="en-GB" altLang="en-US" sz="1700">
                <a:solidFill>
                  <a:schemeClr val="tx1"/>
                </a:solidFill>
              </a:rPr>
            </a:br>
            <a:r>
              <a:rPr lang="en-GB" altLang="en-US" sz="1700">
                <a:solidFill>
                  <a:schemeClr val="tx1"/>
                </a:solidFill>
              </a:rPr>
              <a:t>1940 and lasted until 1954, which was </a:t>
            </a:r>
            <a:br>
              <a:rPr lang="en-GB" altLang="en-US" sz="1700">
                <a:solidFill>
                  <a:schemeClr val="tx1"/>
                </a:solidFill>
              </a:rPr>
            </a:br>
            <a:r>
              <a:rPr lang="en-GB" altLang="en-US" sz="1700">
                <a:solidFill>
                  <a:schemeClr val="tx1"/>
                </a:solidFill>
              </a:rPr>
              <a:t>actually nine years after the war had ended.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89413" y="1400175"/>
            <a:ext cx="4421187"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Pentagon 9">
            <a:extLst>
              <a:ext uri="{FF2B5EF4-FFF2-40B4-BE49-F238E27FC236}">
                <a16:creationId xmlns:a16="http://schemas.microsoft.com/office/drawing/2014/main" id="{D8BA4FFE-6334-4439-9ABB-F69EAD662FC3}"/>
              </a:ext>
            </a:extLst>
          </p:cNvPr>
          <p:cNvSpPr/>
          <p:nvPr/>
        </p:nvSpPr>
        <p:spPr>
          <a:xfrm flipH="1">
            <a:off x="5145088" y="4973638"/>
            <a:ext cx="3251200" cy="1116012"/>
          </a:xfrm>
          <a:prstGeom prst="homePlate">
            <a:avLst/>
          </a:prstGeom>
          <a:solidFill>
            <a:srgbClr val="2B69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latin typeface="+mj-lt"/>
              </a:rPr>
              <a:t>Why do you think rationing continued </a:t>
            </a:r>
            <a:br>
              <a:rPr lang="en-GB" b="1" dirty="0">
                <a:solidFill>
                  <a:schemeClr val="bg1"/>
                </a:solidFill>
                <a:latin typeface="+mj-lt"/>
              </a:rPr>
            </a:br>
            <a:r>
              <a:rPr lang="en-GB" b="1" dirty="0">
                <a:solidFill>
                  <a:schemeClr val="bg1"/>
                </a:solidFill>
                <a:latin typeface="+mj-lt"/>
              </a:rPr>
              <a:t>after the war?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10FED26-F043-4A8A-81E7-A0DA3757F869}"/>
              </a:ext>
            </a:extLst>
          </p:cNvPr>
          <p:cNvSpPr/>
          <p:nvPr/>
        </p:nvSpPr>
        <p:spPr>
          <a:xfrm>
            <a:off x="447675" y="1960563"/>
            <a:ext cx="8248650" cy="4132262"/>
          </a:xfrm>
          <a:prstGeom prst="rect">
            <a:avLst/>
          </a:prstGeom>
          <a:solidFill>
            <a:srgbClr val="8DCF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1BFB6947-BCC3-4A6D-8578-546E5D235015}"/>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2" name="Rectangle 1"/>
          <p:cNvSpPr>
            <a:spLocks noChangeArrowheads="1"/>
          </p:cNvSpPr>
          <p:nvPr/>
        </p:nvSpPr>
        <p:spPr bwMode="auto">
          <a:xfrm>
            <a:off x="1154113" y="1308100"/>
            <a:ext cx="6837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Look at the list of foods that were rationed during the war and the average allowances for a child between aged five and sixteen. </a:t>
            </a:r>
          </a:p>
        </p:txBody>
      </p:sp>
      <p:grpSp>
        <p:nvGrpSpPr>
          <p:cNvPr id="8" name="Group 7"/>
          <p:cNvGrpSpPr>
            <a:grpSpLocks/>
          </p:cNvGrpSpPr>
          <p:nvPr/>
        </p:nvGrpSpPr>
        <p:grpSpPr bwMode="auto">
          <a:xfrm>
            <a:off x="461963" y="2112963"/>
            <a:ext cx="2216150" cy="1169987"/>
            <a:chOff x="461788" y="2113001"/>
            <a:chExt cx="2217041" cy="1169454"/>
          </a:xfrm>
        </p:grpSpPr>
        <p:pic>
          <p:nvPicPr>
            <p:cNvPr id="17447" name="Picture 1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6245" y="2471058"/>
              <a:ext cx="1646837" cy="81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8" name="Rectangle 19"/>
            <p:cNvSpPr>
              <a:spLocks noChangeArrowheads="1"/>
            </p:cNvSpPr>
            <p:nvPr/>
          </p:nvSpPr>
          <p:spPr bwMode="auto">
            <a:xfrm>
              <a:off x="461788" y="2113001"/>
              <a:ext cx="22170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Bacon and ham: </a:t>
              </a:r>
              <a:r>
                <a:rPr lang="en-GB" altLang="en-US" sz="1600">
                  <a:solidFill>
                    <a:schemeClr val="tx1"/>
                  </a:solidFill>
                </a:rPr>
                <a:t>115g</a:t>
              </a:r>
            </a:p>
          </p:txBody>
        </p:sp>
      </p:grpSp>
      <p:grpSp>
        <p:nvGrpSpPr>
          <p:cNvPr id="56" name="Group 55"/>
          <p:cNvGrpSpPr>
            <a:grpSpLocks/>
          </p:cNvGrpSpPr>
          <p:nvPr/>
        </p:nvGrpSpPr>
        <p:grpSpPr bwMode="auto">
          <a:xfrm>
            <a:off x="2443163" y="2062163"/>
            <a:ext cx="2028825" cy="1793875"/>
            <a:chOff x="2544243" y="2107040"/>
            <a:chExt cx="2027757" cy="1794814"/>
          </a:xfrm>
        </p:grpSpPr>
        <p:pic>
          <p:nvPicPr>
            <p:cNvPr id="17445"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63831" y="2107040"/>
              <a:ext cx="1555501" cy="118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6" name="Rectangle 24"/>
            <p:cNvSpPr>
              <a:spLocks noChangeArrowheads="1"/>
            </p:cNvSpPr>
            <p:nvPr/>
          </p:nvSpPr>
          <p:spPr bwMode="auto">
            <a:xfrm>
              <a:off x="2544243" y="3347856"/>
              <a:ext cx="202775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Meat: </a:t>
              </a:r>
              <a:r>
                <a:rPr lang="en-GB" altLang="en-US" sz="1600">
                  <a:solidFill>
                    <a:schemeClr val="tx1"/>
                  </a:solidFill>
                </a:rPr>
                <a:t>175g </a:t>
              </a:r>
              <a:br>
                <a:rPr lang="en-GB" altLang="en-US" sz="1600">
                  <a:solidFill>
                    <a:schemeClr val="tx1"/>
                  </a:solidFill>
                </a:rPr>
              </a:br>
              <a:r>
                <a:rPr lang="en-GB" altLang="en-US" sz="1200">
                  <a:solidFill>
                    <a:schemeClr val="tx1"/>
                  </a:solidFill>
                </a:rPr>
                <a:t>(adults got double this</a:t>
              </a:r>
              <a:r>
                <a:rPr lang="en-GB" altLang="en-US" sz="1400">
                  <a:solidFill>
                    <a:schemeClr val="tx1"/>
                  </a:solidFill>
                </a:rPr>
                <a:t>)</a:t>
              </a:r>
            </a:p>
          </p:txBody>
        </p:sp>
      </p:grpSp>
      <p:grpSp>
        <p:nvGrpSpPr>
          <p:cNvPr id="9" name="Group 8"/>
          <p:cNvGrpSpPr>
            <a:grpSpLocks/>
          </p:cNvGrpSpPr>
          <p:nvPr/>
        </p:nvGrpSpPr>
        <p:grpSpPr bwMode="auto">
          <a:xfrm>
            <a:off x="461963" y="3397250"/>
            <a:ext cx="1311275" cy="1639888"/>
            <a:chOff x="461788" y="3397762"/>
            <a:chExt cx="1311229" cy="1638866"/>
          </a:xfrm>
        </p:grpSpPr>
        <p:pic>
          <p:nvPicPr>
            <p:cNvPr id="17443"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6271" y="3397762"/>
              <a:ext cx="794018" cy="126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4" name="Rectangle 26"/>
            <p:cNvSpPr>
              <a:spLocks noChangeArrowheads="1"/>
            </p:cNvSpPr>
            <p:nvPr/>
          </p:nvSpPr>
          <p:spPr bwMode="auto">
            <a:xfrm>
              <a:off x="461788" y="4698074"/>
              <a:ext cx="13112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Sugar: </a:t>
              </a:r>
              <a:r>
                <a:rPr lang="en-GB" altLang="en-US" sz="1600">
                  <a:solidFill>
                    <a:schemeClr val="tx1"/>
                  </a:solidFill>
                </a:rPr>
                <a:t>225g</a:t>
              </a:r>
            </a:p>
          </p:txBody>
        </p:sp>
      </p:grpSp>
      <p:grpSp>
        <p:nvGrpSpPr>
          <p:cNvPr id="46" name="Group 45"/>
          <p:cNvGrpSpPr>
            <a:grpSpLocks/>
          </p:cNvGrpSpPr>
          <p:nvPr/>
        </p:nvGrpSpPr>
        <p:grpSpPr bwMode="auto">
          <a:xfrm>
            <a:off x="1585913" y="3767138"/>
            <a:ext cx="1531937" cy="1384300"/>
            <a:chOff x="1568501" y="3753885"/>
            <a:chExt cx="1657855" cy="1496935"/>
          </a:xfrm>
        </p:grpSpPr>
        <p:pic>
          <p:nvPicPr>
            <p:cNvPr id="17441" name="Picture 27"/>
            <p:cNvPicPr>
              <a:picLocks noChangeAspect="1"/>
            </p:cNvPicPr>
            <p:nvPr/>
          </p:nvPicPr>
          <p:blipFill>
            <a:blip r:embed="rId5">
              <a:extLst>
                <a:ext uri="{28A0092B-C50C-407E-A947-70E740481C1C}">
                  <a14:useLocalDpi xmlns:a14="http://schemas.microsoft.com/office/drawing/2010/main" val="0"/>
                </a:ext>
              </a:extLst>
            </a:blip>
            <a:srcRect l="23618"/>
            <a:stretch>
              <a:fillRect/>
            </a:stretch>
          </p:blipFill>
          <p:spPr bwMode="auto">
            <a:xfrm rot="1467299" flipH="1">
              <a:off x="1638269" y="3753885"/>
              <a:ext cx="1488396" cy="960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2" name="Rectangle 28"/>
            <p:cNvSpPr>
              <a:spLocks noChangeArrowheads="1"/>
            </p:cNvSpPr>
            <p:nvPr/>
          </p:nvSpPr>
          <p:spPr bwMode="auto">
            <a:xfrm>
              <a:off x="1568501" y="4684624"/>
              <a:ext cx="1657855" cy="566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Tea: </a:t>
              </a:r>
              <a:r>
                <a:rPr lang="en-GB" altLang="en-US" sz="1600">
                  <a:solidFill>
                    <a:schemeClr val="tx1"/>
                  </a:solidFill>
                </a:rPr>
                <a:t>none </a:t>
              </a:r>
              <a:r>
                <a:rPr lang="en-GB" altLang="en-US" sz="1200">
                  <a:solidFill>
                    <a:schemeClr val="tx1"/>
                  </a:solidFill>
                </a:rPr>
                <a:t>(adults got 50g)</a:t>
              </a:r>
            </a:p>
          </p:txBody>
        </p:sp>
      </p:grpSp>
      <p:pic>
        <p:nvPicPr>
          <p:cNvPr id="32" name="Picture 3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41650" y="4503738"/>
            <a:ext cx="1458913" cy="149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735013" y="5240338"/>
            <a:ext cx="2347912" cy="695325"/>
            <a:chOff x="583221" y="5227735"/>
            <a:chExt cx="2348395" cy="694990"/>
          </a:xfrm>
        </p:grpSpPr>
        <p:sp>
          <p:nvSpPr>
            <p:cNvPr id="17437" name="Rectangle 36"/>
            <p:cNvSpPr>
              <a:spLocks noChangeArrowheads="1"/>
            </p:cNvSpPr>
            <p:nvPr/>
          </p:nvSpPr>
          <p:spPr bwMode="auto">
            <a:xfrm>
              <a:off x="1385507" y="5415667"/>
              <a:ext cx="15461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Sweets: </a:t>
              </a:r>
              <a:r>
                <a:rPr lang="en-GB" altLang="en-US" sz="1600">
                  <a:solidFill>
                    <a:schemeClr val="tx1"/>
                  </a:solidFill>
                </a:rPr>
                <a:t>75g</a:t>
              </a:r>
            </a:p>
          </p:txBody>
        </p:sp>
        <p:grpSp>
          <p:nvGrpSpPr>
            <p:cNvPr id="17438" name="Group 38"/>
            <p:cNvGrpSpPr>
              <a:grpSpLocks/>
            </p:cNvGrpSpPr>
            <p:nvPr/>
          </p:nvGrpSpPr>
          <p:grpSpPr bwMode="auto">
            <a:xfrm>
              <a:off x="583221" y="5227735"/>
              <a:ext cx="1128282" cy="694990"/>
              <a:chOff x="559676" y="5202265"/>
              <a:chExt cx="1348967" cy="830926"/>
            </a:xfrm>
          </p:grpSpPr>
          <p:pic>
            <p:nvPicPr>
              <p:cNvPr id="17439" name="Picture 35"/>
              <p:cNvPicPr>
                <a:picLocks noChangeAspect="1"/>
              </p:cNvPicPr>
              <p:nvPr/>
            </p:nvPicPr>
            <p:blipFill>
              <a:blip r:embed="rId7">
                <a:extLst>
                  <a:ext uri="{28A0092B-C50C-407E-A947-70E740481C1C}">
                    <a14:useLocalDpi xmlns:a14="http://schemas.microsoft.com/office/drawing/2010/main" val="0"/>
                  </a:ext>
                </a:extLst>
              </a:blip>
              <a:srcRect b="34772"/>
              <a:stretch>
                <a:fillRect/>
              </a:stretch>
            </p:blipFill>
            <p:spPr bwMode="auto">
              <a:xfrm>
                <a:off x="559676" y="5202265"/>
                <a:ext cx="1348967" cy="804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Oval 37">
                <a:extLst>
                  <a:ext uri="{FF2B5EF4-FFF2-40B4-BE49-F238E27FC236}">
                    <a16:creationId xmlns:a16="http://schemas.microsoft.com/office/drawing/2014/main" id="{902DE88C-E62D-43AA-A2AD-002905619D37}"/>
                  </a:ext>
                </a:extLst>
              </p:cNvPr>
              <p:cNvSpPr/>
              <p:nvPr/>
            </p:nvSpPr>
            <p:spPr>
              <a:xfrm>
                <a:off x="1715798" y="5926954"/>
                <a:ext cx="102513" cy="106237"/>
              </a:xfrm>
              <a:prstGeom prst="ellipse">
                <a:avLst/>
              </a:prstGeom>
              <a:solidFill>
                <a:srgbClr val="FFFD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55" name="Group 54"/>
          <p:cNvGrpSpPr>
            <a:grpSpLocks/>
          </p:cNvGrpSpPr>
          <p:nvPr/>
        </p:nvGrpSpPr>
        <p:grpSpPr bwMode="auto">
          <a:xfrm>
            <a:off x="5438775" y="3638550"/>
            <a:ext cx="1711325" cy="1182688"/>
            <a:chOff x="475756" y="5803826"/>
            <a:chExt cx="1711768" cy="1182765"/>
          </a:xfrm>
        </p:grpSpPr>
        <p:pic>
          <p:nvPicPr>
            <p:cNvPr id="17435" name="Picture 3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flipH="1">
              <a:off x="866420" y="6177815"/>
              <a:ext cx="953677" cy="808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Rectangle 39"/>
            <p:cNvSpPr>
              <a:spLocks noChangeArrowheads="1"/>
            </p:cNvSpPr>
            <p:nvPr/>
          </p:nvSpPr>
          <p:spPr bwMode="auto">
            <a:xfrm>
              <a:off x="475756" y="5803826"/>
              <a:ext cx="17117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Cheese: </a:t>
              </a:r>
              <a:r>
                <a:rPr lang="en-GB" altLang="en-US" sz="1600">
                  <a:solidFill>
                    <a:schemeClr val="tx1"/>
                  </a:solidFill>
                </a:rPr>
                <a:t>115g</a:t>
              </a:r>
            </a:p>
          </p:txBody>
        </p:sp>
      </p:grpSp>
      <p:sp>
        <p:nvSpPr>
          <p:cNvPr id="41" name="Rectangle 40"/>
          <p:cNvSpPr>
            <a:spLocks noChangeArrowheads="1"/>
          </p:cNvSpPr>
          <p:nvPr/>
        </p:nvSpPr>
        <p:spPr bwMode="auto">
          <a:xfrm>
            <a:off x="4360863" y="5026025"/>
            <a:ext cx="27844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Eggs: </a:t>
            </a:r>
            <a:r>
              <a:rPr lang="en-GB" altLang="en-US" sz="1600">
                <a:solidFill>
                  <a:schemeClr val="tx1"/>
                </a:solidFill>
              </a:rPr>
              <a:t>3 </a:t>
            </a:r>
            <a:br>
              <a:rPr lang="en-GB" altLang="en-US" sz="1600">
                <a:solidFill>
                  <a:schemeClr val="tx1"/>
                </a:solidFill>
              </a:rPr>
            </a:br>
            <a:r>
              <a:rPr lang="en-GB" altLang="en-US" sz="1200">
                <a:solidFill>
                  <a:schemeClr val="tx1"/>
                </a:solidFill>
              </a:rPr>
              <a:t>(adults had 1) plus equivalent of 3 powdered eggs </a:t>
            </a:r>
          </a:p>
        </p:txBody>
      </p:sp>
      <p:grpSp>
        <p:nvGrpSpPr>
          <p:cNvPr id="54" name="Group 53"/>
          <p:cNvGrpSpPr>
            <a:grpSpLocks/>
          </p:cNvGrpSpPr>
          <p:nvPr/>
        </p:nvGrpSpPr>
        <p:grpSpPr bwMode="auto">
          <a:xfrm>
            <a:off x="3916363" y="1978025"/>
            <a:ext cx="1711325" cy="1381125"/>
            <a:chOff x="3970730" y="2129013"/>
            <a:chExt cx="1711768" cy="1381445"/>
          </a:xfrm>
        </p:grpSpPr>
        <p:pic>
          <p:nvPicPr>
            <p:cNvPr id="17433" name="Picture 33"/>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49040" y="2522338"/>
              <a:ext cx="642941" cy="988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4" name="Rectangle 41"/>
            <p:cNvSpPr>
              <a:spLocks noChangeArrowheads="1"/>
            </p:cNvSpPr>
            <p:nvPr/>
          </p:nvSpPr>
          <p:spPr bwMode="auto">
            <a:xfrm>
              <a:off x="3970730" y="2129013"/>
              <a:ext cx="17117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Jam: </a:t>
              </a:r>
              <a:r>
                <a:rPr lang="en-GB" altLang="en-US" sz="1600">
                  <a:solidFill>
                    <a:schemeClr val="tx1"/>
                  </a:solidFill>
                </a:rPr>
                <a:t>115g</a:t>
              </a:r>
            </a:p>
          </p:txBody>
        </p:sp>
      </p:grpSp>
      <p:sp>
        <p:nvSpPr>
          <p:cNvPr id="43" name="Rectangle 42"/>
          <p:cNvSpPr>
            <a:spLocks noChangeArrowheads="1"/>
          </p:cNvSpPr>
          <p:nvPr/>
        </p:nvSpPr>
        <p:spPr bwMode="auto">
          <a:xfrm>
            <a:off x="6937375" y="3305175"/>
            <a:ext cx="17033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Milk: </a:t>
            </a:r>
            <a:r>
              <a:rPr lang="en-GB" altLang="en-US" sz="1600">
                <a:solidFill>
                  <a:schemeClr val="tx1"/>
                </a:solidFill>
              </a:rPr>
              <a:t>3 ½ pints </a:t>
            </a:r>
            <a:br>
              <a:rPr lang="en-GB" altLang="en-US" sz="1600">
                <a:solidFill>
                  <a:schemeClr val="tx1"/>
                </a:solidFill>
              </a:rPr>
            </a:br>
            <a:r>
              <a:rPr lang="en-GB" altLang="en-US" sz="1200">
                <a:solidFill>
                  <a:schemeClr val="tx1"/>
                </a:solidFill>
              </a:rPr>
              <a:t>plus equivalent of 1 pint of powdered milk (and children got milk at school)</a:t>
            </a:r>
          </a:p>
        </p:txBody>
      </p:sp>
      <p:pic>
        <p:nvPicPr>
          <p:cNvPr id="45" name="Picture 44"/>
          <p:cNvPicPr>
            <a:picLocks noChangeAspect="1"/>
          </p:cNvPicPr>
          <p:nvPr/>
        </p:nvPicPr>
        <p:blipFill>
          <a:blip r:embed="rId10">
            <a:extLst>
              <a:ext uri="{28A0092B-C50C-407E-A947-70E740481C1C}">
                <a14:useLocalDpi xmlns:a14="http://schemas.microsoft.com/office/drawing/2010/main" val="0"/>
              </a:ext>
            </a:extLst>
          </a:blip>
          <a:srcRect b="26714"/>
          <a:stretch>
            <a:fillRect/>
          </a:stretch>
        </p:blipFill>
        <p:spPr bwMode="auto">
          <a:xfrm>
            <a:off x="7296150" y="4451350"/>
            <a:ext cx="987425"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3" name="Group 52"/>
          <p:cNvGrpSpPr>
            <a:grpSpLocks/>
          </p:cNvGrpSpPr>
          <p:nvPr/>
        </p:nvGrpSpPr>
        <p:grpSpPr bwMode="auto">
          <a:xfrm>
            <a:off x="5456238" y="2060575"/>
            <a:ext cx="1660525" cy="1212850"/>
            <a:chOff x="5290759" y="2676295"/>
            <a:chExt cx="1660549" cy="1211796"/>
          </a:xfrm>
        </p:grpSpPr>
        <p:sp>
          <p:nvSpPr>
            <p:cNvPr id="17431" name="Rectangle 46"/>
            <p:cNvSpPr>
              <a:spLocks noChangeArrowheads="1"/>
            </p:cNvSpPr>
            <p:nvPr/>
          </p:nvSpPr>
          <p:spPr bwMode="auto">
            <a:xfrm>
              <a:off x="5307093" y="3549537"/>
              <a:ext cx="16278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b="1">
                  <a:solidFill>
                    <a:schemeClr val="tx1"/>
                  </a:solidFill>
                </a:rPr>
                <a:t>Margarine: </a:t>
              </a:r>
              <a:r>
                <a:rPr lang="en-GB" altLang="en-US" sz="1600">
                  <a:solidFill>
                    <a:schemeClr val="tx1"/>
                  </a:solidFill>
                </a:rPr>
                <a:t>55g</a:t>
              </a:r>
              <a:r>
                <a:rPr lang="en-GB" altLang="en-US" sz="1600" b="1">
                  <a:solidFill>
                    <a:schemeClr val="tx1"/>
                  </a:solidFill>
                </a:rPr>
                <a:t> </a:t>
              </a:r>
              <a:endParaRPr lang="en-GB" altLang="en-US" sz="1600">
                <a:solidFill>
                  <a:schemeClr val="tx1"/>
                </a:solidFill>
              </a:endParaRPr>
            </a:p>
          </p:txBody>
        </p:sp>
        <p:pic>
          <p:nvPicPr>
            <p:cNvPr id="17432" name="Picture 4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5290759" y="2676295"/>
              <a:ext cx="1660549" cy="84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 name="Group 50"/>
          <p:cNvGrpSpPr>
            <a:grpSpLocks/>
          </p:cNvGrpSpPr>
          <p:nvPr/>
        </p:nvGrpSpPr>
        <p:grpSpPr bwMode="auto">
          <a:xfrm>
            <a:off x="7056438" y="2057400"/>
            <a:ext cx="1546225" cy="1089025"/>
            <a:chOff x="4991597" y="4479838"/>
            <a:chExt cx="1673104" cy="1177224"/>
          </a:xfrm>
        </p:grpSpPr>
        <p:sp>
          <p:nvSpPr>
            <p:cNvPr id="17429" name="Rectangle 30"/>
            <p:cNvSpPr>
              <a:spLocks noChangeArrowheads="1"/>
            </p:cNvSpPr>
            <p:nvPr/>
          </p:nvSpPr>
          <p:spPr bwMode="auto">
            <a:xfrm>
              <a:off x="4991597" y="4479838"/>
              <a:ext cx="16731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Butter: </a:t>
              </a:r>
              <a:r>
                <a:rPr lang="en-GB" altLang="en-US" sz="1600">
                  <a:solidFill>
                    <a:schemeClr val="tx1"/>
                  </a:solidFill>
                </a:rPr>
                <a:t>55g</a:t>
              </a:r>
            </a:p>
          </p:txBody>
        </p:sp>
        <p:pic>
          <p:nvPicPr>
            <p:cNvPr id="17430" name="Picture 49"/>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029652" y="4938186"/>
              <a:ext cx="1595806" cy="718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7" name="Rectangle 56"/>
          <p:cNvSpPr>
            <a:spLocks noChangeArrowheads="1"/>
          </p:cNvSpPr>
          <p:nvPr/>
        </p:nvSpPr>
        <p:spPr bwMode="auto">
          <a:xfrm>
            <a:off x="4006850" y="4413250"/>
            <a:ext cx="17478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b="1">
                <a:solidFill>
                  <a:schemeClr val="tx1"/>
                </a:solidFill>
              </a:rPr>
              <a:t>Cooking Fat:</a:t>
            </a:r>
            <a:r>
              <a:rPr lang="en-GB" altLang="en-US" sz="1600">
                <a:solidFill>
                  <a:schemeClr val="tx1"/>
                </a:solidFill>
              </a:rPr>
              <a:t> 55g</a:t>
            </a:r>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227513" y="3638550"/>
            <a:ext cx="131445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p:cNvSpPr>
            <a:spLocks noChangeArrowheads="1"/>
          </p:cNvSpPr>
          <p:nvPr/>
        </p:nvSpPr>
        <p:spPr bwMode="auto">
          <a:xfrm>
            <a:off x="755650" y="13081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How does this sound? </a:t>
            </a:r>
          </a:p>
          <a:p>
            <a:pPr algn="ctr" eaLnBrk="1" hangingPunct="1">
              <a:lnSpc>
                <a:spcPct val="100000"/>
              </a:lnSpc>
              <a:spcBef>
                <a:spcPct val="0"/>
              </a:spcBef>
              <a:buFontTx/>
              <a:buNone/>
            </a:pPr>
            <a:r>
              <a:rPr lang="en-GB" altLang="en-US" sz="1600">
                <a:solidFill>
                  <a:schemeClr val="tx1"/>
                </a:solidFill>
              </a:rPr>
              <a:t>How much do you think you eat of these foods each week nowadays?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3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45"/>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4"/>
                                        </p:tgtEl>
                                        <p:attrNameLst>
                                          <p:attrName>style.visibility</p:attrName>
                                        </p:attrNameLst>
                                      </p:cBhvr>
                                      <p:to>
                                        <p:strVal val="visible"/>
                                      </p:to>
                                    </p:set>
                                  </p:childTnLst>
                                </p:cTn>
                              </p:par>
                              <p:par>
                                <p:cTn id="61" presetID="1" presetClass="exit" presetSubtype="0" fill="hold" grpId="0" nodeType="withEffect">
                                  <p:stCondLst>
                                    <p:cond delay="0"/>
                                  </p:stCondLst>
                                  <p:childTnLst>
                                    <p:set>
                                      <p:cBhvr>
                                        <p:cTn id="62"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1" grpId="0"/>
      <p:bldP spid="43" grpId="0"/>
      <p:bldP spid="57"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A89DD19E-FE62-47F0-B5F7-9D379684490B}"/>
              </a:ext>
            </a:extLst>
          </p:cNvPr>
          <p:cNvSpPr/>
          <p:nvPr/>
        </p:nvSpPr>
        <p:spPr>
          <a:xfrm>
            <a:off x="447675" y="1617663"/>
            <a:ext cx="8248650" cy="4167187"/>
          </a:xfrm>
          <a:prstGeom prst="rect">
            <a:avLst/>
          </a:prstGeom>
          <a:solidFill>
            <a:srgbClr val="8DCF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30EDD9AB-7A9C-450A-955A-398F67B8C7E6}"/>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grpSp>
        <p:nvGrpSpPr>
          <p:cNvPr id="18436" name="Group 16"/>
          <p:cNvGrpSpPr>
            <a:grpSpLocks/>
          </p:cNvGrpSpPr>
          <p:nvPr/>
        </p:nvGrpSpPr>
        <p:grpSpPr bwMode="auto">
          <a:xfrm>
            <a:off x="4849813" y="1938338"/>
            <a:ext cx="3781425" cy="3525837"/>
            <a:chOff x="4862178" y="1598354"/>
            <a:chExt cx="3780531" cy="3526172"/>
          </a:xfrm>
        </p:grpSpPr>
        <p:sp>
          <p:nvSpPr>
            <p:cNvPr id="13" name="Oval 12">
              <a:extLst>
                <a:ext uri="{FF2B5EF4-FFF2-40B4-BE49-F238E27FC236}">
                  <a16:creationId xmlns:a16="http://schemas.microsoft.com/office/drawing/2014/main" id="{DA61489F-4D18-4033-A6A1-04AB2DD3042D}"/>
                </a:ext>
              </a:extLst>
            </p:cNvPr>
            <p:cNvSpPr/>
            <p:nvPr/>
          </p:nvSpPr>
          <p:spPr>
            <a:xfrm>
              <a:off x="4862178" y="1598354"/>
              <a:ext cx="3526591" cy="3526172"/>
            </a:xfrm>
            <a:prstGeom prst="ellipse">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8440" name="Group 7"/>
            <p:cNvGrpSpPr>
              <a:grpSpLocks/>
            </p:cNvGrpSpPr>
            <p:nvPr/>
          </p:nvGrpSpPr>
          <p:grpSpPr bwMode="auto">
            <a:xfrm>
              <a:off x="4995794" y="1964549"/>
              <a:ext cx="3646915" cy="2793782"/>
              <a:chOff x="5153901" y="3299042"/>
              <a:chExt cx="3646915" cy="2793782"/>
            </a:xfrm>
          </p:grpSpPr>
          <p:pic>
            <p:nvPicPr>
              <p:cNvPr id="18441"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3901" y="3860659"/>
                <a:ext cx="1736986" cy="167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33817" y="3299042"/>
                <a:ext cx="2666999" cy="279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18437" name="Rectangle 1"/>
          <p:cNvSpPr>
            <a:spLocks noChangeArrowheads="1"/>
          </p:cNvSpPr>
          <p:nvPr/>
        </p:nvSpPr>
        <p:spPr bwMode="auto">
          <a:xfrm>
            <a:off x="755650" y="1835150"/>
            <a:ext cx="4094163"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Although many foods were not officially rationed, they were in very short supply or simply not available. Some children grew up never seeing bananas or oranges for example, as these were imported from overseas. Some people sold or traded goods on the black market, which means to illegally trade goods that were in controlled or limited supply.</a:t>
            </a:r>
          </a:p>
        </p:txBody>
      </p:sp>
      <p:sp>
        <p:nvSpPr>
          <p:cNvPr id="58" name="Pentagon 57">
            <a:extLst>
              <a:ext uri="{FF2B5EF4-FFF2-40B4-BE49-F238E27FC236}">
                <a16:creationId xmlns:a16="http://schemas.microsoft.com/office/drawing/2014/main" id="{A1102780-63F6-42B0-8C25-899FADC6C617}"/>
              </a:ext>
            </a:extLst>
          </p:cNvPr>
          <p:cNvSpPr/>
          <p:nvPr/>
        </p:nvSpPr>
        <p:spPr>
          <a:xfrm>
            <a:off x="447675" y="4852988"/>
            <a:ext cx="4846638" cy="936625"/>
          </a:xfrm>
          <a:prstGeom prst="homePlate">
            <a:avLst/>
          </a:prstGeom>
          <a:solidFill>
            <a:srgbClr val="2B69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latin typeface="+mj-lt"/>
              </a:rPr>
              <a:t>What foods or other goods do you think were in short supply? Why?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B2A75FF-A13B-485A-865C-25008940D82E}"/>
              </a:ext>
            </a:extLst>
          </p:cNvPr>
          <p:cNvSpPr/>
          <p:nvPr/>
        </p:nvSpPr>
        <p:spPr>
          <a:xfrm>
            <a:off x="747713" y="5259388"/>
            <a:ext cx="7640637" cy="830262"/>
          </a:xfrm>
          <a:prstGeom prst="rect">
            <a:avLst/>
          </a:prstGeom>
          <a:solidFill>
            <a:schemeClr val="bg1"/>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21482957-B864-4AC2-BB6A-7D4CE119EE0A}"/>
              </a:ext>
            </a:extLst>
          </p:cNvPr>
          <p:cNvSpPr/>
          <p:nvPr/>
        </p:nvSpPr>
        <p:spPr>
          <a:xfrm>
            <a:off x="2743200" y="728663"/>
            <a:ext cx="365760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Food, Food, Food</a:t>
            </a:r>
          </a:p>
        </p:txBody>
      </p:sp>
      <p:sp>
        <p:nvSpPr>
          <p:cNvPr id="19460" name="Rectangle 1"/>
          <p:cNvSpPr>
            <a:spLocks noChangeArrowheads="1"/>
          </p:cNvSpPr>
          <p:nvPr/>
        </p:nvSpPr>
        <p:spPr bwMode="auto">
          <a:xfrm>
            <a:off x="755650" y="1282700"/>
            <a:ext cx="7632700"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The following foods were never rationed during the war:</a:t>
            </a:r>
          </a:p>
        </p:txBody>
      </p:sp>
      <p:sp>
        <p:nvSpPr>
          <p:cNvPr id="4" name="Rectangle 3"/>
          <p:cNvSpPr>
            <a:spLocks noChangeArrowheads="1"/>
          </p:cNvSpPr>
          <p:nvPr/>
        </p:nvSpPr>
        <p:spPr bwMode="auto">
          <a:xfrm>
            <a:off x="747713" y="4838700"/>
            <a:ext cx="764063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Some people also ate meat they could hunt themselves like rabbit or squirrel!</a:t>
            </a:r>
          </a:p>
        </p:txBody>
      </p:sp>
      <p:sp>
        <p:nvSpPr>
          <p:cNvPr id="5" name="Rectangle 4"/>
          <p:cNvSpPr>
            <a:spLocks noChangeArrowheads="1"/>
          </p:cNvSpPr>
          <p:nvPr/>
        </p:nvSpPr>
        <p:spPr bwMode="auto">
          <a:xfrm>
            <a:off x="755650" y="5268913"/>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A ‘Lend Lease’ contract with America and Canada later in the war meant </a:t>
            </a:r>
            <a:br>
              <a:rPr lang="en-GB" altLang="en-US" sz="1600">
                <a:solidFill>
                  <a:schemeClr val="tx1"/>
                </a:solidFill>
              </a:rPr>
            </a:br>
            <a:r>
              <a:rPr lang="en-GB" altLang="en-US" sz="1600">
                <a:solidFill>
                  <a:schemeClr val="tx1"/>
                </a:solidFill>
              </a:rPr>
              <a:t>that the import of powdered milk and eggs and tinned meats, like corned beef </a:t>
            </a:r>
            <a:br>
              <a:rPr lang="en-GB" altLang="en-US" sz="1600">
                <a:solidFill>
                  <a:schemeClr val="tx1"/>
                </a:solidFill>
              </a:rPr>
            </a:br>
            <a:r>
              <a:rPr lang="en-GB" altLang="en-US" sz="1600">
                <a:solidFill>
                  <a:schemeClr val="tx1"/>
                </a:solidFill>
              </a:rPr>
              <a:t>and Spam, began.</a:t>
            </a:r>
          </a:p>
        </p:txBody>
      </p:sp>
      <p:grpSp>
        <p:nvGrpSpPr>
          <p:cNvPr id="36" name="Group 35"/>
          <p:cNvGrpSpPr>
            <a:grpSpLocks/>
          </p:cNvGrpSpPr>
          <p:nvPr/>
        </p:nvGrpSpPr>
        <p:grpSpPr bwMode="auto">
          <a:xfrm>
            <a:off x="3271838" y="1668463"/>
            <a:ext cx="2600325" cy="3198812"/>
            <a:chOff x="3271503" y="1669063"/>
            <a:chExt cx="2600994" cy="3197788"/>
          </a:xfrm>
        </p:grpSpPr>
        <p:sp>
          <p:nvSpPr>
            <p:cNvPr id="16" name="Rectangle 15">
              <a:extLst>
                <a:ext uri="{FF2B5EF4-FFF2-40B4-BE49-F238E27FC236}">
                  <a16:creationId xmlns:a16="http://schemas.microsoft.com/office/drawing/2014/main" id="{26BFB9BA-BD9A-4521-A12D-0C982CFA1F76}"/>
                </a:ext>
              </a:extLst>
            </p:cNvPr>
            <p:cNvSpPr/>
            <p:nvPr/>
          </p:nvSpPr>
          <p:spPr>
            <a:xfrm>
              <a:off x="3357250" y="1669063"/>
              <a:ext cx="2429500" cy="3123200"/>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8" name="Rectangle 10"/>
            <p:cNvSpPr>
              <a:spLocks noChangeArrowheads="1"/>
            </p:cNvSpPr>
            <p:nvPr/>
          </p:nvSpPr>
          <p:spPr bwMode="auto">
            <a:xfrm>
              <a:off x="3356645" y="1729479"/>
              <a:ext cx="2430709"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Bread</a:t>
              </a:r>
              <a:endParaRPr lang="en-GB" altLang="en-US" sz="1400">
                <a:solidFill>
                  <a:schemeClr val="tx1"/>
                </a:solidFill>
              </a:endParaRPr>
            </a:p>
          </p:txBody>
        </p:sp>
        <p:pic>
          <p:nvPicPr>
            <p:cNvPr id="19479" name="Picture 1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5413" y="3439936"/>
              <a:ext cx="2481941" cy="1426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347A441C-1DFC-4471-A125-7FA21A63C0ED}"/>
                </a:ext>
              </a:extLst>
            </p:cNvPr>
            <p:cNvSpPr/>
            <p:nvPr/>
          </p:nvSpPr>
          <p:spPr>
            <a:xfrm>
              <a:off x="3271503" y="2049941"/>
              <a:ext cx="2600994" cy="1337834"/>
            </a:xfrm>
            <a:prstGeom prst="rect">
              <a:avLst/>
            </a:prstGeom>
          </p:spPr>
          <p:txBody>
            <a:bodyPr>
              <a:spAutoFit/>
            </a:bodyPr>
            <a:lstStyle/>
            <a:p>
              <a:pPr algn="ctr" eaLnBrk="1" fontAlgn="auto" hangingPunct="1">
                <a:spcBef>
                  <a:spcPts val="0"/>
                </a:spcBef>
                <a:spcAft>
                  <a:spcPts val="0"/>
                </a:spcAft>
                <a:defRPr/>
              </a:pPr>
              <a:r>
                <a:rPr lang="en-GB" sz="1350" dirty="0">
                  <a:latin typeface="+mn-lt"/>
                </a:rPr>
                <a:t>However, due to reduced importation of white flour, there was a ‘national loaf’ made with wholegrain flour, which many people said </a:t>
              </a:r>
              <a:br>
                <a:rPr lang="en-GB" sz="1350" dirty="0">
                  <a:latin typeface="+mn-lt"/>
                </a:rPr>
              </a:br>
              <a:r>
                <a:rPr lang="en-GB" sz="1350" dirty="0">
                  <a:latin typeface="+mn-lt"/>
                </a:rPr>
                <a:t>was like grey mush.</a:t>
              </a:r>
            </a:p>
          </p:txBody>
        </p:sp>
      </p:grpSp>
      <p:grpSp>
        <p:nvGrpSpPr>
          <p:cNvPr id="37" name="Group 36"/>
          <p:cNvGrpSpPr>
            <a:grpSpLocks/>
          </p:cNvGrpSpPr>
          <p:nvPr/>
        </p:nvGrpSpPr>
        <p:grpSpPr bwMode="auto">
          <a:xfrm>
            <a:off x="5907088" y="1668463"/>
            <a:ext cx="2549525" cy="3122612"/>
            <a:chOff x="5906407" y="1669063"/>
            <a:chExt cx="2549765" cy="3122631"/>
          </a:xfrm>
        </p:grpSpPr>
        <p:sp>
          <p:nvSpPr>
            <p:cNvPr id="17" name="Rectangle 16">
              <a:extLst>
                <a:ext uri="{FF2B5EF4-FFF2-40B4-BE49-F238E27FC236}">
                  <a16:creationId xmlns:a16="http://schemas.microsoft.com/office/drawing/2014/main" id="{A34E6496-6385-4529-AE66-F7247F7A4C59}"/>
                </a:ext>
              </a:extLst>
            </p:cNvPr>
            <p:cNvSpPr/>
            <p:nvPr/>
          </p:nvSpPr>
          <p:spPr>
            <a:xfrm>
              <a:off x="5957212" y="1669063"/>
              <a:ext cx="2430691" cy="3122631"/>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3" name="Rectangle 11"/>
            <p:cNvSpPr>
              <a:spLocks noChangeArrowheads="1"/>
            </p:cNvSpPr>
            <p:nvPr/>
          </p:nvSpPr>
          <p:spPr bwMode="auto">
            <a:xfrm>
              <a:off x="5957643" y="1729479"/>
              <a:ext cx="2430707"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Fish</a:t>
              </a:r>
            </a:p>
          </p:txBody>
        </p:sp>
        <p:pic>
          <p:nvPicPr>
            <p:cNvPr id="19474" name="Picture 2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8855" y="3124103"/>
              <a:ext cx="2208132" cy="643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5"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12287">
              <a:off x="5906407" y="3440030"/>
              <a:ext cx="2549765" cy="1191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6" name="Rectangle 24"/>
            <p:cNvSpPr>
              <a:spLocks noChangeArrowheads="1"/>
            </p:cNvSpPr>
            <p:nvPr/>
          </p:nvSpPr>
          <p:spPr bwMode="auto">
            <a:xfrm>
              <a:off x="6309561" y="2370554"/>
              <a:ext cx="17268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 Although it was</a:t>
              </a:r>
              <a:br>
                <a:rPr lang="en-GB" altLang="en-US" sz="1400">
                  <a:solidFill>
                    <a:schemeClr val="tx1"/>
                  </a:solidFill>
                </a:rPr>
              </a:br>
              <a:r>
                <a:rPr lang="en-GB" altLang="en-US" sz="1400">
                  <a:solidFill>
                    <a:schemeClr val="tx1"/>
                  </a:solidFill>
                </a:rPr>
                <a:t>very expensive!</a:t>
              </a:r>
            </a:p>
          </p:txBody>
        </p:sp>
      </p:grpSp>
      <p:grpSp>
        <p:nvGrpSpPr>
          <p:cNvPr id="35" name="Group 34"/>
          <p:cNvGrpSpPr>
            <a:grpSpLocks/>
          </p:cNvGrpSpPr>
          <p:nvPr/>
        </p:nvGrpSpPr>
        <p:grpSpPr bwMode="auto">
          <a:xfrm>
            <a:off x="709613" y="1658938"/>
            <a:ext cx="2532062" cy="3124200"/>
            <a:chOff x="709072" y="1658256"/>
            <a:chExt cx="2532664" cy="3124675"/>
          </a:xfrm>
        </p:grpSpPr>
        <p:sp>
          <p:nvSpPr>
            <p:cNvPr id="15" name="Rectangle 14">
              <a:extLst>
                <a:ext uri="{FF2B5EF4-FFF2-40B4-BE49-F238E27FC236}">
                  <a16:creationId xmlns:a16="http://schemas.microsoft.com/office/drawing/2014/main" id="{896BF842-0ABC-46CB-B6B0-82DC36CBFE63}"/>
                </a:ext>
              </a:extLst>
            </p:cNvPr>
            <p:cNvSpPr/>
            <p:nvPr/>
          </p:nvSpPr>
          <p:spPr>
            <a:xfrm>
              <a:off x="755120" y="1658256"/>
              <a:ext cx="2431041" cy="3123087"/>
            </a:xfrm>
            <a:prstGeom prst="rect">
              <a:avLst/>
            </a:prstGeom>
            <a:solidFill>
              <a:srgbClr val="8DCFB2"/>
            </a:solidFill>
            <a:ln w="38100">
              <a:solidFill>
                <a:srgbClr val="2B694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7" name="Rectangle 9"/>
            <p:cNvSpPr>
              <a:spLocks noChangeArrowheads="1"/>
            </p:cNvSpPr>
            <p:nvPr/>
          </p:nvSpPr>
          <p:spPr bwMode="auto">
            <a:xfrm>
              <a:off x="755650" y="1729479"/>
              <a:ext cx="243070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b="1">
                  <a:solidFill>
                    <a:schemeClr val="tx1"/>
                  </a:solidFill>
                </a:rPr>
                <a:t>Fresh Fruit and Vegetables </a:t>
              </a:r>
              <a:endParaRPr lang="en-GB" altLang="en-US" sz="1400">
                <a:solidFill>
                  <a:schemeClr val="tx1"/>
                </a:solidFill>
              </a:endParaRPr>
            </a:p>
          </p:txBody>
        </p:sp>
        <p:sp>
          <p:nvSpPr>
            <p:cNvPr id="19468" name="Rectangle 22"/>
            <p:cNvSpPr>
              <a:spLocks noChangeArrowheads="1"/>
            </p:cNvSpPr>
            <p:nvPr/>
          </p:nvSpPr>
          <p:spPr bwMode="auto">
            <a:xfrm>
              <a:off x="709072" y="2370554"/>
              <a:ext cx="24772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400">
                  <a:solidFill>
                    <a:schemeClr val="tx1"/>
                  </a:solidFill>
                </a:rPr>
                <a:t>Although they were not readily available. </a:t>
              </a:r>
            </a:p>
          </p:txBody>
        </p:sp>
        <p:grpSp>
          <p:nvGrpSpPr>
            <p:cNvPr id="19469" name="Group 33"/>
            <p:cNvGrpSpPr>
              <a:grpSpLocks/>
            </p:cNvGrpSpPr>
            <p:nvPr/>
          </p:nvGrpSpPr>
          <p:grpSpPr bwMode="auto">
            <a:xfrm>
              <a:off x="761159" y="3159158"/>
              <a:ext cx="2480577" cy="1623773"/>
              <a:chOff x="761159" y="3159158"/>
              <a:chExt cx="2480577" cy="1623773"/>
            </a:xfrm>
          </p:grpSpPr>
          <p:pic>
            <p:nvPicPr>
              <p:cNvPr id="19470" name="Picture 2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1159" y="3159158"/>
                <a:ext cx="2480577" cy="162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3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98861" y="3953194"/>
                <a:ext cx="570057" cy="767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ADF2E26-4FBD-4C7A-B43B-71CC6BAF11BC}"/>
              </a:ext>
            </a:extLst>
          </p:cNvPr>
          <p:cNvSpPr/>
          <p:nvPr/>
        </p:nvSpPr>
        <p:spPr>
          <a:xfrm flipV="1">
            <a:off x="755650" y="1509713"/>
            <a:ext cx="7640638" cy="1193800"/>
          </a:xfrm>
          <a:prstGeom prst="rect">
            <a:avLst/>
          </a:prstGeom>
          <a:solidFill>
            <a:srgbClr val="8DCFB2"/>
          </a:solidFill>
          <a:ln w="38100">
            <a:solidFill>
              <a:srgbClr val="8DCFB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extLst>
              <a:ext uri="{FF2B5EF4-FFF2-40B4-BE49-F238E27FC236}">
                <a16:creationId xmlns:a16="http://schemas.microsoft.com/office/drawing/2014/main" id="{A044FAC6-9F4B-4276-966F-C5C3EE86E534}"/>
              </a:ext>
            </a:extLst>
          </p:cNvPr>
          <p:cNvSpPr/>
          <p:nvPr/>
        </p:nvSpPr>
        <p:spPr>
          <a:xfrm>
            <a:off x="2397125" y="728663"/>
            <a:ext cx="4349750" cy="646112"/>
          </a:xfrm>
          <a:prstGeom prst="rect">
            <a:avLst/>
          </a:prstGeom>
        </p:spPr>
        <p:txBody>
          <a:bodyPr wrap="none">
            <a:spAutoFit/>
          </a:bodyPr>
          <a:lstStyle/>
          <a:p>
            <a:pPr eaLnBrk="1" fontAlgn="auto" hangingPunct="1">
              <a:spcBef>
                <a:spcPts val="0"/>
              </a:spcBef>
              <a:spcAft>
                <a:spcPts val="0"/>
              </a:spcAft>
              <a:defRPr/>
            </a:pPr>
            <a:r>
              <a:rPr lang="en-GB" sz="3600" dirty="0">
                <a:latin typeface="+mj-lt"/>
              </a:rPr>
              <a:t>Rationing Questions</a:t>
            </a:r>
          </a:p>
        </p:txBody>
      </p:sp>
      <p:pic>
        <p:nvPicPr>
          <p:cNvPr id="10" name="Picture 9">
            <a:extLst>
              <a:ext uri="{FF2B5EF4-FFF2-40B4-BE49-F238E27FC236}">
                <a16:creationId xmlns:a16="http://schemas.microsoft.com/office/drawing/2014/main" id="{DA4F3EF4-89E7-4E12-B13B-646862434FF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3" t="-8538" r="233" b="20052"/>
          <a:stretch/>
        </p:blipFill>
        <p:spPr>
          <a:xfrm>
            <a:off x="433137" y="1931001"/>
            <a:ext cx="8258476" cy="4489049"/>
          </a:xfrm>
          <a:prstGeom prst="roundRect">
            <a:avLst>
              <a:gd name="adj" fmla="val 2086"/>
            </a:avLst>
          </a:prstGeom>
        </p:spPr>
      </p:pic>
      <p:sp>
        <p:nvSpPr>
          <p:cNvPr id="20485" name="Rectangle 1"/>
          <p:cNvSpPr>
            <a:spLocks noChangeArrowheads="1"/>
          </p:cNvSpPr>
          <p:nvPr/>
        </p:nvSpPr>
        <p:spPr bwMode="auto">
          <a:xfrm>
            <a:off x="763588" y="1625600"/>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Read the information about rationing during World War II </a:t>
            </a:r>
            <a:br>
              <a:rPr lang="en-GB" altLang="en-US">
                <a:solidFill>
                  <a:schemeClr val="tx1"/>
                </a:solidFill>
              </a:rPr>
            </a:br>
            <a:r>
              <a:rPr lang="en-GB" altLang="en-US">
                <a:solidFill>
                  <a:schemeClr val="tx1"/>
                </a:solidFill>
              </a:rPr>
              <a:t>then answer the comprehension questions on the </a:t>
            </a:r>
            <a:r>
              <a:rPr lang="en-GB" altLang="en-US" b="1">
                <a:solidFill>
                  <a:schemeClr val="tx1"/>
                </a:solidFill>
              </a:rPr>
              <a:t>Rationing Comprehension Activity Sheet.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1458</TotalTime>
  <Words>356</Words>
  <Application>Microsoft Office PowerPoint</Application>
  <PresentationFormat>On-screen Show (4:3)</PresentationFormat>
  <Paragraphs>45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Calibri</vt:lpstr>
      <vt:lpstr>Tuffy</vt:lpstr>
      <vt:lpstr>Arial</vt:lpstr>
      <vt:lpstr>Twinkl SemiBold</vt:lpstr>
      <vt:lpstr>Sassoon Infant Rg</vt:lpstr>
      <vt:lpstr>Twinkl</vt:lpstr>
      <vt:lpstr>Office Theme</vt:lpstr>
      <vt:lpstr>History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115</cp:revision>
  <dcterms:created xsi:type="dcterms:W3CDTF">2014-10-01T16:09:27Z</dcterms:created>
  <dcterms:modified xsi:type="dcterms:W3CDTF">2020-12-07T13:19:43Z</dcterms:modified>
</cp:coreProperties>
</file>