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1" r:id="rId2"/>
    <p:sldId id="483" r:id="rId3"/>
    <p:sldId id="451" r:id="rId4"/>
    <p:sldId id="452" r:id="rId5"/>
    <p:sldId id="453" r:id="rId6"/>
    <p:sldId id="454" r:id="rId7"/>
    <p:sldId id="455" r:id="rId8"/>
    <p:sldId id="456" r:id="rId9"/>
    <p:sldId id="459" r:id="rId10"/>
    <p:sldId id="458" r:id="rId11"/>
    <p:sldId id="461" r:id="rId12"/>
    <p:sldId id="460" r:id="rId13"/>
    <p:sldId id="463" r:id="rId14"/>
    <p:sldId id="462" r:id="rId15"/>
    <p:sldId id="465" r:id="rId16"/>
    <p:sldId id="464" r:id="rId17"/>
    <p:sldId id="467" r:id="rId18"/>
    <p:sldId id="466" r:id="rId19"/>
    <p:sldId id="468" r:id="rId20"/>
    <p:sldId id="469" r:id="rId21"/>
    <p:sldId id="470" r:id="rId22"/>
    <p:sldId id="471" r:id="rId23"/>
    <p:sldId id="472" r:id="rId24"/>
    <p:sldId id="473" r:id="rId25"/>
    <p:sldId id="474" r:id="rId26"/>
    <p:sldId id="475" r:id="rId27"/>
    <p:sldId id="476" r:id="rId28"/>
    <p:sldId id="477" r:id="rId29"/>
    <p:sldId id="478" r:id="rId30"/>
    <p:sldId id="479" r:id="rId31"/>
    <p:sldId id="480" r:id="rId32"/>
    <p:sldId id="481" r:id="rId33"/>
    <p:sldId id="482" r:id="rId34"/>
    <p:sldId id="264" r:id="rId3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36"/>
      <p:bold r:id="rId37"/>
    </p:embeddedFont>
    <p:embeddedFont>
      <p:font typeface="Twinkl SemiBold" pitchFamily="2" charset="0"/>
      <p:bold r:id="rId38"/>
    </p:embeddedFont>
    <p:embeddedFont>
      <p:font typeface="Twinkl" panose="020B0604020202020204" pitchFamily="2" charset="0"/>
      <p:regular r:id="rId39"/>
      <p:bold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53E"/>
    <a:srgbClr val="3FA456"/>
    <a:srgbClr val="FDE29D"/>
    <a:srgbClr val="4B8BDF"/>
    <a:srgbClr val="AED479"/>
    <a:srgbClr val="90BDF8"/>
    <a:srgbClr val="16427C"/>
    <a:srgbClr val="FBFA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68" y="90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7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8.fntdata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A90DF84-D9D0-4E04-9289-4838D70DFF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04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30D6363-2093-41A5-BA2B-A367AEEAFDF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7505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AF06187-8354-451D-BB73-154FB9A6424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272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59F869F-705E-4CD5-9414-359357F032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9648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7BB2665-3E2A-4AA1-BD48-FCCB5C5318C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905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2175D6-1F1E-48F8-9616-8B177E5B34F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122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10546B-7C1B-4CE0-9A33-355EEBCA32E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2754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F84CB0B-481E-48A9-9C17-2E53BD3E3E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06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BEB38A0-1B2C-4A5C-A276-54F5F82D3A7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20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121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0293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49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24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69" r:id="rId10"/>
    <p:sldLayoutId id="2147483770" r:id="rId11"/>
    <p:sldLayoutId id="2147483780" r:id="rId12"/>
    <p:sldLayoutId id="2147483781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152525"/>
            <a:ext cx="3856037" cy="55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5A2AF7E-9CB3-4DFD-B94A-700872101D30}"/>
              </a:ext>
            </a:extLst>
          </p:cNvPr>
          <p:cNvSpPr/>
          <p:nvPr/>
        </p:nvSpPr>
        <p:spPr>
          <a:xfrm>
            <a:off x="4983163" y="765175"/>
            <a:ext cx="3303587" cy="2663825"/>
          </a:xfrm>
          <a:prstGeom prst="wedgeRoundRectCallout">
            <a:avLst>
              <a:gd name="adj1" fmla="val -70958"/>
              <a:gd name="adj2" fmla="val -12029"/>
              <a:gd name="adj3" fmla="val 16667"/>
            </a:avLst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Welcome to the time travel maze! Help the people in the different time periods to find your way through the maze to present-day.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Click here to enter the maze.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1829EFF-56EF-4D1B-8903-95E6F1241150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2005">
            <a:off x="4865688" y="1795463"/>
            <a:ext cx="43529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2595563"/>
            <a:ext cx="36861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FE578A7-68EF-497B-8609-1D69B5A551CE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22D9DA4-AB1A-4DAC-A880-D12031FF1DF6}"/>
              </a:ext>
            </a:extLst>
          </p:cNvPr>
          <p:cNvSpPr/>
          <p:nvPr/>
        </p:nvSpPr>
        <p:spPr>
          <a:xfrm>
            <a:off x="3378200" y="457200"/>
            <a:ext cx="238760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44FE84AC-98CE-44DF-9A5B-6CEEFCCA902C}"/>
              </a:ext>
            </a:extLst>
          </p:cNvPr>
          <p:cNvSpPr/>
          <p:nvPr/>
        </p:nvSpPr>
        <p:spPr>
          <a:xfrm>
            <a:off x="3743325" y="401002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73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42AAA72A-AB8B-45D2-B402-5EC92EF011D3}"/>
              </a:ext>
            </a:extLst>
          </p:cNvPr>
          <p:cNvSpPr/>
          <p:nvPr/>
        </p:nvSpPr>
        <p:spPr>
          <a:xfrm>
            <a:off x="6443663" y="377507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82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6FF1F28-D762-49F5-ADA4-DD42F725DD8F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In order to enter the door, you need to find the key that shows 10 less than 83.</a:t>
            </a:r>
          </a:p>
        </p:txBody>
      </p:sp>
      <p:pic>
        <p:nvPicPr>
          <p:cNvPr id="1536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8356">
            <a:off x="244475" y="2571750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nswer 1">
            <a:extLst>
              <a:ext uri="{FF2B5EF4-FFF2-40B4-BE49-F238E27FC236}">
                <a16:creationId xmlns:a16="http://schemas.microsoft.com/office/drawing/2014/main" id="{78DA9481-B4C0-4FD0-A66D-90E14E6C8110}"/>
              </a:ext>
            </a:extLst>
          </p:cNvPr>
          <p:cNvSpPr/>
          <p:nvPr/>
        </p:nvSpPr>
        <p:spPr>
          <a:xfrm>
            <a:off x="1012825" y="4113213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37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12BF699-8751-4F41-B243-1D603AFBFA7B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door remains locked!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F3CC452-523B-4816-A416-7E2DBCADF95E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unlocked the door.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4F8F9CDF-B7DE-4C24-A7C6-43738465DB11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16388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B4A5DA3-C97C-49A2-A1DB-4F397795C685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1639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D38535E-392B-4E45-B139-971733C57F71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A6E4097-A5BA-4AFB-B369-DA0185D0E450}"/>
              </a:ext>
            </a:extLst>
          </p:cNvPr>
          <p:cNvSpPr/>
          <p:nvPr/>
        </p:nvSpPr>
        <p:spPr>
          <a:xfrm>
            <a:off x="3378200" y="457200"/>
            <a:ext cx="24558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2</a:t>
            </a:r>
            <a:endParaRPr lang="en-GB" sz="4000" dirty="0">
              <a:latin typeface="+mj-lt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1D40632-E764-4408-A39F-6EE804A45707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Welcome to ancient Egypt! Cleopatra wants to decorate her new palace.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the object that is 10 more than 174.</a:t>
            </a:r>
          </a:p>
        </p:txBody>
      </p:sp>
      <p:pic>
        <p:nvPicPr>
          <p:cNvPr id="1741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11"/>
          <a:stretch>
            <a:fillRect/>
          </a:stretch>
        </p:blipFill>
        <p:spPr bwMode="auto">
          <a:xfrm>
            <a:off x="6924675" y="2133600"/>
            <a:ext cx="246062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997200"/>
            <a:ext cx="1268412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nswer 2">
            <a:extLst>
              <a:ext uri="{FF2B5EF4-FFF2-40B4-BE49-F238E27FC236}">
                <a16:creationId xmlns:a16="http://schemas.microsoft.com/office/drawing/2014/main" id="{3329B68A-35ED-4084-8302-3D0678AFEA9C}"/>
              </a:ext>
            </a:extLst>
          </p:cNvPr>
          <p:cNvSpPr/>
          <p:nvPr/>
        </p:nvSpPr>
        <p:spPr>
          <a:xfrm>
            <a:off x="484188" y="3797300"/>
            <a:ext cx="1258887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184</a:t>
            </a:r>
          </a:p>
        </p:txBody>
      </p:sp>
      <p:pic>
        <p:nvPicPr>
          <p:cNvPr id="17416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4364038"/>
            <a:ext cx="2370138" cy="145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nswer 1">
            <a:extLst>
              <a:ext uri="{FF2B5EF4-FFF2-40B4-BE49-F238E27FC236}">
                <a16:creationId xmlns:a16="http://schemas.microsoft.com/office/drawing/2014/main" id="{98EA0C09-4F71-47DD-95AB-CFB2E9472ACB}"/>
              </a:ext>
            </a:extLst>
          </p:cNvPr>
          <p:cNvSpPr/>
          <p:nvPr/>
        </p:nvSpPr>
        <p:spPr>
          <a:xfrm>
            <a:off x="2652713" y="4684713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284</a:t>
            </a:r>
          </a:p>
        </p:txBody>
      </p:sp>
      <p:pic>
        <p:nvPicPr>
          <p:cNvPr id="17418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013" y="2279650"/>
            <a:ext cx="1131887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nswer 3">
            <a:extLst>
              <a:ext uri="{FF2B5EF4-FFF2-40B4-BE49-F238E27FC236}">
                <a16:creationId xmlns:a16="http://schemas.microsoft.com/office/drawing/2014/main" id="{04F72A31-9478-4FDA-84D6-2B294A702819}"/>
              </a:ext>
            </a:extLst>
          </p:cNvPr>
          <p:cNvSpPr/>
          <p:nvPr/>
        </p:nvSpPr>
        <p:spPr>
          <a:xfrm>
            <a:off x="4860925" y="34290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164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CB130A3-D392-4BA4-A087-8E9194BE8D2D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object does not match Cleopatra’s colour scheme in her palace!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CDB2902-C501-45EC-B7FD-6729C134DFA6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Cleopatra can now decorate her palace with the objects you have found.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0E41BB5-9C87-4BC6-B8F2-4276E6B05593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18436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42471AF-B9CC-4BA0-82B0-A6E492DA27EF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1843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3501BF-A63F-43E3-B877-7E6B87F4D15D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18440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386013"/>
            <a:ext cx="6467475" cy="412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D9DC4B8-2842-4E1F-BCDE-7E55CA5190E9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368A9B-C44C-4251-9930-ECDA8B36539C}"/>
              </a:ext>
            </a:extLst>
          </p:cNvPr>
          <p:cNvSpPr/>
          <p:nvPr/>
        </p:nvSpPr>
        <p:spPr>
          <a:xfrm>
            <a:off x="3378200" y="457200"/>
            <a:ext cx="24558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3</a:t>
            </a:r>
            <a:endParaRPr lang="en-GB" sz="4000" dirty="0">
              <a:latin typeface="+mj-lt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688126F-EA1D-4780-A0C1-9F1C54FC1BA6}"/>
              </a:ext>
            </a:extLst>
          </p:cNvPr>
          <p:cNvSpPr/>
          <p:nvPr/>
        </p:nvSpPr>
        <p:spPr>
          <a:xfrm>
            <a:off x="755650" y="1317625"/>
            <a:ext cx="7632700" cy="746125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embalmer needs a canopic jar for the stomach. Can you help him?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the jar that is 10 more than 259.</a:t>
            </a: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C537C582-A9FE-4EF4-B1BC-D55A7587EE49}"/>
              </a:ext>
            </a:extLst>
          </p:cNvPr>
          <p:cNvSpPr/>
          <p:nvPr/>
        </p:nvSpPr>
        <p:spPr>
          <a:xfrm>
            <a:off x="3590925" y="4875213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269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FB8E007E-6D69-4E3C-80C3-89174B07A257}"/>
              </a:ext>
            </a:extLst>
          </p:cNvPr>
          <p:cNvSpPr/>
          <p:nvPr/>
        </p:nvSpPr>
        <p:spPr>
          <a:xfrm>
            <a:off x="222250" y="4875213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295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65A1C617-96D2-4F0A-AC55-12BD6F8FD6EC}"/>
              </a:ext>
            </a:extLst>
          </p:cNvPr>
          <p:cNvSpPr/>
          <p:nvPr/>
        </p:nvSpPr>
        <p:spPr>
          <a:xfrm>
            <a:off x="1830388" y="4957763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159</a:t>
            </a:r>
          </a:p>
        </p:txBody>
      </p:sp>
      <p:pic>
        <p:nvPicPr>
          <p:cNvPr id="1946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087"/>
          <a:stretch>
            <a:fillRect/>
          </a:stretch>
        </p:blipFill>
        <p:spPr bwMode="auto">
          <a:xfrm>
            <a:off x="6632575" y="2063750"/>
            <a:ext cx="2338388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F24F20F-8646-4910-BA8A-A1394D256011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canopic jar!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B8B8634-239E-427E-A6A6-8766004B5990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chosen the correct canopic jar, the embalmer can continue to make the mummy.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E1FBC291-14C8-4B6A-B742-2402FE5D62F8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CA4F5AB-EB08-4EB8-83A0-1FC0F3CE4D00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20486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D4D5233-60AC-4A82-A48D-2A2ABD4D4156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20488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F698A2A-6A44-4D8A-9EEA-78D37B58E3F6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2049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236788"/>
            <a:ext cx="38274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662363"/>
            <a:ext cx="3827462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8" y="5221288"/>
            <a:ext cx="382746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2E972D9-D555-4CE9-9FD0-ED701D7CBF80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51F7120-79C2-4BAF-BD04-F05E493CB60C}"/>
              </a:ext>
            </a:extLst>
          </p:cNvPr>
          <p:cNvSpPr/>
          <p:nvPr/>
        </p:nvSpPr>
        <p:spPr>
          <a:xfrm>
            <a:off x="3378200" y="457200"/>
            <a:ext cx="245586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4</a:t>
            </a:r>
            <a:endParaRPr lang="en-GB" sz="4000" dirty="0">
              <a:latin typeface="+mj-lt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60C3350-910D-4A2C-B41B-D5CB9BD287B9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heaviest fish is 10 less than 202.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the heaviest fish so the fisherman can trade it.</a:t>
            </a: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1AA77B8C-CCCD-409E-8A01-FFD1AE6348D0}"/>
              </a:ext>
            </a:extLst>
          </p:cNvPr>
          <p:cNvSpPr/>
          <p:nvPr/>
        </p:nvSpPr>
        <p:spPr>
          <a:xfrm>
            <a:off x="3419475" y="383698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192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A069A7CA-2E76-46F0-A219-9E34FBF838C9}"/>
              </a:ext>
            </a:extLst>
          </p:cNvPr>
          <p:cNvSpPr/>
          <p:nvPr/>
        </p:nvSpPr>
        <p:spPr>
          <a:xfrm>
            <a:off x="2546350" y="24130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212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1B47D863-7FDE-4E24-B65C-FFD0D334A30D}"/>
              </a:ext>
            </a:extLst>
          </p:cNvPr>
          <p:cNvSpPr/>
          <p:nvPr/>
        </p:nvSpPr>
        <p:spPr>
          <a:xfrm>
            <a:off x="1973263" y="540702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1102</a:t>
            </a:r>
          </a:p>
        </p:txBody>
      </p:sp>
      <p:pic>
        <p:nvPicPr>
          <p:cNvPr id="2151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81"/>
          <a:stretch>
            <a:fillRect/>
          </a:stretch>
        </p:blipFill>
        <p:spPr bwMode="auto">
          <a:xfrm>
            <a:off x="6030913" y="2236788"/>
            <a:ext cx="2955925" cy="462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E60880E-F09E-4608-A91F-504FBC8BBA91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fish is not heavy enough!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5E69D3E-497E-40BA-B95B-E2CB7D8323C1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The fisherman can now trade his heaviest fish.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B45BC374-E28D-43AE-93E4-B00DE55450C6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22532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A1D354D-D553-4197-A10F-DDE51BDC832B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2253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577CB6A-D7F4-4B1F-A3A4-3638456B9B0F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22536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950E853-49C3-4989-B458-12D693712B03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22538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45879F5-A953-468B-B30B-46A915B261A2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22540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8356">
            <a:off x="244475" y="2571750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2005">
            <a:off x="4865688" y="1795463"/>
            <a:ext cx="43529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2595563"/>
            <a:ext cx="36861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1FE8119-107C-4713-8264-5BE1ECBAA89A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4BCF5C1-E1C1-4547-9224-A99402720559}"/>
              </a:ext>
            </a:extLst>
          </p:cNvPr>
          <p:cNvSpPr/>
          <p:nvPr/>
        </p:nvSpPr>
        <p:spPr>
          <a:xfrm>
            <a:off x="3378200" y="457200"/>
            <a:ext cx="24590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5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360BA37F-B0B8-44B7-BD74-78AB356B8276}"/>
              </a:ext>
            </a:extLst>
          </p:cNvPr>
          <p:cNvSpPr/>
          <p:nvPr/>
        </p:nvSpPr>
        <p:spPr>
          <a:xfrm>
            <a:off x="836613" y="41783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311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F6962200-A498-4445-9415-75D9ACFD3517}"/>
              </a:ext>
            </a:extLst>
          </p:cNvPr>
          <p:cNvSpPr/>
          <p:nvPr/>
        </p:nvSpPr>
        <p:spPr>
          <a:xfrm>
            <a:off x="6443663" y="377507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312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64FE89D-A323-430F-9BCC-2C63220E1C9E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In order to enter the door, you need to find the key that shows 10 less than 321.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31EA7AB7-5FE7-42B2-ADB7-813DCCE6D24C}"/>
              </a:ext>
            </a:extLst>
          </p:cNvPr>
          <p:cNvSpPr/>
          <p:nvPr/>
        </p:nvSpPr>
        <p:spPr>
          <a:xfrm>
            <a:off x="3743325" y="41783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331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E121D31-746E-426B-BEE1-BBFF6CF23A5F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door remains locked!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27C05B-CA77-4B77-B642-A889B0B3F31D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unlocked the door.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ED387D9C-E658-4F0D-ABB3-26DAA3A278B5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24580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3800147-B243-4494-B824-864248998381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2458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C49191-5081-40BC-B210-D2F8DAA296FD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24584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E7ED1A3-DAC0-43F5-BA81-D0B18B85A060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24586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349823-3734-4457-AF91-30EA63E76D20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2458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73ED12C-5447-4535-BB55-CAD67BD24570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24590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2554288"/>
            <a:ext cx="1785938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2208213"/>
            <a:ext cx="1785938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0" b="26427"/>
          <a:stretch>
            <a:fillRect/>
          </a:stretch>
        </p:blipFill>
        <p:spPr bwMode="auto">
          <a:xfrm>
            <a:off x="0" y="1812925"/>
            <a:ext cx="3743325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CFC54A-921B-48E6-9088-D619BD11DA5E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23B3A2-C1A3-4728-B3AC-8B82ADE233C6}"/>
              </a:ext>
            </a:extLst>
          </p:cNvPr>
          <p:cNvSpPr/>
          <p:nvPr/>
        </p:nvSpPr>
        <p:spPr>
          <a:xfrm>
            <a:off x="3378200" y="457200"/>
            <a:ext cx="24590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6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66FE57A6-4295-41F1-96DE-0E97F180C49D}"/>
              </a:ext>
            </a:extLst>
          </p:cNvPr>
          <p:cNvSpPr/>
          <p:nvPr/>
        </p:nvSpPr>
        <p:spPr>
          <a:xfrm>
            <a:off x="2725738" y="386715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214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33744598-9059-4881-8A39-DAB74A0FF19E}"/>
              </a:ext>
            </a:extLst>
          </p:cNvPr>
          <p:cNvSpPr/>
          <p:nvPr/>
        </p:nvSpPr>
        <p:spPr>
          <a:xfrm>
            <a:off x="7337425" y="3586163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205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0697B0D-8AA6-450A-9527-BFA1F83D7752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Welcome to ancient Rome! This roman soldier needs a new shield.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the shield that is 10 more than 204.</a:t>
            </a:r>
          </a:p>
        </p:txBody>
      </p:sp>
      <p:pic>
        <p:nvPicPr>
          <p:cNvPr id="25610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298700"/>
            <a:ext cx="1785937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nswer 1">
            <a:extLst>
              <a:ext uri="{FF2B5EF4-FFF2-40B4-BE49-F238E27FC236}">
                <a16:creationId xmlns:a16="http://schemas.microsoft.com/office/drawing/2014/main" id="{2C2C8A07-79F6-4A5A-8284-BAA7F8D04687}"/>
              </a:ext>
            </a:extLst>
          </p:cNvPr>
          <p:cNvSpPr/>
          <p:nvPr/>
        </p:nvSpPr>
        <p:spPr>
          <a:xfrm>
            <a:off x="4778375" y="3676650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404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D5EF0CD-6280-40AD-9A32-05FECF4BEACC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shield is not impressive enough to take into battle!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25E9E32-F598-4D6A-AF9B-8821E7475446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The soldier is impressed with his new shield.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90484F53-00C7-48C5-AE92-AD34905C183B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93CFA99-5414-4302-9712-D70F349C15E6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2663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A5A55EE-A750-44E6-B460-1243FF686285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26632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0F771B3-58D3-493F-90DA-EF4BF75CB937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26634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D102731-029F-4C47-80BF-168679314719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26636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0BB5479-F244-4425-B0BE-56DF3C42C8C7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26638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34158D2-73EB-4873-ADAA-47F41FD25AA7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26640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388" y="4629150"/>
            <a:ext cx="3087687" cy="188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4460875"/>
            <a:ext cx="3087687" cy="188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13" y="2487613"/>
            <a:ext cx="3087687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90"/>
          <a:stretch>
            <a:fillRect/>
          </a:stretch>
        </p:blipFill>
        <p:spPr bwMode="auto">
          <a:xfrm>
            <a:off x="6118225" y="2043113"/>
            <a:ext cx="2855913" cy="481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A431BFB-5632-4483-AAB8-61794A625F82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54886CE-E0AA-4A21-888D-B6D080420DFC}"/>
              </a:ext>
            </a:extLst>
          </p:cNvPr>
          <p:cNvSpPr/>
          <p:nvPr/>
        </p:nvSpPr>
        <p:spPr>
          <a:xfrm>
            <a:off x="3378200" y="457200"/>
            <a:ext cx="24590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7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F4725075-5812-46B7-A7B9-5DC8CFF04CB9}"/>
              </a:ext>
            </a:extLst>
          </p:cNvPr>
          <p:cNvSpPr/>
          <p:nvPr/>
        </p:nvSpPr>
        <p:spPr>
          <a:xfrm>
            <a:off x="2990850" y="2833688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428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A20B4DF0-D9B4-44FB-8E12-D93C16833BD5}"/>
              </a:ext>
            </a:extLst>
          </p:cNvPr>
          <p:cNvSpPr/>
          <p:nvPr/>
        </p:nvSpPr>
        <p:spPr>
          <a:xfrm>
            <a:off x="4373563" y="499903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448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15B60A7-71BC-45F5-84EF-2ADFBDC2BE1C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bath house has run out of towels. The bath house attendant needs to order 10 less than 438. Click on the correct amount of towels.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349FD80E-606C-4557-A22F-CB91E7DB0BC8}"/>
              </a:ext>
            </a:extLst>
          </p:cNvPr>
          <p:cNvSpPr/>
          <p:nvPr/>
        </p:nvSpPr>
        <p:spPr>
          <a:xfrm>
            <a:off x="885825" y="4846638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328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ADB210B-9389-428C-893A-E8CD98FC05C9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amount of towels!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43AC03F-C535-4292-95A4-602A8D80DD85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The bath house is now re-stocked with the correct amount of towels.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ABF1386C-D7A8-46ED-933E-3FEE535346A0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28676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4B279EF-3142-44E9-AD3E-47D8CB87D168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2867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84F110-7896-48AC-A6F8-657FC3CFAD93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28680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718A676-D493-4837-BB24-8AE5886259EB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28682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D08CD9C-FCE2-4B5F-A1CE-41C23C8FD924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28684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55398E6-EF3B-4F07-89AF-CA2215DED283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28686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52C0DF6-B6D2-4D13-A4B5-404AB763C133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28688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C345AA-E979-4B67-BE92-7F572B84BD44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28690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3840163"/>
            <a:ext cx="158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2236788"/>
            <a:ext cx="3989388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830638"/>
            <a:ext cx="255905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33E2FF8-CA0E-4AD9-8A3B-1CEE2876BF7A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0A40B-CCF0-48FF-8650-BA7358B41A5C}"/>
              </a:ext>
            </a:extLst>
          </p:cNvPr>
          <p:cNvSpPr/>
          <p:nvPr/>
        </p:nvSpPr>
        <p:spPr>
          <a:xfrm>
            <a:off x="3378200" y="457200"/>
            <a:ext cx="24590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8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D1E02321-6587-473A-AB4E-1F185D8AADC8}"/>
              </a:ext>
            </a:extLst>
          </p:cNvPr>
          <p:cNvSpPr/>
          <p:nvPr/>
        </p:nvSpPr>
        <p:spPr>
          <a:xfrm>
            <a:off x="503238" y="508158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419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99DAF677-98C7-4153-943C-21EEC2D9CA05}"/>
              </a:ext>
            </a:extLst>
          </p:cNvPr>
          <p:cNvSpPr/>
          <p:nvPr/>
        </p:nvSpPr>
        <p:spPr>
          <a:xfrm>
            <a:off x="3595688" y="55372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519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4270C47-1431-40CB-A511-02BC291CCF51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This Roman entertainer needs to play the emperor’s favourite instrument, which is 10 less than 429. What is the emperor's favourite instrument?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358839BF-052A-4F3A-966C-05604EB406FC}"/>
              </a:ext>
            </a:extLst>
          </p:cNvPr>
          <p:cNvSpPr/>
          <p:nvPr/>
        </p:nvSpPr>
        <p:spPr>
          <a:xfrm>
            <a:off x="1935163" y="285115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409</a:t>
            </a:r>
          </a:p>
        </p:txBody>
      </p:sp>
      <p:pic>
        <p:nvPicPr>
          <p:cNvPr id="29707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71"/>
          <a:stretch>
            <a:fillRect/>
          </a:stretch>
        </p:blipFill>
        <p:spPr bwMode="auto">
          <a:xfrm>
            <a:off x="5961063" y="2159000"/>
            <a:ext cx="3119437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2A9D837-AFE0-4459-AF7B-A82A30254D95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instrument, the emperor is very angry!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B2AE293-6D99-43DF-A679-E3F2B9F385E5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successfully entertained the emperor with his favourite instrument.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5F0CC1FB-0F7E-476B-9AF3-E1F28721D4DD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30724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CFE56D7-0DEC-4F22-8700-0E07C538EE3F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30726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BCBC95A-1947-4BBB-9261-06CA1D291C55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30728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166CC60-AADC-444F-B909-898FE95301E8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3073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7EE1C4C-5347-491B-8B7A-D7DC3CB06D5D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3073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85B5C8C-7EC4-41ED-9FA9-B6F9DD6E72B3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3073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3E736CA-7C4F-4A14-87AA-C8D99C7F3461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3073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FAC6AE2-81ED-40B2-9763-F16C45C6AD7A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3073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AE712D5-4A58-4A3F-9C14-FA798AC72A11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3074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8356">
            <a:off x="244475" y="2571750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2005">
            <a:off x="4865688" y="1795463"/>
            <a:ext cx="43529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2595563"/>
            <a:ext cx="36861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A1F747A-C007-489C-B19F-3E65895110A8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76EBA44-5429-4C07-8A9A-6A0BDD330070}"/>
              </a:ext>
            </a:extLst>
          </p:cNvPr>
          <p:cNvSpPr/>
          <p:nvPr/>
        </p:nvSpPr>
        <p:spPr>
          <a:xfrm>
            <a:off x="3378200" y="457200"/>
            <a:ext cx="2459038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9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F395731B-EA27-480C-BF74-8B640213ACA8}"/>
              </a:ext>
            </a:extLst>
          </p:cNvPr>
          <p:cNvSpPr/>
          <p:nvPr/>
        </p:nvSpPr>
        <p:spPr>
          <a:xfrm>
            <a:off x="6537325" y="403542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330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403FB906-F687-4615-A91B-BBB7C171CEA5}"/>
              </a:ext>
            </a:extLst>
          </p:cNvPr>
          <p:cNvSpPr/>
          <p:nvPr/>
        </p:nvSpPr>
        <p:spPr>
          <a:xfrm>
            <a:off x="949325" y="4197350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430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9B51BEC-0E1A-42BF-BD4F-457E27901D43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In order to enter the door, you need to find the key that shows 10 more than 320.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087502DC-9F01-48C0-9EA6-9F29A2B52444}"/>
              </a:ext>
            </a:extLst>
          </p:cNvPr>
          <p:cNvSpPr/>
          <p:nvPr/>
        </p:nvSpPr>
        <p:spPr>
          <a:xfrm>
            <a:off x="3743325" y="41783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420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495D67E-A20C-4914-8247-C5436BD2A76C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door remains locked!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B23E302-08EB-4985-BF97-F586167FE48E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unlocked the door.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BBCFD458-28DC-4583-B4F1-2C957B19893D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32772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CE6CE69-F1E9-450E-93B1-674F75186512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3277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F8C658E-AD19-4433-BC0F-F46DF3E95BE2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32776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D77075A-9006-400D-86CC-9B1A8D3A4202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32778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4F6AD35-C0D9-4D14-B004-28E33696F2B0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32780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E47C007-7F2F-4884-9DAC-1C2CD745F27A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32782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BD8A9A9-5397-4341-9C56-32BA13940622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32784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8806C7F-D3B1-4066-B7B4-6DB210776228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32786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1637948-ED30-4AF2-9A5A-B940F743F022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32788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D102735-06A1-404E-A7F3-34B5858C1775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32790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125663"/>
            <a:ext cx="1960562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0" y="3762375"/>
            <a:ext cx="1960563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3814763"/>
            <a:ext cx="1962150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1"/>
          <a:stretch>
            <a:fillRect/>
          </a:stretch>
        </p:blipFill>
        <p:spPr bwMode="auto">
          <a:xfrm>
            <a:off x="5594350" y="2125663"/>
            <a:ext cx="3549650" cy="473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B2A535D-26D6-4598-934D-917B623D51CC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3A3928-1A38-43A1-8021-45E0BE19B322}"/>
              </a:ext>
            </a:extLst>
          </p:cNvPr>
          <p:cNvSpPr/>
          <p:nvPr/>
        </p:nvSpPr>
        <p:spPr>
          <a:xfrm>
            <a:off x="3216275" y="457200"/>
            <a:ext cx="271145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10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DD11DD78-8859-422F-9BB3-60568E270693}"/>
              </a:ext>
            </a:extLst>
          </p:cNvPr>
          <p:cNvSpPr/>
          <p:nvPr/>
        </p:nvSpPr>
        <p:spPr>
          <a:xfrm>
            <a:off x="2706688" y="3567113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204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FDEE74C1-DFCB-4233-987C-7E096E9FBFD8}"/>
              </a:ext>
            </a:extLst>
          </p:cNvPr>
          <p:cNvSpPr/>
          <p:nvPr/>
        </p:nvSpPr>
        <p:spPr>
          <a:xfrm>
            <a:off x="698500" y="5416550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184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65200B8-E11B-44AA-8B3D-7C7513491F78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Welcome to Medieval England! The princess needs to pay for her birthday feast. It costs 10 more than 194. Click on the correct money bag.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3C467FDC-49A6-48E3-8726-F954EA1A00C0}"/>
              </a:ext>
            </a:extLst>
          </p:cNvPr>
          <p:cNvSpPr/>
          <p:nvPr/>
        </p:nvSpPr>
        <p:spPr>
          <a:xfrm>
            <a:off x="4667250" y="5227638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309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8F56529-118E-46C4-911F-61133A05AB52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not enough money!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0DD48C-14D6-4C03-A0F6-05B0E1A473C1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The princess has now paid for her birthday feast.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AA9183A7-D935-4A22-B300-0A1137EE8380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6A48698-7483-4D6D-AD8A-FEEA55E22D33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3482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EBAA831-9BAA-40D8-988C-B80C9F76DEFE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34824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8AB94BD-D374-4487-BA00-02556B8BF3E2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34826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CFA4D24-68EF-4280-ADBD-4CBFB38282B0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3482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E449B74-880B-40CA-900B-F614AF4B553A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34830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3A6CE34-7C7C-4368-BB59-6E6C88C72FD9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34832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466B52-5743-42A6-B3FB-5566F258850D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34834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805205C-5D9C-4BB3-9A79-9ABAF298E25D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34836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8C0D8E6-2D5B-4E73-AE8C-79E1931ECD14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34838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B9F4BAC-5B1C-405B-A808-8A8FBA3CB957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34840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4613275"/>
            <a:ext cx="16002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2451100"/>
            <a:ext cx="1600200" cy="192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3970338"/>
            <a:ext cx="16002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3" y="1227138"/>
            <a:ext cx="4343401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F9FB333-3865-4F6C-8572-CBF987A23B93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AF32E22-13C0-4E66-99FE-94D246836F5A}"/>
              </a:ext>
            </a:extLst>
          </p:cNvPr>
          <p:cNvSpPr/>
          <p:nvPr/>
        </p:nvSpPr>
        <p:spPr>
          <a:xfrm>
            <a:off x="3216275" y="457200"/>
            <a:ext cx="2589213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11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FA23C247-842B-4EF5-BDE6-F7288901B217}"/>
              </a:ext>
            </a:extLst>
          </p:cNvPr>
          <p:cNvSpPr/>
          <p:nvPr/>
        </p:nvSpPr>
        <p:spPr>
          <a:xfrm>
            <a:off x="5064125" y="3186113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473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D54639BD-0F60-4590-B76C-9F85E9663F16}"/>
              </a:ext>
            </a:extLst>
          </p:cNvPr>
          <p:cNvSpPr/>
          <p:nvPr/>
        </p:nvSpPr>
        <p:spPr>
          <a:xfrm>
            <a:off x="3032125" y="461327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373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3C3B0FF-40B9-48CA-BF21-81C6CF477573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witch needs a potion to turn her into a cat. The potion is 10 less than 483.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the correct potion bottle.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2FBE96C5-D4E0-497E-BD9E-0C42BE5F4FA4}"/>
              </a:ext>
            </a:extLst>
          </p:cNvPr>
          <p:cNvSpPr/>
          <p:nvPr/>
        </p:nvSpPr>
        <p:spPr>
          <a:xfrm>
            <a:off x="6856413" y="528478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438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C0BD995-DBAE-4719-B575-3A001F6C22C4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potion will turn the witch into a frog!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8DF5A7-6908-4A50-B19E-795A051EB91D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That is the correct potion.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E4AA7E20-A1BC-4E71-8D61-4032E42C6A1E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36868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8587C6B-B2A3-4612-891F-06CA2B67D00F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3687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9B2070E-AB66-4BA2-B8A8-80720E7EFEFA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36872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25862DC-24C3-42F1-B1E8-609D04008887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36874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0602E07-67F8-4607-A922-299A9957C89B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36876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DEC86E7-6A4B-4B58-BD04-B3EC9D3A4C19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36878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7B58092-AF91-4EDA-AEED-F478C26543AF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36880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31A3C79-B2FF-4A29-B7B2-292EB7AE89E7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36882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FC26B29-835E-4BA9-BFFF-40C94EB0978D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36884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A55DC90-5BE4-4586-AE35-662C09B0A154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36886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C45B343-ED86-42A7-A20F-A3FE66072767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36888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615B35E-0E0F-4707-9FDB-BE287B9E2299}"/>
              </a:ext>
            </a:extLst>
          </p:cNvPr>
          <p:cNvSpPr/>
          <p:nvPr/>
        </p:nvSpPr>
        <p:spPr>
          <a:xfrm>
            <a:off x="1935163" y="4652963"/>
            <a:ext cx="796925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Q12</a:t>
            </a:r>
          </a:p>
        </p:txBody>
      </p:sp>
      <p:pic>
        <p:nvPicPr>
          <p:cNvPr id="36890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3841750"/>
            <a:ext cx="53975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2295525"/>
            <a:ext cx="4057650" cy="189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127500"/>
            <a:ext cx="2360613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4699000"/>
            <a:ext cx="275113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E1C09E-C36A-43E7-A48A-B4DB4404108B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E45DE5B-AFB6-4764-B85A-2313CACB660F}"/>
              </a:ext>
            </a:extLst>
          </p:cNvPr>
          <p:cNvSpPr/>
          <p:nvPr/>
        </p:nvSpPr>
        <p:spPr>
          <a:xfrm>
            <a:off x="3216275" y="457200"/>
            <a:ext cx="265747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12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A19931EB-39E6-4CC9-BB26-85E2AF7F1992}"/>
              </a:ext>
            </a:extLst>
          </p:cNvPr>
          <p:cNvSpPr/>
          <p:nvPr/>
        </p:nvSpPr>
        <p:spPr>
          <a:xfrm>
            <a:off x="4343400" y="4987925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38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5A16B390-DF3C-46D7-9D3E-89004416DCD4}"/>
              </a:ext>
            </a:extLst>
          </p:cNvPr>
          <p:cNvSpPr/>
          <p:nvPr/>
        </p:nvSpPr>
        <p:spPr>
          <a:xfrm>
            <a:off x="2528888" y="290512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82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B0609FB-7FD6-4D7D-B4DF-C510A2490B5B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 prisoners in the dungeon are receiving a meal. This prisoner’s meal is 10 more than 28. What is he having to eat?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B729272B-6937-400C-8658-FDEAD5256805}"/>
              </a:ext>
            </a:extLst>
          </p:cNvPr>
          <p:cNvSpPr/>
          <p:nvPr/>
        </p:nvSpPr>
        <p:spPr>
          <a:xfrm>
            <a:off x="874713" y="4740275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18</a:t>
            </a:r>
          </a:p>
        </p:txBody>
      </p:sp>
      <p:pic>
        <p:nvPicPr>
          <p:cNvPr id="37899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50" y="2257425"/>
            <a:ext cx="2665413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B6CB1D7-0518-4B68-BF84-39E86FAC3A05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meal!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2A6D42-77A3-476C-849B-5A11C8012EF2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chosen the correct food.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D90BFC8E-274D-41AE-843E-6C60BEE266CA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38916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F32B797-F39F-422F-BAC7-664D7AC5F43C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38918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1625EC4-C25A-42BD-A8B5-6DCDA6C69034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38920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915ECF4-C5AD-4CEC-94BA-3C6A85AFBF82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38922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995670-F568-4C48-B8E5-B49CA7852247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38924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629AD19-1D8C-4F6D-8E0B-D63BEDC2FDA6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38926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022D63-050C-463B-8791-205895D9E25B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38928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1F431A8-F100-4B36-9EE6-BD2C4F6C4993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38930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3F44C6-8843-4E59-9C94-5EEE1655265F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38932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5A4525F-4D1E-4D00-8510-DF23D41ECDB2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38934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DCBEA5F-0DF3-4924-86AC-C1FF7E81B910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38936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67553FE-2A0D-4426-953F-03128D65788B}"/>
              </a:ext>
            </a:extLst>
          </p:cNvPr>
          <p:cNvSpPr/>
          <p:nvPr/>
        </p:nvSpPr>
        <p:spPr>
          <a:xfrm>
            <a:off x="1935163" y="4652963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Q12</a:t>
            </a:r>
          </a:p>
        </p:txBody>
      </p:sp>
      <p:pic>
        <p:nvPicPr>
          <p:cNvPr id="38938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3841750"/>
            <a:ext cx="53975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val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C12878D-075F-4F4F-BE4E-23319D42149E}"/>
              </a:ext>
            </a:extLst>
          </p:cNvPr>
          <p:cNvSpPr/>
          <p:nvPr/>
        </p:nvSpPr>
        <p:spPr>
          <a:xfrm>
            <a:off x="627063" y="4148138"/>
            <a:ext cx="795337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Q13</a:t>
            </a:r>
          </a:p>
        </p:txBody>
      </p:sp>
      <p:pic>
        <p:nvPicPr>
          <p:cNvPr id="38940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576763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08356">
            <a:off x="244475" y="2571750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2005">
            <a:off x="4865688" y="1795463"/>
            <a:ext cx="4352925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2595563"/>
            <a:ext cx="36861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32058AF-5124-4B35-9AB7-6AEAE175BCE0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0CE0CB-245B-497B-827A-CCA74064C928}"/>
              </a:ext>
            </a:extLst>
          </p:cNvPr>
          <p:cNvSpPr/>
          <p:nvPr/>
        </p:nvSpPr>
        <p:spPr>
          <a:xfrm>
            <a:off x="3246438" y="457200"/>
            <a:ext cx="2651125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13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F95E69E1-6B03-4C53-BD45-900F436BAD46}"/>
              </a:ext>
            </a:extLst>
          </p:cNvPr>
          <p:cNvSpPr/>
          <p:nvPr/>
        </p:nvSpPr>
        <p:spPr>
          <a:xfrm>
            <a:off x="6537325" y="4035425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39E4FA30-DA58-423C-B9EF-586C7C47E98F}"/>
              </a:ext>
            </a:extLst>
          </p:cNvPr>
          <p:cNvSpPr/>
          <p:nvPr/>
        </p:nvSpPr>
        <p:spPr>
          <a:xfrm>
            <a:off x="949325" y="4197350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109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E7BDB28-3BD6-49FA-89EF-9F150385B32B}"/>
              </a:ext>
            </a:extLst>
          </p:cNvPr>
          <p:cNvSpPr/>
          <p:nvPr/>
        </p:nvSpPr>
        <p:spPr>
          <a:xfrm>
            <a:off x="755650" y="1317625"/>
            <a:ext cx="7632700" cy="635000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In order to enter the door, you need to find the key that shows 10 less than 19.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F0CFB6D9-2DCF-4E3C-8F3E-74BE243C833D}"/>
              </a:ext>
            </a:extLst>
          </p:cNvPr>
          <p:cNvSpPr/>
          <p:nvPr/>
        </p:nvSpPr>
        <p:spPr>
          <a:xfrm>
            <a:off x="3743325" y="417830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29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01FB801-B97B-4DB8-9293-31CACDDE7818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door remains locked!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8424E1D-8FEB-4323-846A-C84BE83D0226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unlocked the door.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313872E4-23A7-45B1-9873-5E5BE2244D55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6E6D58-2E5D-4D0A-8CC8-1C35D8B8FDD1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40966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F74B40-DE52-4B84-8B90-9030553BE2F8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40968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38475CA-74F8-4E46-BB72-081351C8EC7A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4097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967A4A-97F6-420D-A02F-8F54AE5AF952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4097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C720FA5-9723-4314-AF81-31FC16D01290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4097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A5B45E1-6DA4-4AA9-A1DC-3273039D4B8E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4097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B455C06-48B2-4AD4-ACB7-896967B3E7A8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4097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D8B48A1-7476-492D-B131-17458AAF3819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4098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24FC620-54C4-4566-A298-A5B6EFE570A6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40982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AF18C68-7DA8-47C6-BB71-0283EA702BB5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40984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02EF8EC-429F-4BFE-A3D0-F2E725FBAC92}"/>
              </a:ext>
            </a:extLst>
          </p:cNvPr>
          <p:cNvSpPr/>
          <p:nvPr/>
        </p:nvSpPr>
        <p:spPr>
          <a:xfrm>
            <a:off x="1935163" y="4652963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Q12</a:t>
            </a:r>
          </a:p>
        </p:txBody>
      </p:sp>
      <p:pic>
        <p:nvPicPr>
          <p:cNvPr id="40986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3841750"/>
            <a:ext cx="53975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val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C46D149-077D-41F8-B256-0901EC9DCE19}"/>
              </a:ext>
            </a:extLst>
          </p:cNvPr>
          <p:cNvSpPr/>
          <p:nvPr/>
        </p:nvSpPr>
        <p:spPr>
          <a:xfrm>
            <a:off x="627063" y="4148138"/>
            <a:ext cx="795337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Q13</a:t>
            </a:r>
          </a:p>
        </p:txBody>
      </p:sp>
      <p:pic>
        <p:nvPicPr>
          <p:cNvPr id="40988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576763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EA42DDB-63EE-4618-8753-16FBB51FDA76}"/>
              </a:ext>
            </a:extLst>
          </p:cNvPr>
          <p:cNvSpPr/>
          <p:nvPr/>
        </p:nvSpPr>
        <p:spPr>
          <a:xfrm>
            <a:off x="679450" y="2895600"/>
            <a:ext cx="796925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Q14</a:t>
            </a:r>
          </a:p>
        </p:txBody>
      </p:sp>
      <p:pic>
        <p:nvPicPr>
          <p:cNvPr id="4099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08463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2911475"/>
            <a:ext cx="2620962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838" y="4546600"/>
            <a:ext cx="2622550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2459038"/>
            <a:ext cx="2620963" cy="177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3429000"/>
            <a:ext cx="3460750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064249D-A505-40AA-95D0-60EC36E608A1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FB045A-E692-4F20-9A8C-4719AD8AD361}"/>
              </a:ext>
            </a:extLst>
          </p:cNvPr>
          <p:cNvSpPr/>
          <p:nvPr/>
        </p:nvSpPr>
        <p:spPr>
          <a:xfrm>
            <a:off x="3246438" y="457200"/>
            <a:ext cx="267970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14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BCD4D3FA-15C3-4FA2-BBD8-1BD145FFCD2B}"/>
              </a:ext>
            </a:extLst>
          </p:cNvPr>
          <p:cNvSpPr/>
          <p:nvPr/>
        </p:nvSpPr>
        <p:spPr>
          <a:xfrm>
            <a:off x="4954588" y="4981575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407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40895CC4-5250-4EBD-B28B-F00EE77DE553}"/>
              </a:ext>
            </a:extLst>
          </p:cNvPr>
          <p:cNvSpPr/>
          <p:nvPr/>
        </p:nvSpPr>
        <p:spPr>
          <a:xfrm>
            <a:off x="3860800" y="288448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3197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46DA9B6-B32C-487E-9FC4-B70A1638357B}"/>
              </a:ext>
            </a:extLst>
          </p:cNvPr>
          <p:cNvSpPr/>
          <p:nvPr/>
        </p:nvSpPr>
        <p:spPr>
          <a:xfrm>
            <a:off x="755650" y="1317625"/>
            <a:ext cx="7632700" cy="849313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Welcome to the 1940s! It is the height of World War 2 and children are being evacuated to the countryside. One child has lost their suitcase, which is 10 more than 397. Can you help to find his suitcase? 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8B53E397-8807-46E4-AD2F-767A4B17A164}"/>
              </a:ext>
            </a:extLst>
          </p:cNvPr>
          <p:cNvSpPr/>
          <p:nvPr/>
        </p:nvSpPr>
        <p:spPr>
          <a:xfrm>
            <a:off x="6808788" y="3205163"/>
            <a:ext cx="1260475" cy="806450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387</a:t>
            </a:r>
          </a:p>
        </p:txBody>
      </p:sp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5011A83-D4C3-442A-9420-77908961BD63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suitcase!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6EDD1EF-0E81-491E-9A5C-5D13C760ADBD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found the child’s suitcase.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14F5BF2B-A14A-40D1-A41F-F960AF2DC7B2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43012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B5A0267-BD08-458E-B193-257867967340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4301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BD4B35F-C3E9-4863-AF94-B80F6C611495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43016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F27C098-651F-4F49-9844-648CA7A67B0F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43018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C656527-F8BF-412B-83C6-44FC2C372D25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43020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38BE58B-5163-4CE5-8590-223F3D74F6C7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43022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938E0C7-58AF-4297-A0AE-D6526DADC70B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43024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DCD6FD-39F9-41ED-9636-502126671295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43026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55141EB-9A8E-4255-BC04-D75A4876906D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43028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35B4503-5588-4EE2-9E30-517142C71B79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43030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57C58C5-56FC-42C2-8691-8638E01181BF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43032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10D544E-BA82-4EF3-9E63-7F30AD766E71}"/>
              </a:ext>
            </a:extLst>
          </p:cNvPr>
          <p:cNvSpPr/>
          <p:nvPr/>
        </p:nvSpPr>
        <p:spPr>
          <a:xfrm>
            <a:off x="1935163" y="4652963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Q12</a:t>
            </a:r>
          </a:p>
        </p:txBody>
      </p:sp>
      <p:pic>
        <p:nvPicPr>
          <p:cNvPr id="43034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3841750"/>
            <a:ext cx="53975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val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61CD6B3-F405-43A5-B7FE-BBA1086B06B4}"/>
              </a:ext>
            </a:extLst>
          </p:cNvPr>
          <p:cNvSpPr/>
          <p:nvPr/>
        </p:nvSpPr>
        <p:spPr>
          <a:xfrm>
            <a:off x="627063" y="4148138"/>
            <a:ext cx="795337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Q13</a:t>
            </a:r>
          </a:p>
        </p:txBody>
      </p:sp>
      <p:pic>
        <p:nvPicPr>
          <p:cNvPr id="43036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576763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103F76-5C4A-4902-B6C3-F842F986ACFD}"/>
              </a:ext>
            </a:extLst>
          </p:cNvPr>
          <p:cNvSpPr/>
          <p:nvPr/>
        </p:nvSpPr>
        <p:spPr>
          <a:xfrm>
            <a:off x="679450" y="289560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Q14</a:t>
            </a:r>
          </a:p>
        </p:txBody>
      </p:sp>
      <p:pic>
        <p:nvPicPr>
          <p:cNvPr id="43038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08463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Oval 3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B3D8AED-8A41-4CF7-8B13-43DB4A89F433}"/>
              </a:ext>
            </a:extLst>
          </p:cNvPr>
          <p:cNvSpPr/>
          <p:nvPr/>
        </p:nvSpPr>
        <p:spPr>
          <a:xfrm>
            <a:off x="614363" y="1538288"/>
            <a:ext cx="795337" cy="796925"/>
          </a:xfrm>
          <a:prstGeom prst="ellipse">
            <a:avLst/>
          </a:prstGeom>
          <a:solidFill>
            <a:srgbClr val="4B8B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Q15</a:t>
            </a:r>
          </a:p>
        </p:txBody>
      </p:sp>
      <p:pic>
        <p:nvPicPr>
          <p:cNvPr id="43040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84638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988" y="2198688"/>
            <a:ext cx="2046287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788" y="2198688"/>
            <a:ext cx="2046287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4041775"/>
            <a:ext cx="2046288" cy="268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B5FC50-DFB6-47F2-BB0E-79A019640AF2}"/>
              </a:ext>
            </a:extLst>
          </p:cNvPr>
          <p:cNvSpPr/>
          <p:nvPr/>
        </p:nvSpPr>
        <p:spPr>
          <a:xfrm>
            <a:off x="0" y="366713"/>
            <a:ext cx="9144000" cy="860425"/>
          </a:xfrm>
          <a:prstGeom prst="rect">
            <a:avLst/>
          </a:prstGeom>
          <a:solidFill>
            <a:srgbClr val="FDE2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CF6EFD2-1DCC-40A2-958A-13607DD96417}"/>
              </a:ext>
            </a:extLst>
          </p:cNvPr>
          <p:cNvSpPr/>
          <p:nvPr/>
        </p:nvSpPr>
        <p:spPr>
          <a:xfrm>
            <a:off x="3246438" y="457200"/>
            <a:ext cx="2679700" cy="61595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+mj-lt"/>
              </a:rPr>
              <a:t>Question 15</a:t>
            </a:r>
            <a:endParaRPr lang="en-GB" sz="4000" dirty="0">
              <a:latin typeface="+mj-lt"/>
            </a:endParaRPr>
          </a:p>
        </p:txBody>
      </p:sp>
      <p:sp>
        <p:nvSpPr>
          <p:cNvPr id="14" name="answer 2">
            <a:extLst>
              <a:ext uri="{FF2B5EF4-FFF2-40B4-BE49-F238E27FC236}">
                <a16:creationId xmlns:a16="http://schemas.microsoft.com/office/drawing/2014/main" id="{C9CC83FB-8767-43EB-9759-C764A25C8782}"/>
              </a:ext>
            </a:extLst>
          </p:cNvPr>
          <p:cNvSpPr/>
          <p:nvPr/>
        </p:nvSpPr>
        <p:spPr>
          <a:xfrm>
            <a:off x="5295900" y="506253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507</a:t>
            </a:r>
          </a:p>
        </p:txBody>
      </p:sp>
      <p:sp>
        <p:nvSpPr>
          <p:cNvPr id="15" name="answer 3">
            <a:extLst>
              <a:ext uri="{FF2B5EF4-FFF2-40B4-BE49-F238E27FC236}">
                <a16:creationId xmlns:a16="http://schemas.microsoft.com/office/drawing/2014/main" id="{3DFBF064-3D44-44F1-832A-8E89B2E945C0}"/>
              </a:ext>
            </a:extLst>
          </p:cNvPr>
          <p:cNvSpPr/>
          <p:nvPr/>
        </p:nvSpPr>
        <p:spPr>
          <a:xfrm>
            <a:off x="3346450" y="3181350"/>
            <a:ext cx="1260475" cy="808038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498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6322A92-F976-41F8-ACC1-8874E3FD174C}"/>
              </a:ext>
            </a:extLst>
          </p:cNvPr>
          <p:cNvSpPr/>
          <p:nvPr/>
        </p:nvSpPr>
        <p:spPr>
          <a:xfrm>
            <a:off x="755650" y="1317625"/>
            <a:ext cx="7632700" cy="684213"/>
          </a:xfrm>
          <a:prstGeom prst="roundRect">
            <a:avLst/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This woman is on her way to get her rations. Her ration book </a:t>
            </a:r>
            <a:r>
              <a:rPr lang="en-GB" sz="1600">
                <a:solidFill>
                  <a:schemeClr val="tx1"/>
                </a:solidFill>
              </a:rPr>
              <a:t>has been </a:t>
            </a:r>
            <a:r>
              <a:rPr lang="en-GB" sz="1600" dirty="0">
                <a:solidFill>
                  <a:schemeClr val="tx1"/>
                </a:solidFill>
              </a:rPr>
              <a:t>mixed up. It is 10 more than 497. Can you find her ration book?</a:t>
            </a:r>
          </a:p>
        </p:txBody>
      </p:sp>
      <p:sp>
        <p:nvSpPr>
          <p:cNvPr id="6" name="answer 1">
            <a:extLst>
              <a:ext uri="{FF2B5EF4-FFF2-40B4-BE49-F238E27FC236}">
                <a16:creationId xmlns:a16="http://schemas.microsoft.com/office/drawing/2014/main" id="{496BDD82-1DFE-4909-8A36-22AE19F48A90}"/>
              </a:ext>
            </a:extLst>
          </p:cNvPr>
          <p:cNvSpPr/>
          <p:nvPr/>
        </p:nvSpPr>
        <p:spPr>
          <a:xfrm>
            <a:off x="7127875" y="3189288"/>
            <a:ext cx="1260475" cy="808037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487</a:t>
            </a:r>
          </a:p>
        </p:txBody>
      </p:sp>
      <p:pic>
        <p:nvPicPr>
          <p:cNvPr id="4404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56"/>
          <a:stretch>
            <a:fillRect/>
          </a:stretch>
        </p:blipFill>
        <p:spPr bwMode="auto">
          <a:xfrm>
            <a:off x="503238" y="2479675"/>
            <a:ext cx="2105025" cy="437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rong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65C0478-A8D6-45E4-AE58-1703F8B5DF65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That is the wrong ration book!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Click here to try again.</a:t>
            </a:r>
          </a:p>
        </p:txBody>
      </p:sp>
      <p:sp>
        <p:nvSpPr>
          <p:cNvPr id="20" name="correct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87E535-44D4-4977-AB77-C3ACE4053930}"/>
              </a:ext>
            </a:extLst>
          </p:cNvPr>
          <p:cNvSpPr/>
          <p:nvPr/>
        </p:nvSpPr>
        <p:spPr>
          <a:xfrm>
            <a:off x="1857375" y="3201988"/>
            <a:ext cx="5429250" cy="2333625"/>
          </a:xfrm>
          <a:prstGeom prst="rect">
            <a:avLst/>
          </a:prstGeom>
          <a:solidFill>
            <a:schemeClr val="bg1"/>
          </a:solidFill>
          <a:ln w="38100"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done! You have found the woman’s ration book.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3FA456"/>
                </a:solidFill>
              </a:rPr>
              <a:t>Click here to continue.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20" grpId="0" animBg="1"/>
      <p:bldP spid="20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175"/>
            <a:ext cx="9144000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7D76147C-912A-48A8-94DE-B3A5619E1E5F}"/>
              </a:ext>
            </a:extLst>
          </p:cNvPr>
          <p:cNvSpPr/>
          <p:nvPr/>
        </p:nvSpPr>
        <p:spPr>
          <a:xfrm>
            <a:off x="7848600" y="4919663"/>
            <a:ext cx="592138" cy="59213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</a:t>
            </a:r>
          </a:p>
        </p:txBody>
      </p:sp>
      <p:sp>
        <p:nvSpPr>
          <p:cNvPr id="45060" name="Rectangle 7"/>
          <p:cNvSpPr>
            <a:spLocks noChangeArrowheads="1"/>
          </p:cNvSpPr>
          <p:nvPr/>
        </p:nvSpPr>
        <p:spPr bwMode="auto">
          <a:xfrm>
            <a:off x="1878013" y="463550"/>
            <a:ext cx="538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question circles to go to a challenge.</a:t>
            </a:r>
          </a:p>
        </p:txBody>
      </p:sp>
      <p:sp>
        <p:nvSpPr>
          <p:cNvPr id="5" name="Oval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D685971-FEE8-4193-A1CC-E89FEC336FC3}"/>
              </a:ext>
            </a:extLst>
          </p:cNvPr>
          <p:cNvSpPr/>
          <p:nvPr/>
        </p:nvSpPr>
        <p:spPr>
          <a:xfrm>
            <a:off x="6970713" y="4799013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Q2</a:t>
            </a:r>
          </a:p>
        </p:txBody>
      </p:sp>
      <p:pic>
        <p:nvPicPr>
          <p:cNvPr id="4506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0" y="4851400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E55A09-9D37-4B1A-98BF-7F49B983BB15}"/>
              </a:ext>
            </a:extLst>
          </p:cNvPr>
          <p:cNvSpPr/>
          <p:nvPr/>
        </p:nvSpPr>
        <p:spPr>
          <a:xfrm>
            <a:off x="6319838" y="4227513"/>
            <a:ext cx="650875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Q3</a:t>
            </a:r>
          </a:p>
        </p:txBody>
      </p:sp>
      <p:pic>
        <p:nvPicPr>
          <p:cNvPr id="45064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4789488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02F5DA9-1B95-488B-9F41-E9FACE931599}"/>
              </a:ext>
            </a:extLst>
          </p:cNvPr>
          <p:cNvSpPr/>
          <p:nvPr/>
        </p:nvSpPr>
        <p:spPr>
          <a:xfrm>
            <a:off x="7199313" y="3381375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Q4</a:t>
            </a:r>
          </a:p>
        </p:txBody>
      </p:sp>
      <p:pic>
        <p:nvPicPr>
          <p:cNvPr id="45066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4217988"/>
            <a:ext cx="414338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C46417B-E37D-4F12-8431-676563299AA4}"/>
              </a:ext>
            </a:extLst>
          </p:cNvPr>
          <p:cNvSpPr/>
          <p:nvPr/>
        </p:nvSpPr>
        <p:spPr>
          <a:xfrm>
            <a:off x="7739063" y="2335213"/>
            <a:ext cx="649287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Q5</a:t>
            </a:r>
          </a:p>
        </p:txBody>
      </p:sp>
      <p:pic>
        <p:nvPicPr>
          <p:cNvPr id="4506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913" y="3362325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70959A-3CFF-4B29-B7A5-5433CDF848FB}"/>
              </a:ext>
            </a:extLst>
          </p:cNvPr>
          <p:cNvSpPr/>
          <p:nvPr/>
        </p:nvSpPr>
        <p:spPr>
          <a:xfrm>
            <a:off x="6940550" y="1465263"/>
            <a:ext cx="649288" cy="649287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Q6</a:t>
            </a:r>
          </a:p>
        </p:txBody>
      </p:sp>
      <p:pic>
        <p:nvPicPr>
          <p:cNvPr id="45070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8" y="2325688"/>
            <a:ext cx="414337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1956A1-F385-4F5D-AC7F-0023DD8ABAEE}"/>
              </a:ext>
            </a:extLst>
          </p:cNvPr>
          <p:cNvSpPr/>
          <p:nvPr/>
        </p:nvSpPr>
        <p:spPr>
          <a:xfrm>
            <a:off x="5576888" y="1506538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Q7</a:t>
            </a:r>
          </a:p>
        </p:txBody>
      </p:sp>
      <p:pic>
        <p:nvPicPr>
          <p:cNvPr id="45072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138" y="1439863"/>
            <a:ext cx="41433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F12E5DC-5CA6-42DB-B11F-0B441ACA68D4}"/>
              </a:ext>
            </a:extLst>
          </p:cNvPr>
          <p:cNvSpPr/>
          <p:nvPr/>
        </p:nvSpPr>
        <p:spPr>
          <a:xfrm>
            <a:off x="4703763" y="2114550"/>
            <a:ext cx="649287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Q8</a:t>
            </a:r>
          </a:p>
        </p:txBody>
      </p:sp>
      <p:pic>
        <p:nvPicPr>
          <p:cNvPr id="45074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1497013"/>
            <a:ext cx="4127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60CF517-3896-4E51-A245-8299418B0D38}"/>
              </a:ext>
            </a:extLst>
          </p:cNvPr>
          <p:cNvSpPr/>
          <p:nvPr/>
        </p:nvSpPr>
        <p:spPr>
          <a:xfrm>
            <a:off x="3616325" y="1501775"/>
            <a:ext cx="650875" cy="65087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Q9</a:t>
            </a:r>
          </a:p>
        </p:txBody>
      </p:sp>
      <p:pic>
        <p:nvPicPr>
          <p:cNvPr id="45076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25" y="2105025"/>
            <a:ext cx="41433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val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3833B06-85ED-4618-BA8C-C3D13DE21C56}"/>
              </a:ext>
            </a:extLst>
          </p:cNvPr>
          <p:cNvSpPr/>
          <p:nvPr/>
        </p:nvSpPr>
        <p:spPr>
          <a:xfrm>
            <a:off x="3748088" y="2586038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Q10</a:t>
            </a:r>
          </a:p>
        </p:txBody>
      </p:sp>
      <p:pic>
        <p:nvPicPr>
          <p:cNvPr id="45078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1479550"/>
            <a:ext cx="41433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val 2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CB6AE9D-B1DE-476D-A1B6-26EECD017DAD}"/>
              </a:ext>
            </a:extLst>
          </p:cNvPr>
          <p:cNvSpPr/>
          <p:nvPr/>
        </p:nvSpPr>
        <p:spPr>
          <a:xfrm>
            <a:off x="3313113" y="390525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Q11</a:t>
            </a:r>
          </a:p>
        </p:txBody>
      </p:sp>
      <p:pic>
        <p:nvPicPr>
          <p:cNvPr id="45080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520950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6B93DB1-5684-4FB0-A6C5-AE950A02468F}"/>
              </a:ext>
            </a:extLst>
          </p:cNvPr>
          <p:cNvSpPr/>
          <p:nvPr/>
        </p:nvSpPr>
        <p:spPr>
          <a:xfrm>
            <a:off x="1935163" y="4652963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Q12</a:t>
            </a:r>
          </a:p>
        </p:txBody>
      </p:sp>
      <p:pic>
        <p:nvPicPr>
          <p:cNvPr id="45082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163" y="3841750"/>
            <a:ext cx="539750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Oval 2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959D752-211C-400B-A7B8-92E85D4B476B}"/>
              </a:ext>
            </a:extLst>
          </p:cNvPr>
          <p:cNvSpPr/>
          <p:nvPr/>
        </p:nvSpPr>
        <p:spPr>
          <a:xfrm>
            <a:off x="627063" y="4148138"/>
            <a:ext cx="795337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Q13</a:t>
            </a:r>
          </a:p>
        </p:txBody>
      </p:sp>
      <p:pic>
        <p:nvPicPr>
          <p:cNvPr id="45084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576763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3373133-BF89-4417-90A2-91F8BB15CEC1}"/>
              </a:ext>
            </a:extLst>
          </p:cNvPr>
          <p:cNvSpPr/>
          <p:nvPr/>
        </p:nvSpPr>
        <p:spPr>
          <a:xfrm>
            <a:off x="679450" y="2895600"/>
            <a:ext cx="796925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Q14</a:t>
            </a:r>
          </a:p>
        </p:txBody>
      </p:sp>
      <p:pic>
        <p:nvPicPr>
          <p:cNvPr id="45086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08463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Oval 3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9E0AC84-B6A8-4236-A6E0-AB4B8C18DB6E}"/>
              </a:ext>
            </a:extLst>
          </p:cNvPr>
          <p:cNvSpPr/>
          <p:nvPr/>
        </p:nvSpPr>
        <p:spPr>
          <a:xfrm>
            <a:off x="614363" y="1538288"/>
            <a:ext cx="795337" cy="796925"/>
          </a:xfrm>
          <a:prstGeom prst="ellipse">
            <a:avLst/>
          </a:prstGeom>
          <a:solidFill>
            <a:srgbClr val="4B8BDF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Q15</a:t>
            </a:r>
          </a:p>
        </p:txBody>
      </p:sp>
      <p:pic>
        <p:nvPicPr>
          <p:cNvPr id="45088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84638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89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1474788"/>
            <a:ext cx="5397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152525"/>
            <a:ext cx="3856037" cy="55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ounded Rectangular Callout 3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D474E1C-E1BA-4AAF-B247-4943B63960DE}"/>
              </a:ext>
            </a:extLst>
          </p:cNvPr>
          <p:cNvSpPr/>
          <p:nvPr/>
        </p:nvSpPr>
        <p:spPr>
          <a:xfrm>
            <a:off x="4760913" y="854075"/>
            <a:ext cx="2806700" cy="2663825"/>
          </a:xfrm>
          <a:prstGeom prst="wedgeRoundRectCallout">
            <a:avLst>
              <a:gd name="adj1" fmla="val -70958"/>
              <a:gd name="adj2" fmla="val -12029"/>
              <a:gd name="adj3" fmla="val 16667"/>
            </a:avLst>
          </a:prstGeom>
          <a:solidFill>
            <a:schemeClr val="bg1"/>
          </a:solidFill>
          <a:ln>
            <a:solidFill>
              <a:srgbClr val="FBC5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Well done, you have found your way to the end of the maze! </a:t>
            </a:r>
            <a:endParaRPr lang="en-GB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9EAF7601-D4AA-488C-886E-A74EB165D862}" vid="{4FBA0018-CAF8-4EF1-890E-3E338F9F54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1926</TotalTime>
  <Words>1277</Words>
  <Application>Microsoft Office PowerPoint</Application>
  <PresentationFormat>On-screen Show (4:3)</PresentationFormat>
  <Paragraphs>325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Tuffy</vt:lpstr>
      <vt:lpstr>Sassoon Infant Rg</vt:lpstr>
      <vt:lpstr>Twinkl SemiBold</vt:lpstr>
      <vt:lpstr>Arial</vt:lpstr>
      <vt:lpstr>Twinkl</vt:lpstr>
      <vt:lpstr>Sassoon Infant Md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Janine Nayler</cp:lastModifiedBy>
  <cp:revision>134</cp:revision>
  <dcterms:created xsi:type="dcterms:W3CDTF">2017-07-21T10:51:30Z</dcterms:created>
  <dcterms:modified xsi:type="dcterms:W3CDTF">2020-05-15T11:30:34Z</dcterms:modified>
</cp:coreProperties>
</file>