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3" r:id="rId3"/>
    <p:sldId id="269" r:id="rId4"/>
    <p:sldId id="264" r:id="rId5"/>
    <p:sldId id="270" r:id="rId6"/>
    <p:sldId id="271" r:id="rId7"/>
    <p:sldId id="272" r:id="rId8"/>
    <p:sldId id="273" r:id="rId9"/>
    <p:sldId id="274" r:id="rId10"/>
    <p:sldId id="275" r:id="rId11"/>
    <p:sldId id="276" r:id="rId12"/>
    <p:sldId id="277" r:id="rId13"/>
    <p:sldId id="278" r:id="rId14"/>
    <p:sldId id="279" r:id="rId15"/>
    <p:sldId id="280" r:id="rId16"/>
    <p:sldId id="281" r:id="rId17"/>
    <p:sldId id="268" r:id="rId18"/>
  </p:sldIdLst>
  <p:sldSz cx="9144000" cy="6858000" type="screen4x3"/>
  <p:notesSz cx="6858000" cy="9144000"/>
  <p:embeddedFontLst>
    <p:embeddedFont>
      <p:font typeface="Sassoon Infant Rg" panose="02000503030000020003" pitchFamily="50" charset="0"/>
      <p:regular r:id="rId21"/>
      <p:bold r:id="rId22"/>
    </p:embeddedFont>
    <p:embeddedFont>
      <p:font typeface="Twinkl SemiBold" pitchFamily="2" charset="0"/>
      <p:bold r:id="rId23"/>
    </p:embeddedFont>
    <p:embeddedFont>
      <p:font typeface="Calibri" panose="020F0502020204030204" pitchFamily="34" charset="0"/>
      <p:regular r:id="rId24"/>
      <p:bold r:id="rId25"/>
      <p:italic r:id="rId26"/>
      <p:boldItalic r:id="rId27"/>
    </p:embeddedFont>
    <p:embeddedFont>
      <p:font typeface="Twinkl" panose="020B0604020202020204" pitchFamily="2" charset="0"/>
      <p:regular r:id="rId28"/>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80C1EB"/>
    <a:srgbClr val="18A0DB"/>
    <a:srgbClr val="FFFFFF"/>
    <a:srgbClr val="4AA1D9"/>
    <a:srgbClr val="21A6F9"/>
    <a:srgbClr val="1C1C1C"/>
    <a:srgbClr val="2898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57" d="100"/>
          <a:sy n="57" d="100"/>
        </p:scale>
        <p:origin x="1133"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7495F11-100D-4B04-8C4B-016E2ABDFC17}" type="datetimeFigureOut">
              <a:rPr lang="en-GB"/>
              <a:pPr>
                <a:defRPr/>
              </a:pPr>
              <a:t>18/01/2021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7C37EE4-69A3-4FF2-AA63-B1B4BDFEB44E}"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D5AC884-4F3C-47F1-BC29-0A3AE88E9D47}" type="datetimeFigureOut">
              <a:rPr lang="en-GB"/>
              <a:pPr>
                <a:defRPr/>
              </a:pPr>
              <a:t>18/01/2021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F8045C55-BB4C-4CE4-83B9-3799DE8D9543}"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6359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4787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smtClean="0"/>
              <a:t>Click to edit Master text styles</a:t>
            </a:r>
          </a:p>
        </p:txBody>
      </p:sp>
    </p:spTree>
    <p:extLst>
      <p:ext uri="{BB962C8B-B14F-4D97-AF65-F5344CB8AC3E}">
        <p14:creationId xmlns:p14="http://schemas.microsoft.com/office/powerpoint/2010/main" val="3976382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7410913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484534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8" y="512763"/>
            <a:ext cx="8137525" cy="214471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1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9220" name="Content Placeholder 15"/>
          <p:cNvSpPr>
            <a:spLocks noGrp="1"/>
          </p:cNvSpPr>
          <p:nvPr>
            <p:ph idx="1"/>
          </p:nvPr>
        </p:nvSpPr>
        <p:spPr>
          <a:xfrm>
            <a:off x="628650" y="1127125"/>
            <a:ext cx="7886700" cy="1409700"/>
          </a:xfrm>
        </p:spPr>
        <p:txBody>
          <a:bodyPr/>
          <a:lstStyle/>
          <a:p>
            <a:pPr eaLnBrk="1" hangingPunct="1">
              <a:defRPr/>
            </a:pPr>
            <a:r>
              <a:rPr lang="en-GB" altLang="en-US" smtClean="0">
                <a:latin typeface="Twinkl" pitchFamily="2" charset="0"/>
              </a:rPr>
              <a:t>To understand who the different people at school are.</a:t>
            </a:r>
          </a:p>
          <a:p>
            <a:pPr eaLnBrk="1" hangingPunct="1">
              <a:defRPr/>
            </a:pPr>
            <a:r>
              <a:rPr lang="en-GB" altLang="en-US" smtClean="0">
                <a:latin typeface="Twinkl" pitchFamily="2" charset="0"/>
              </a:rPr>
              <a:t>To understand some of their roles and responsibilities.</a:t>
            </a:r>
          </a:p>
        </p:txBody>
      </p:sp>
      <p:pic>
        <p:nvPicPr>
          <p:cNvPr id="922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6813" y="2354263"/>
            <a:ext cx="4552950"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
          <p:cNvSpPr>
            <a:spLocks noGrp="1"/>
          </p:cNvSpPr>
          <p:nvPr>
            <p:ph type="title"/>
          </p:nvPr>
        </p:nvSpPr>
        <p:spPr>
          <a:xfrm>
            <a:off x="457200" y="479425"/>
            <a:ext cx="8220075" cy="993775"/>
          </a:xfrm>
        </p:spPr>
        <p:txBody>
          <a:bodyPr/>
          <a:lstStyle/>
          <a:p>
            <a:pPr eaLnBrk="1" hangingPunct="1"/>
            <a:r>
              <a:rPr lang="en-GB" altLang="en-US" smtClean="0"/>
              <a:t>People Who Help Us</a:t>
            </a:r>
          </a:p>
        </p:txBody>
      </p:sp>
      <p:sp>
        <p:nvSpPr>
          <p:cNvPr id="4" name="Content Placeholder 3"/>
          <p:cNvSpPr>
            <a:spLocks noGrp="1"/>
          </p:cNvSpPr>
          <p:nvPr>
            <p:ph idx="1"/>
          </p:nvPr>
        </p:nvSpPr>
        <p:spPr>
          <a:xfrm>
            <a:off x="755650" y="1514475"/>
            <a:ext cx="7632700" cy="963613"/>
          </a:xfrm>
          <a:solidFill>
            <a:srgbClr val="00B0F0"/>
          </a:solidFill>
        </p:spPr>
        <p:txBody>
          <a:bodyPr anchor="ctr"/>
          <a:lstStyle/>
          <a:p>
            <a:pPr algn="ctr" eaLnBrk="1" hangingPunct="1"/>
            <a:r>
              <a:rPr lang="en-GB" altLang="en-US" sz="2000" smtClean="0">
                <a:solidFill>
                  <a:schemeClr val="bg1"/>
                </a:solidFill>
                <a:latin typeface="Twinkl" pitchFamily="2" charset="0"/>
              </a:rPr>
              <a:t>Can you name some of the people who help us in our lives?</a:t>
            </a:r>
          </a:p>
          <a:p>
            <a:pPr algn="ctr" eaLnBrk="1" hangingPunct="1"/>
            <a:r>
              <a:rPr lang="en-GB" altLang="en-US" sz="2000" smtClean="0">
                <a:solidFill>
                  <a:schemeClr val="bg1"/>
                </a:solidFill>
                <a:latin typeface="Twinkl" pitchFamily="2" charset="0"/>
              </a:rPr>
              <a:t>What are their jobs?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30825" y="2320925"/>
            <a:ext cx="3057525"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84538" y="2393950"/>
            <a:ext cx="1628775" cy="369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82675" y="2393950"/>
            <a:ext cx="1173163" cy="369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500"/>
                                        <p:tgtEl>
                                          <p:spTgt spid="4">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500"/>
                                        <p:tgtEl>
                                          <p:spTgt spid="4">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500"/>
                                        <p:tgtEl>
                                          <p:spTgt spid="4">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2"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42"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GB" altLang="en-US" smtClean="0"/>
              <a:t>People Who Help Us</a:t>
            </a:r>
          </a:p>
        </p:txBody>
      </p:sp>
      <p:sp>
        <p:nvSpPr>
          <p:cNvPr id="11267" name="Content Placeholder 2"/>
          <p:cNvSpPr>
            <a:spLocks/>
          </p:cNvSpPr>
          <p:nvPr/>
        </p:nvSpPr>
        <p:spPr bwMode="auto">
          <a:xfrm>
            <a:off x="755650" y="1427163"/>
            <a:ext cx="7632700" cy="277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There are many people who help us in our lives…</a:t>
            </a:r>
          </a:p>
        </p:txBody>
      </p:sp>
      <p:grpSp>
        <p:nvGrpSpPr>
          <p:cNvPr id="6" name="Group 5"/>
          <p:cNvGrpSpPr>
            <a:grpSpLocks/>
          </p:cNvGrpSpPr>
          <p:nvPr/>
        </p:nvGrpSpPr>
        <p:grpSpPr bwMode="auto">
          <a:xfrm>
            <a:off x="539750" y="1949450"/>
            <a:ext cx="1136650" cy="1582738"/>
            <a:chOff x="639110" y="1653443"/>
            <a:chExt cx="1135901" cy="1582815"/>
          </a:xfrm>
        </p:grpSpPr>
        <p:sp>
          <p:nvSpPr>
            <p:cNvPr id="11303" name="Content Placeholder 2"/>
            <p:cNvSpPr>
              <a:spLocks/>
            </p:cNvSpPr>
            <p:nvPr/>
          </p:nvSpPr>
          <p:spPr bwMode="auto">
            <a:xfrm>
              <a:off x="639110" y="2957263"/>
              <a:ext cx="1135901"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doctors</a:t>
              </a:r>
            </a:p>
          </p:txBody>
        </p:sp>
        <p:pic>
          <p:nvPicPr>
            <p:cNvPr id="1130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5191" y="1653443"/>
              <a:ext cx="621240" cy="1244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8"/>
          <p:cNvGrpSpPr>
            <a:grpSpLocks/>
          </p:cNvGrpSpPr>
          <p:nvPr/>
        </p:nvGrpSpPr>
        <p:grpSpPr bwMode="auto">
          <a:xfrm>
            <a:off x="1739900" y="1949450"/>
            <a:ext cx="1136650" cy="1582738"/>
            <a:chOff x="1785844" y="1949278"/>
            <a:chExt cx="1135901" cy="1582815"/>
          </a:xfrm>
        </p:grpSpPr>
        <p:sp>
          <p:nvSpPr>
            <p:cNvPr id="11301" name="Content Placeholder 2"/>
            <p:cNvSpPr>
              <a:spLocks/>
            </p:cNvSpPr>
            <p:nvPr/>
          </p:nvSpPr>
          <p:spPr bwMode="auto">
            <a:xfrm>
              <a:off x="1785844" y="3253098"/>
              <a:ext cx="1135901"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nurses</a:t>
              </a:r>
            </a:p>
          </p:txBody>
        </p:sp>
        <p:pic>
          <p:nvPicPr>
            <p:cNvPr id="11302"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69812" y="1949278"/>
              <a:ext cx="491246" cy="1244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oup 11"/>
          <p:cNvGrpSpPr>
            <a:grpSpLocks/>
          </p:cNvGrpSpPr>
          <p:nvPr/>
        </p:nvGrpSpPr>
        <p:grpSpPr bwMode="auto">
          <a:xfrm>
            <a:off x="2941638" y="1898650"/>
            <a:ext cx="1135062" cy="1633538"/>
            <a:chOff x="2921745" y="1898412"/>
            <a:chExt cx="1135901" cy="1633681"/>
          </a:xfrm>
        </p:grpSpPr>
        <p:sp>
          <p:nvSpPr>
            <p:cNvPr id="13" name="Content Placeholder 2"/>
            <p:cNvSpPr txBox="1">
              <a:spLocks/>
            </p:cNvSpPr>
            <p:nvPr/>
          </p:nvSpPr>
          <p:spPr>
            <a:xfrm>
              <a:off x="2921745" y="3252669"/>
              <a:ext cx="1135901" cy="279424"/>
            </a:xfrm>
            <a:prstGeom prst="roundRect">
              <a:avLst>
                <a:gd name="adj" fmla="val 2585"/>
              </a:avLst>
            </a:prstGeom>
            <a:noFill/>
            <a:ln w="25400">
              <a:noFill/>
            </a:ln>
          </p:spPr>
          <p:txBody>
            <a:bodyPr lIns="0" tIns="0" rIns="0" bIns="0">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auto">
                <a:spcAft>
                  <a:spcPts val="0"/>
                </a:spcAft>
                <a:defRPr/>
              </a:pPr>
              <a:r>
                <a:rPr lang="en-GB" dirty="0" smtClean="0"/>
                <a:t>paramedics</a:t>
              </a:r>
              <a:endParaRPr lang="en-GB" dirty="0"/>
            </a:p>
          </p:txBody>
        </p:sp>
        <p:pic>
          <p:nvPicPr>
            <p:cNvPr id="11300"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5044" y="1898412"/>
              <a:ext cx="410568" cy="1295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14"/>
          <p:cNvGrpSpPr>
            <a:grpSpLocks/>
          </p:cNvGrpSpPr>
          <p:nvPr/>
        </p:nvGrpSpPr>
        <p:grpSpPr bwMode="auto">
          <a:xfrm>
            <a:off x="4141788" y="1844675"/>
            <a:ext cx="1455737" cy="1687513"/>
            <a:chOff x="4572000" y="1845086"/>
            <a:chExt cx="1455567" cy="1687007"/>
          </a:xfrm>
        </p:grpSpPr>
        <p:sp>
          <p:nvSpPr>
            <p:cNvPr id="11297" name="Content Placeholder 2"/>
            <p:cNvSpPr>
              <a:spLocks/>
            </p:cNvSpPr>
            <p:nvPr/>
          </p:nvSpPr>
          <p:spPr bwMode="auto">
            <a:xfrm>
              <a:off x="4572000" y="3253098"/>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firefighters</a:t>
              </a:r>
            </a:p>
          </p:txBody>
        </p:sp>
        <p:pic>
          <p:nvPicPr>
            <p:cNvPr id="11298" name="Picture 2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88363" y="1845086"/>
              <a:ext cx="430808" cy="1348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p:cNvGrpSpPr>
            <a:grpSpLocks/>
          </p:cNvGrpSpPr>
          <p:nvPr/>
        </p:nvGrpSpPr>
        <p:grpSpPr bwMode="auto">
          <a:xfrm>
            <a:off x="5662613" y="1903413"/>
            <a:ext cx="1455737" cy="1617662"/>
            <a:chOff x="5919551" y="1904201"/>
            <a:chExt cx="1455567" cy="1616492"/>
          </a:xfrm>
        </p:grpSpPr>
        <p:sp>
          <p:nvSpPr>
            <p:cNvPr id="11295" name="Content Placeholder 2"/>
            <p:cNvSpPr>
              <a:spLocks/>
            </p:cNvSpPr>
            <p:nvPr/>
          </p:nvSpPr>
          <p:spPr bwMode="auto">
            <a:xfrm>
              <a:off x="5919551" y="3241698"/>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police officers</a:t>
              </a:r>
            </a:p>
          </p:txBody>
        </p:sp>
        <p:pic>
          <p:nvPicPr>
            <p:cNvPr id="11296" name="Picture 2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373359" y="1904201"/>
              <a:ext cx="547949" cy="128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3" name="Group 22"/>
          <p:cNvGrpSpPr>
            <a:grpSpLocks/>
          </p:cNvGrpSpPr>
          <p:nvPr/>
        </p:nvGrpSpPr>
        <p:grpSpPr bwMode="auto">
          <a:xfrm>
            <a:off x="7183438" y="1881188"/>
            <a:ext cx="1455737" cy="1639887"/>
            <a:chOff x="7383840" y="1881147"/>
            <a:chExt cx="1455567" cy="1639546"/>
          </a:xfrm>
        </p:grpSpPr>
        <p:sp>
          <p:nvSpPr>
            <p:cNvPr id="11293" name="Content Placeholder 2"/>
            <p:cNvSpPr>
              <a:spLocks/>
            </p:cNvSpPr>
            <p:nvPr/>
          </p:nvSpPr>
          <p:spPr bwMode="auto">
            <a:xfrm>
              <a:off x="7383840" y="3241698"/>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vets</a:t>
              </a:r>
            </a:p>
          </p:txBody>
        </p:sp>
        <p:pic>
          <p:nvPicPr>
            <p:cNvPr id="11294" name="Picture 3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540339" y="1881147"/>
              <a:ext cx="1063911" cy="1312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6" name="Group 25"/>
          <p:cNvGrpSpPr>
            <a:grpSpLocks/>
          </p:cNvGrpSpPr>
          <p:nvPr/>
        </p:nvGrpSpPr>
        <p:grpSpPr bwMode="auto">
          <a:xfrm>
            <a:off x="679450" y="3900488"/>
            <a:ext cx="1455738" cy="1682750"/>
            <a:chOff x="539750" y="3878073"/>
            <a:chExt cx="1455567" cy="1683193"/>
          </a:xfrm>
        </p:grpSpPr>
        <p:sp>
          <p:nvSpPr>
            <p:cNvPr id="27" name="Content Placeholder 2"/>
            <p:cNvSpPr txBox="1">
              <a:spLocks/>
            </p:cNvSpPr>
            <p:nvPr/>
          </p:nvSpPr>
          <p:spPr>
            <a:xfrm>
              <a:off x="539750" y="5281792"/>
              <a:ext cx="1455567" cy="279474"/>
            </a:xfrm>
            <a:prstGeom prst="roundRect">
              <a:avLst>
                <a:gd name="adj" fmla="val 2585"/>
              </a:avLst>
            </a:prstGeom>
            <a:noFill/>
            <a:ln w="25400">
              <a:noFill/>
            </a:ln>
          </p:spPr>
          <p:txBody>
            <a:bodyPr lIns="0" tIns="0" rIns="0" bIns="0">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auto">
                <a:spcAft>
                  <a:spcPts val="0"/>
                </a:spcAft>
                <a:defRPr/>
              </a:pPr>
              <a:r>
                <a:rPr lang="en-GB" dirty="0"/>
                <a:t>p</a:t>
              </a:r>
              <a:r>
                <a:rPr lang="en-GB" dirty="0" smtClean="0"/>
                <a:t>ostal workers</a:t>
              </a:r>
              <a:endParaRPr lang="en-GB" dirty="0"/>
            </a:p>
          </p:txBody>
        </p:sp>
        <p:pic>
          <p:nvPicPr>
            <p:cNvPr id="11292" name="Picture 35"/>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76268" y="3878073"/>
              <a:ext cx="582530" cy="13240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a:grpSpLocks/>
          </p:cNvGrpSpPr>
          <p:nvPr/>
        </p:nvGrpSpPr>
        <p:grpSpPr bwMode="auto">
          <a:xfrm>
            <a:off x="1954213" y="3817938"/>
            <a:ext cx="1455737" cy="1765300"/>
            <a:chOff x="2249710" y="3817698"/>
            <a:chExt cx="1455567" cy="1765391"/>
          </a:xfrm>
        </p:grpSpPr>
        <p:sp>
          <p:nvSpPr>
            <p:cNvPr id="11289" name="Content Placeholder 2"/>
            <p:cNvSpPr>
              <a:spLocks/>
            </p:cNvSpPr>
            <p:nvPr/>
          </p:nvSpPr>
          <p:spPr bwMode="auto">
            <a:xfrm>
              <a:off x="2249710" y="5304094"/>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builders</a:t>
              </a:r>
            </a:p>
          </p:txBody>
        </p:sp>
        <p:pic>
          <p:nvPicPr>
            <p:cNvPr id="11290" name="Picture 4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669810" y="3817698"/>
              <a:ext cx="615367" cy="1406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2" name="Group 31"/>
          <p:cNvGrpSpPr>
            <a:grpSpLocks/>
          </p:cNvGrpSpPr>
          <p:nvPr/>
        </p:nvGrpSpPr>
        <p:grpSpPr bwMode="auto">
          <a:xfrm>
            <a:off x="3228975" y="3827463"/>
            <a:ext cx="1455738" cy="1755775"/>
            <a:chOff x="3203036" y="3827603"/>
            <a:chExt cx="1455567" cy="1755486"/>
          </a:xfrm>
        </p:grpSpPr>
        <p:sp>
          <p:nvSpPr>
            <p:cNvPr id="11287" name="Content Placeholder 2"/>
            <p:cNvSpPr>
              <a:spLocks/>
            </p:cNvSpPr>
            <p:nvPr/>
          </p:nvSpPr>
          <p:spPr bwMode="auto">
            <a:xfrm>
              <a:off x="3203036" y="5304094"/>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electricians</a:t>
              </a:r>
            </a:p>
          </p:txBody>
        </p:sp>
        <p:pic>
          <p:nvPicPr>
            <p:cNvPr id="11288" name="Picture 45"/>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558709" y="3827603"/>
              <a:ext cx="744219" cy="1396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 name="Group 34"/>
          <p:cNvGrpSpPr>
            <a:grpSpLocks/>
          </p:cNvGrpSpPr>
          <p:nvPr/>
        </p:nvGrpSpPr>
        <p:grpSpPr bwMode="auto">
          <a:xfrm>
            <a:off x="4503738" y="3808413"/>
            <a:ext cx="1455737" cy="1774825"/>
            <a:chOff x="4590475" y="3808875"/>
            <a:chExt cx="1455567" cy="1774214"/>
          </a:xfrm>
        </p:grpSpPr>
        <p:sp>
          <p:nvSpPr>
            <p:cNvPr id="11285" name="Content Placeholder 2"/>
            <p:cNvSpPr>
              <a:spLocks/>
            </p:cNvSpPr>
            <p:nvPr/>
          </p:nvSpPr>
          <p:spPr bwMode="auto">
            <a:xfrm>
              <a:off x="4590475" y="5304094"/>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plumbers</a:t>
              </a:r>
            </a:p>
          </p:txBody>
        </p:sp>
        <p:pic>
          <p:nvPicPr>
            <p:cNvPr id="11286" name="Picture 50"/>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948313" y="3808875"/>
              <a:ext cx="739890" cy="14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8" name="Group 37"/>
          <p:cNvGrpSpPr>
            <a:grpSpLocks/>
          </p:cNvGrpSpPr>
          <p:nvPr/>
        </p:nvGrpSpPr>
        <p:grpSpPr bwMode="auto">
          <a:xfrm>
            <a:off x="5778500" y="3773488"/>
            <a:ext cx="1455738" cy="1809750"/>
            <a:chOff x="5716734" y="3773956"/>
            <a:chExt cx="1455567" cy="1809133"/>
          </a:xfrm>
        </p:grpSpPr>
        <p:sp>
          <p:nvSpPr>
            <p:cNvPr id="11283" name="Content Placeholder 2"/>
            <p:cNvSpPr>
              <a:spLocks/>
            </p:cNvSpPr>
            <p:nvPr/>
          </p:nvSpPr>
          <p:spPr bwMode="auto">
            <a:xfrm>
              <a:off x="5716734" y="5304094"/>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bus drivers</a:t>
              </a:r>
            </a:p>
          </p:txBody>
        </p:sp>
        <p:pic>
          <p:nvPicPr>
            <p:cNvPr id="11284" name="Picture 55"/>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6160329" y="3773956"/>
              <a:ext cx="460378" cy="1452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1" name="Group 40"/>
          <p:cNvGrpSpPr>
            <a:grpSpLocks/>
          </p:cNvGrpSpPr>
          <p:nvPr/>
        </p:nvGrpSpPr>
        <p:grpSpPr bwMode="auto">
          <a:xfrm>
            <a:off x="7053263" y="3762375"/>
            <a:ext cx="1455737" cy="1819275"/>
            <a:chOff x="7053874" y="3761872"/>
            <a:chExt cx="1455567" cy="1819792"/>
          </a:xfrm>
        </p:grpSpPr>
        <p:sp>
          <p:nvSpPr>
            <p:cNvPr id="11281" name="Content Placeholder 2"/>
            <p:cNvSpPr>
              <a:spLocks/>
            </p:cNvSpPr>
            <p:nvPr/>
          </p:nvSpPr>
          <p:spPr bwMode="auto">
            <a:xfrm>
              <a:off x="7053874" y="5302669"/>
              <a:ext cx="1455567" cy="27899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teachers</a:t>
              </a:r>
            </a:p>
          </p:txBody>
        </p:sp>
        <p:pic>
          <p:nvPicPr>
            <p:cNvPr id="11282" name="Picture 60"/>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7417740" y="3761872"/>
              <a:ext cx="727833" cy="146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4" name="Content Placeholder 2"/>
          <p:cNvSpPr>
            <a:spLocks/>
          </p:cNvSpPr>
          <p:nvPr/>
        </p:nvSpPr>
        <p:spPr bwMode="auto">
          <a:xfrm>
            <a:off x="752475" y="5818188"/>
            <a:ext cx="7632700" cy="2794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t>…and lots of other important people who help us at school!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1+#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2" fill="hold" nodeType="afterEffect">
                                  <p:stCondLst>
                                    <p:cond delay="50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1000" fill="hold"/>
                                        <p:tgtEl>
                                          <p:spTgt spid="9"/>
                                        </p:tgtEl>
                                        <p:attrNameLst>
                                          <p:attrName>ppt_x</p:attrName>
                                        </p:attrNameLst>
                                      </p:cBhvr>
                                      <p:tavLst>
                                        <p:tav tm="0">
                                          <p:val>
                                            <p:strVal val="1+#ppt_w/2"/>
                                          </p:val>
                                        </p:tav>
                                        <p:tav tm="100000">
                                          <p:val>
                                            <p:strVal val="#ppt_x"/>
                                          </p:val>
                                        </p:tav>
                                      </p:tavLst>
                                    </p:anim>
                                    <p:anim calcmode="lin" valueType="num">
                                      <p:cBhvr additive="base">
                                        <p:cTn id="13" dur="1000" fill="hold"/>
                                        <p:tgtEl>
                                          <p:spTgt spid="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500"/>
                            </p:stCondLst>
                            <p:childTnLst>
                              <p:par>
                                <p:cTn id="15" presetID="2" presetClass="entr" presetSubtype="2" fill="hold" nodeType="afterEffect">
                                  <p:stCondLst>
                                    <p:cond delay="50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1000" fill="hold"/>
                                        <p:tgtEl>
                                          <p:spTgt spid="12"/>
                                        </p:tgtEl>
                                        <p:attrNameLst>
                                          <p:attrName>ppt_x</p:attrName>
                                        </p:attrNameLst>
                                      </p:cBhvr>
                                      <p:tavLst>
                                        <p:tav tm="0">
                                          <p:val>
                                            <p:strVal val="1+#ppt_w/2"/>
                                          </p:val>
                                        </p:tav>
                                        <p:tav tm="100000">
                                          <p:val>
                                            <p:strVal val="#ppt_x"/>
                                          </p:val>
                                        </p:tav>
                                      </p:tavLst>
                                    </p:anim>
                                    <p:anim calcmode="lin" valueType="num">
                                      <p:cBhvr additive="base">
                                        <p:cTn id="18" dur="1000" fill="hold"/>
                                        <p:tgtEl>
                                          <p:spTgt spid="1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4000"/>
                            </p:stCondLst>
                            <p:childTnLst>
                              <p:par>
                                <p:cTn id="20" presetID="2" presetClass="entr" presetSubtype="2" fill="hold" nodeType="afterEffect">
                                  <p:stCondLst>
                                    <p:cond delay="50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1+#ppt_w/2"/>
                                          </p:val>
                                        </p:tav>
                                        <p:tav tm="100000">
                                          <p:val>
                                            <p:strVal val="#ppt_x"/>
                                          </p:val>
                                        </p:tav>
                                      </p:tavLst>
                                    </p:anim>
                                    <p:anim calcmode="lin" valueType="num">
                                      <p:cBhvr additive="base">
                                        <p:cTn id="23" dur="1000" fill="hold"/>
                                        <p:tgtEl>
                                          <p:spTgt spid="1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5500"/>
                            </p:stCondLst>
                            <p:childTnLst>
                              <p:par>
                                <p:cTn id="25" presetID="2" presetClass="entr" presetSubtype="2" fill="hold" nodeType="afterEffect">
                                  <p:stCondLst>
                                    <p:cond delay="50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1000" fill="hold"/>
                                        <p:tgtEl>
                                          <p:spTgt spid="18"/>
                                        </p:tgtEl>
                                        <p:attrNameLst>
                                          <p:attrName>ppt_x</p:attrName>
                                        </p:attrNameLst>
                                      </p:cBhvr>
                                      <p:tavLst>
                                        <p:tav tm="0">
                                          <p:val>
                                            <p:strVal val="1+#ppt_w/2"/>
                                          </p:val>
                                        </p:tav>
                                        <p:tav tm="100000">
                                          <p:val>
                                            <p:strVal val="#ppt_x"/>
                                          </p:val>
                                        </p:tav>
                                      </p:tavLst>
                                    </p:anim>
                                    <p:anim calcmode="lin" valueType="num">
                                      <p:cBhvr additive="base">
                                        <p:cTn id="28" dur="1000" fill="hold"/>
                                        <p:tgtEl>
                                          <p:spTgt spid="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7000"/>
                            </p:stCondLst>
                            <p:childTnLst>
                              <p:par>
                                <p:cTn id="30" presetID="2" presetClass="entr" presetSubtype="2" fill="hold" nodeType="afterEffect">
                                  <p:stCondLst>
                                    <p:cond delay="50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1000" fill="hold"/>
                                        <p:tgtEl>
                                          <p:spTgt spid="23"/>
                                        </p:tgtEl>
                                        <p:attrNameLst>
                                          <p:attrName>ppt_x</p:attrName>
                                        </p:attrNameLst>
                                      </p:cBhvr>
                                      <p:tavLst>
                                        <p:tav tm="0">
                                          <p:val>
                                            <p:strVal val="1+#ppt_w/2"/>
                                          </p:val>
                                        </p:tav>
                                        <p:tav tm="100000">
                                          <p:val>
                                            <p:strVal val="#ppt_x"/>
                                          </p:val>
                                        </p:tav>
                                      </p:tavLst>
                                    </p:anim>
                                    <p:anim calcmode="lin" valueType="num">
                                      <p:cBhvr additive="base">
                                        <p:cTn id="33" dur="1000" fill="hold"/>
                                        <p:tgtEl>
                                          <p:spTgt spid="23"/>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8500"/>
                            </p:stCondLst>
                            <p:childTnLst>
                              <p:par>
                                <p:cTn id="35" presetID="2" presetClass="entr" presetSubtype="2" fill="hold" nodeType="afterEffect">
                                  <p:stCondLst>
                                    <p:cond delay="50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1000" fill="hold"/>
                                        <p:tgtEl>
                                          <p:spTgt spid="26"/>
                                        </p:tgtEl>
                                        <p:attrNameLst>
                                          <p:attrName>ppt_x</p:attrName>
                                        </p:attrNameLst>
                                      </p:cBhvr>
                                      <p:tavLst>
                                        <p:tav tm="0">
                                          <p:val>
                                            <p:strVal val="1+#ppt_w/2"/>
                                          </p:val>
                                        </p:tav>
                                        <p:tav tm="100000">
                                          <p:val>
                                            <p:strVal val="#ppt_x"/>
                                          </p:val>
                                        </p:tav>
                                      </p:tavLst>
                                    </p:anim>
                                    <p:anim calcmode="lin" valueType="num">
                                      <p:cBhvr additive="base">
                                        <p:cTn id="38" dur="1000" fill="hold"/>
                                        <p:tgtEl>
                                          <p:spTgt spid="26"/>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10000"/>
                            </p:stCondLst>
                            <p:childTnLst>
                              <p:par>
                                <p:cTn id="40" presetID="2" presetClass="entr" presetSubtype="2" fill="hold" nodeType="afterEffect">
                                  <p:stCondLst>
                                    <p:cond delay="50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1000" fill="hold"/>
                                        <p:tgtEl>
                                          <p:spTgt spid="29"/>
                                        </p:tgtEl>
                                        <p:attrNameLst>
                                          <p:attrName>ppt_x</p:attrName>
                                        </p:attrNameLst>
                                      </p:cBhvr>
                                      <p:tavLst>
                                        <p:tav tm="0">
                                          <p:val>
                                            <p:strVal val="1+#ppt_w/2"/>
                                          </p:val>
                                        </p:tav>
                                        <p:tav tm="100000">
                                          <p:val>
                                            <p:strVal val="#ppt_x"/>
                                          </p:val>
                                        </p:tav>
                                      </p:tavLst>
                                    </p:anim>
                                    <p:anim calcmode="lin" valueType="num">
                                      <p:cBhvr additive="base">
                                        <p:cTn id="43" dur="1000" fill="hold"/>
                                        <p:tgtEl>
                                          <p:spTgt spid="29"/>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11500"/>
                            </p:stCondLst>
                            <p:childTnLst>
                              <p:par>
                                <p:cTn id="45" presetID="2" presetClass="entr" presetSubtype="2" fill="hold" nodeType="afterEffect">
                                  <p:stCondLst>
                                    <p:cond delay="50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1000" fill="hold"/>
                                        <p:tgtEl>
                                          <p:spTgt spid="32"/>
                                        </p:tgtEl>
                                        <p:attrNameLst>
                                          <p:attrName>ppt_x</p:attrName>
                                        </p:attrNameLst>
                                      </p:cBhvr>
                                      <p:tavLst>
                                        <p:tav tm="0">
                                          <p:val>
                                            <p:strVal val="1+#ppt_w/2"/>
                                          </p:val>
                                        </p:tav>
                                        <p:tav tm="100000">
                                          <p:val>
                                            <p:strVal val="#ppt_x"/>
                                          </p:val>
                                        </p:tav>
                                      </p:tavLst>
                                    </p:anim>
                                    <p:anim calcmode="lin" valueType="num">
                                      <p:cBhvr additive="base">
                                        <p:cTn id="48" dur="1000" fill="hold"/>
                                        <p:tgtEl>
                                          <p:spTgt spid="32"/>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13000"/>
                            </p:stCondLst>
                            <p:childTnLst>
                              <p:par>
                                <p:cTn id="50" presetID="2" presetClass="entr" presetSubtype="2" fill="hold" nodeType="afterEffect">
                                  <p:stCondLst>
                                    <p:cond delay="500"/>
                                  </p:stCondLst>
                                  <p:childTnLst>
                                    <p:set>
                                      <p:cBhvr>
                                        <p:cTn id="51" dur="1" fill="hold">
                                          <p:stCondLst>
                                            <p:cond delay="0"/>
                                          </p:stCondLst>
                                        </p:cTn>
                                        <p:tgtEl>
                                          <p:spTgt spid="35"/>
                                        </p:tgtEl>
                                        <p:attrNameLst>
                                          <p:attrName>style.visibility</p:attrName>
                                        </p:attrNameLst>
                                      </p:cBhvr>
                                      <p:to>
                                        <p:strVal val="visible"/>
                                      </p:to>
                                    </p:set>
                                    <p:anim calcmode="lin" valueType="num">
                                      <p:cBhvr additive="base">
                                        <p:cTn id="52" dur="1000" fill="hold"/>
                                        <p:tgtEl>
                                          <p:spTgt spid="35"/>
                                        </p:tgtEl>
                                        <p:attrNameLst>
                                          <p:attrName>ppt_x</p:attrName>
                                        </p:attrNameLst>
                                      </p:cBhvr>
                                      <p:tavLst>
                                        <p:tav tm="0">
                                          <p:val>
                                            <p:strVal val="1+#ppt_w/2"/>
                                          </p:val>
                                        </p:tav>
                                        <p:tav tm="100000">
                                          <p:val>
                                            <p:strVal val="#ppt_x"/>
                                          </p:val>
                                        </p:tav>
                                      </p:tavLst>
                                    </p:anim>
                                    <p:anim calcmode="lin" valueType="num">
                                      <p:cBhvr additive="base">
                                        <p:cTn id="53" dur="1000" fill="hold"/>
                                        <p:tgtEl>
                                          <p:spTgt spid="35"/>
                                        </p:tgtEl>
                                        <p:attrNameLst>
                                          <p:attrName>ppt_y</p:attrName>
                                        </p:attrNameLst>
                                      </p:cBhvr>
                                      <p:tavLst>
                                        <p:tav tm="0">
                                          <p:val>
                                            <p:strVal val="#ppt_y"/>
                                          </p:val>
                                        </p:tav>
                                        <p:tav tm="100000">
                                          <p:val>
                                            <p:strVal val="#ppt_y"/>
                                          </p:val>
                                        </p:tav>
                                      </p:tavLst>
                                    </p:anim>
                                  </p:childTnLst>
                                </p:cTn>
                              </p:par>
                            </p:childTnLst>
                          </p:cTn>
                        </p:par>
                        <p:par>
                          <p:cTn id="54" fill="hold" nodeType="afterGroup">
                            <p:stCondLst>
                              <p:cond delay="14500"/>
                            </p:stCondLst>
                            <p:childTnLst>
                              <p:par>
                                <p:cTn id="55" presetID="2" presetClass="entr" presetSubtype="2" fill="hold" nodeType="afterEffect">
                                  <p:stCondLst>
                                    <p:cond delay="500"/>
                                  </p:stCondLst>
                                  <p:childTnLst>
                                    <p:set>
                                      <p:cBhvr>
                                        <p:cTn id="56" dur="1" fill="hold">
                                          <p:stCondLst>
                                            <p:cond delay="0"/>
                                          </p:stCondLst>
                                        </p:cTn>
                                        <p:tgtEl>
                                          <p:spTgt spid="38"/>
                                        </p:tgtEl>
                                        <p:attrNameLst>
                                          <p:attrName>style.visibility</p:attrName>
                                        </p:attrNameLst>
                                      </p:cBhvr>
                                      <p:to>
                                        <p:strVal val="visible"/>
                                      </p:to>
                                    </p:set>
                                    <p:anim calcmode="lin" valueType="num">
                                      <p:cBhvr additive="base">
                                        <p:cTn id="57" dur="1000" fill="hold"/>
                                        <p:tgtEl>
                                          <p:spTgt spid="38"/>
                                        </p:tgtEl>
                                        <p:attrNameLst>
                                          <p:attrName>ppt_x</p:attrName>
                                        </p:attrNameLst>
                                      </p:cBhvr>
                                      <p:tavLst>
                                        <p:tav tm="0">
                                          <p:val>
                                            <p:strVal val="1+#ppt_w/2"/>
                                          </p:val>
                                        </p:tav>
                                        <p:tav tm="100000">
                                          <p:val>
                                            <p:strVal val="#ppt_x"/>
                                          </p:val>
                                        </p:tav>
                                      </p:tavLst>
                                    </p:anim>
                                    <p:anim calcmode="lin" valueType="num">
                                      <p:cBhvr additive="base">
                                        <p:cTn id="58" dur="1000" fill="hold"/>
                                        <p:tgtEl>
                                          <p:spTgt spid="38"/>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16000"/>
                            </p:stCondLst>
                            <p:childTnLst>
                              <p:par>
                                <p:cTn id="60" presetID="2" presetClass="entr" presetSubtype="2" fill="hold" nodeType="afterEffect">
                                  <p:stCondLst>
                                    <p:cond delay="50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1000" fill="hold"/>
                                        <p:tgtEl>
                                          <p:spTgt spid="41"/>
                                        </p:tgtEl>
                                        <p:attrNameLst>
                                          <p:attrName>ppt_x</p:attrName>
                                        </p:attrNameLst>
                                      </p:cBhvr>
                                      <p:tavLst>
                                        <p:tav tm="0">
                                          <p:val>
                                            <p:strVal val="1+#ppt_w/2"/>
                                          </p:val>
                                        </p:tav>
                                        <p:tav tm="100000">
                                          <p:val>
                                            <p:strVal val="#ppt_x"/>
                                          </p:val>
                                        </p:tav>
                                      </p:tavLst>
                                    </p:anim>
                                    <p:anim calcmode="lin" valueType="num">
                                      <p:cBhvr additive="base">
                                        <p:cTn id="63" dur="1000" fill="hold"/>
                                        <p:tgtEl>
                                          <p:spTgt spid="41"/>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17500"/>
                            </p:stCondLst>
                            <p:childTnLst>
                              <p:par>
                                <p:cTn id="65" presetID="42" presetClass="entr" presetSubtype="0" fill="hold" grpId="0" nodeType="afterEffect">
                                  <p:stCondLst>
                                    <p:cond delay="500"/>
                                  </p:stCondLst>
                                  <p:childTnLst>
                                    <p:set>
                                      <p:cBhvr>
                                        <p:cTn id="66" dur="1" fill="hold">
                                          <p:stCondLst>
                                            <p:cond delay="0"/>
                                          </p:stCondLst>
                                        </p:cTn>
                                        <p:tgtEl>
                                          <p:spTgt spid="44"/>
                                        </p:tgtEl>
                                        <p:attrNameLst>
                                          <p:attrName>style.visibility</p:attrName>
                                        </p:attrNameLst>
                                      </p:cBhvr>
                                      <p:to>
                                        <p:strVal val="visible"/>
                                      </p:to>
                                    </p:set>
                                    <p:animEffect transition="in" filter="fade">
                                      <p:cBhvr>
                                        <p:cTn id="67" dur="1000"/>
                                        <p:tgtEl>
                                          <p:spTgt spid="44"/>
                                        </p:tgtEl>
                                      </p:cBhvr>
                                    </p:animEffect>
                                    <p:anim calcmode="lin" valueType="num">
                                      <p:cBhvr>
                                        <p:cTn id="68" dur="1000" fill="hold"/>
                                        <p:tgtEl>
                                          <p:spTgt spid="44"/>
                                        </p:tgtEl>
                                        <p:attrNameLst>
                                          <p:attrName>ppt_x</p:attrName>
                                        </p:attrNameLst>
                                      </p:cBhvr>
                                      <p:tavLst>
                                        <p:tav tm="0">
                                          <p:val>
                                            <p:strVal val="#ppt_x"/>
                                          </p:val>
                                        </p:tav>
                                        <p:tav tm="100000">
                                          <p:val>
                                            <p:strVal val="#ppt_x"/>
                                          </p:val>
                                        </p:tav>
                                      </p:tavLst>
                                    </p:anim>
                                    <p:anim calcmode="lin" valueType="num">
                                      <p:cBhvr>
                                        <p:cTn id="69"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GB" altLang="en-US" smtClean="0"/>
              <a:t>People at School</a:t>
            </a:r>
          </a:p>
        </p:txBody>
      </p:sp>
      <p:sp>
        <p:nvSpPr>
          <p:cNvPr id="3" name="Content Placeholder 2"/>
          <p:cNvSpPr>
            <a:spLocks noGrp="1"/>
          </p:cNvSpPr>
          <p:nvPr>
            <p:ph idx="1"/>
          </p:nvPr>
        </p:nvSpPr>
        <p:spPr>
          <a:xfrm>
            <a:off x="755650" y="2197100"/>
            <a:ext cx="7632700" cy="1231900"/>
          </a:xfrm>
        </p:spPr>
        <p:txBody>
          <a:bodyPr/>
          <a:lstStyle/>
          <a:p>
            <a:pPr algn="ctr" eaLnBrk="1" hangingPunct="1"/>
            <a:r>
              <a:rPr lang="en-GB" altLang="en-US" sz="2000" smtClean="0">
                <a:latin typeface="Twinkl" pitchFamily="2" charset="0"/>
              </a:rPr>
              <a:t>Can you think of someone?</a:t>
            </a:r>
          </a:p>
          <a:p>
            <a:pPr algn="ctr" eaLnBrk="1" hangingPunct="1"/>
            <a:endParaRPr lang="en-GB" altLang="en-US" sz="2000" smtClean="0">
              <a:latin typeface="Twinkl" pitchFamily="2" charset="0"/>
            </a:endParaRPr>
          </a:p>
          <a:p>
            <a:pPr algn="ctr" eaLnBrk="1" hangingPunct="1"/>
            <a:r>
              <a:rPr lang="en-GB" altLang="en-US" sz="2000" smtClean="0">
                <a:latin typeface="Twinkl" pitchFamily="2" charset="0"/>
              </a:rPr>
              <a:t>Do you know what their job is?</a:t>
            </a:r>
          </a:p>
        </p:txBody>
      </p:sp>
      <p:sp>
        <p:nvSpPr>
          <p:cNvPr id="4" name="Content Placeholder 2"/>
          <p:cNvSpPr>
            <a:spLocks/>
          </p:cNvSpPr>
          <p:nvPr/>
        </p:nvSpPr>
        <p:spPr bwMode="auto">
          <a:xfrm>
            <a:off x="755650" y="1514475"/>
            <a:ext cx="7632700" cy="439738"/>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a:solidFill>
                  <a:schemeClr val="bg1"/>
                </a:solidFill>
                <a:latin typeface="Twinkl SemiBold" pitchFamily="2" charset="0"/>
              </a:rPr>
              <a:t>There are lots more important people who help us at school.</a:t>
            </a:r>
          </a:p>
        </p:txBody>
      </p:sp>
      <p:pic>
        <p:nvPicPr>
          <p:cNvPr id="12293" name="Picture 4"/>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4613" y="3678238"/>
            <a:ext cx="3914775"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0"/>
                                        <p:tgtEl>
                                          <p:spTgt spid="4">
                                            <p:bg/>
                                          </p:spTgt>
                                        </p:tgtEl>
                                      </p:cBhvr>
                                    </p:animEffect>
                                    <p:anim calcmode="lin" valueType="num">
                                      <p:cBhvr>
                                        <p:cTn id="8" dur="1000" fill="hold"/>
                                        <p:tgtEl>
                                          <p:spTgt spid="4">
                                            <p:bg/>
                                          </p:spTgt>
                                        </p:tgtEl>
                                        <p:attrNameLst>
                                          <p:attrName>ppt_x</p:attrName>
                                        </p:attrNameLst>
                                      </p:cBhvr>
                                      <p:tavLst>
                                        <p:tav tm="0">
                                          <p:val>
                                            <p:strVal val="#ppt_x"/>
                                          </p:val>
                                        </p:tav>
                                        <p:tav tm="100000">
                                          <p:val>
                                            <p:strVal val="#ppt_x"/>
                                          </p:val>
                                        </p:tav>
                                      </p:tavLst>
                                    </p:anim>
                                    <p:anim calcmode="lin" valueType="num">
                                      <p:cBhvr>
                                        <p:cTn id="9" dur="1000" fill="hold"/>
                                        <p:tgtEl>
                                          <p:spTgt spid="4">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par>
                          <p:cTn id="20" fill="hold" nodeType="afterGroup">
                            <p:stCondLst>
                              <p:cond delay="500"/>
                            </p:stCondLst>
                            <p:childTnLst>
                              <p:par>
                                <p:cTn id="21" presetID="10" presetClass="entr" presetSubtype="0" fill="hold" nodeType="afterEffect">
                                  <p:stCondLst>
                                    <p:cond delay="100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479425"/>
            <a:ext cx="8220075" cy="993775"/>
          </a:xfrm>
        </p:spPr>
        <p:txBody>
          <a:bodyPr/>
          <a:lstStyle/>
          <a:p>
            <a:pPr eaLnBrk="1" hangingPunct="1"/>
            <a:r>
              <a:rPr lang="en-GB" altLang="en-US" smtClean="0"/>
              <a:t>Teachers</a:t>
            </a:r>
          </a:p>
        </p:txBody>
      </p:sp>
      <p:sp>
        <p:nvSpPr>
          <p:cNvPr id="13315" name="Content Placeholder 2"/>
          <p:cNvSpPr>
            <a:spLocks noGrp="1"/>
          </p:cNvSpPr>
          <p:nvPr>
            <p:ph idx="1"/>
          </p:nvPr>
        </p:nvSpPr>
        <p:spPr>
          <a:xfrm>
            <a:off x="755650" y="1381125"/>
            <a:ext cx="7632700" cy="4711700"/>
          </a:xfrm>
        </p:spPr>
        <p:txBody>
          <a:bodyPr/>
          <a:lstStyle/>
          <a:p>
            <a:pPr eaLnBrk="1" hangingPunct="1">
              <a:lnSpc>
                <a:spcPct val="100000"/>
              </a:lnSpc>
              <a:spcBef>
                <a:spcPct val="0"/>
              </a:spcBef>
            </a:pPr>
            <a:r>
              <a:rPr lang="en-GB" altLang="en-US" smtClean="0">
                <a:latin typeface="Twinkl" pitchFamily="2" charset="0"/>
              </a:rPr>
              <a:t>Teachers teach you, they help you learn and they look after you at school.</a:t>
            </a:r>
          </a:p>
          <a:p>
            <a:pPr eaLnBrk="1" hangingPunct="1">
              <a:lnSpc>
                <a:spcPct val="100000"/>
              </a:lnSpc>
              <a:spcBef>
                <a:spcPct val="0"/>
              </a:spcBef>
            </a:pPr>
            <a:endParaRPr lang="en-GB" altLang="en-US" smtClean="0">
              <a:latin typeface="Twinkl" pitchFamily="2" charset="0"/>
            </a:endParaRPr>
          </a:p>
          <a:p>
            <a:pPr eaLnBrk="1" hangingPunct="1">
              <a:lnSpc>
                <a:spcPct val="100000"/>
              </a:lnSpc>
              <a:spcBef>
                <a:spcPct val="0"/>
              </a:spcBef>
            </a:pPr>
            <a:r>
              <a:rPr lang="en-GB" altLang="en-US" smtClean="0">
                <a:latin typeface="Twinkl" pitchFamily="2" charset="0"/>
              </a:rPr>
              <a:t>They plan lessons, prepare resources, create displays, look after the classroom, mark and assess children’s work and manage behaviour. They meet with parents and carers, other people from school and outside school, make sure you’re progressing and go to staff meetings and training. They also plan trips, events, invite visitors </a:t>
            </a:r>
            <a:br>
              <a:rPr lang="en-GB" altLang="en-US" smtClean="0">
                <a:latin typeface="Twinkl" pitchFamily="2" charset="0"/>
              </a:rPr>
            </a:br>
            <a:r>
              <a:rPr lang="en-GB" altLang="en-US" smtClean="0">
                <a:latin typeface="Twinkl" pitchFamily="2" charset="0"/>
              </a:rPr>
              <a:t>in and help other adults in school.</a:t>
            </a:r>
          </a:p>
          <a:p>
            <a:pPr eaLnBrk="1" hangingPunct="1"/>
            <a:endParaRPr lang="en-GB" altLang="en-US" smtClean="0">
              <a:latin typeface="Twinkl" pitchFamily="2" charset="0"/>
            </a:endParaRPr>
          </a:p>
        </p:txBody>
      </p:sp>
      <p:sp>
        <p:nvSpPr>
          <p:cNvPr id="5" name="Content Placeholder 3"/>
          <p:cNvSpPr>
            <a:spLocks/>
          </p:cNvSpPr>
          <p:nvPr/>
        </p:nvSpPr>
        <p:spPr bwMode="auto">
          <a:xfrm>
            <a:off x="755650" y="4687888"/>
            <a:ext cx="3816350" cy="1404937"/>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Which teachers have you had?</a:t>
            </a:r>
          </a:p>
          <a:p>
            <a:pPr algn="ctr" eaLnBrk="1" hangingPunct="1">
              <a:buFont typeface="Arial" panose="020B0604020202020204" pitchFamily="34" charset="0"/>
              <a:buNone/>
            </a:pPr>
            <a:r>
              <a:rPr lang="en-GB" altLang="en-US" sz="2000">
                <a:solidFill>
                  <a:schemeClr val="bg1"/>
                </a:solidFill>
              </a:rPr>
              <a:t>What have you liked learning about with them?</a:t>
            </a:r>
          </a:p>
        </p:txBody>
      </p:sp>
      <p:pic>
        <p:nvPicPr>
          <p:cNvPr id="1331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54525" y="3541713"/>
            <a:ext cx="4395788" cy="3192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48163" y="3333750"/>
            <a:ext cx="4795837" cy="318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itle 1"/>
          <p:cNvSpPr>
            <a:spLocks noGrp="1"/>
          </p:cNvSpPr>
          <p:nvPr>
            <p:ph type="title"/>
          </p:nvPr>
        </p:nvSpPr>
        <p:spPr>
          <a:xfrm>
            <a:off x="457200" y="479425"/>
            <a:ext cx="8220075" cy="993775"/>
          </a:xfrm>
        </p:spPr>
        <p:txBody>
          <a:bodyPr/>
          <a:lstStyle/>
          <a:p>
            <a:pPr eaLnBrk="1" hangingPunct="1"/>
            <a:r>
              <a:rPr lang="en-GB" altLang="en-US" smtClean="0"/>
              <a:t>Teaching Assistants</a:t>
            </a:r>
          </a:p>
        </p:txBody>
      </p:sp>
      <p:sp>
        <p:nvSpPr>
          <p:cNvPr id="14340" name="Content Placeholder 2"/>
          <p:cNvSpPr>
            <a:spLocks noGrp="1"/>
          </p:cNvSpPr>
          <p:nvPr>
            <p:ph idx="1"/>
          </p:nvPr>
        </p:nvSpPr>
        <p:spPr>
          <a:xfrm>
            <a:off x="755650" y="1381125"/>
            <a:ext cx="7632700" cy="4711700"/>
          </a:xfrm>
        </p:spPr>
        <p:txBody>
          <a:bodyPr/>
          <a:lstStyle/>
          <a:p>
            <a:pPr eaLnBrk="1" hangingPunct="1">
              <a:lnSpc>
                <a:spcPct val="100000"/>
              </a:lnSpc>
              <a:spcBef>
                <a:spcPct val="0"/>
              </a:spcBef>
            </a:pPr>
            <a:r>
              <a:rPr lang="en-GB" altLang="en-US" smtClean="0">
                <a:latin typeface="Twinkl" pitchFamily="2" charset="0"/>
              </a:rPr>
              <a:t>Some teaching assistants help in the classroom and some help children outside the classroom.</a:t>
            </a:r>
          </a:p>
          <a:p>
            <a:pPr eaLnBrk="1" hangingPunct="1">
              <a:lnSpc>
                <a:spcPct val="100000"/>
              </a:lnSpc>
              <a:spcBef>
                <a:spcPct val="0"/>
              </a:spcBef>
            </a:pPr>
            <a:endParaRPr lang="en-GB" altLang="en-US" smtClean="0">
              <a:latin typeface="Twinkl" pitchFamily="2" charset="0"/>
            </a:endParaRPr>
          </a:p>
          <a:p>
            <a:pPr eaLnBrk="1" hangingPunct="1">
              <a:lnSpc>
                <a:spcPct val="100000"/>
              </a:lnSpc>
              <a:spcBef>
                <a:spcPct val="0"/>
              </a:spcBef>
            </a:pPr>
            <a:r>
              <a:rPr lang="en-GB" altLang="en-US" smtClean="0">
                <a:latin typeface="Twinkl" pitchFamily="2" charset="0"/>
              </a:rPr>
              <a:t>Teaching assistants help children with their learning, help teachers with their lessons, get lots of things ready, tidy and help children to remember good behaviour. They sometimes teach groups of children, help create displays and do lots more!</a:t>
            </a:r>
          </a:p>
          <a:p>
            <a:pPr eaLnBrk="1" hangingPunct="1"/>
            <a:endParaRPr lang="en-GB" altLang="en-US" smtClean="0">
              <a:latin typeface="Twinkl" pitchFamily="2" charset="0"/>
            </a:endParaRPr>
          </a:p>
        </p:txBody>
      </p:sp>
      <p:sp>
        <p:nvSpPr>
          <p:cNvPr id="5" name="Content Placeholder 3"/>
          <p:cNvSpPr>
            <a:spLocks/>
          </p:cNvSpPr>
          <p:nvPr/>
        </p:nvSpPr>
        <p:spPr bwMode="auto">
          <a:xfrm>
            <a:off x="755650" y="4687888"/>
            <a:ext cx="3816350" cy="1404937"/>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Who is a teaching assistant in your school?</a:t>
            </a:r>
          </a:p>
          <a:p>
            <a:pPr algn="ctr" eaLnBrk="1" hangingPunct="1">
              <a:buFont typeface="Arial" panose="020B0604020202020204" pitchFamily="34" charset="0"/>
              <a:buNone/>
            </a:pPr>
            <a:r>
              <a:rPr lang="en-GB" altLang="en-US" sz="2000">
                <a:solidFill>
                  <a:schemeClr val="bg1"/>
                </a:solidFill>
              </a:rPr>
              <a:t>What have they helped you with?</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pPr eaLnBrk="1" hangingPunct="1"/>
            <a:r>
              <a:rPr lang="en-GB" altLang="en-US" smtClean="0"/>
              <a:t>Leaders</a:t>
            </a:r>
          </a:p>
        </p:txBody>
      </p:sp>
      <p:sp>
        <p:nvSpPr>
          <p:cNvPr id="15363" name="Content Placeholder 2"/>
          <p:cNvSpPr>
            <a:spLocks noGrp="1"/>
          </p:cNvSpPr>
          <p:nvPr>
            <p:ph idx="1"/>
          </p:nvPr>
        </p:nvSpPr>
        <p:spPr>
          <a:xfrm>
            <a:off x="755650" y="1381125"/>
            <a:ext cx="5807075" cy="4711700"/>
          </a:xfrm>
        </p:spPr>
        <p:txBody>
          <a:bodyPr/>
          <a:lstStyle/>
          <a:p>
            <a:pPr eaLnBrk="1" hangingPunct="1">
              <a:lnSpc>
                <a:spcPct val="100000"/>
              </a:lnSpc>
              <a:spcBef>
                <a:spcPct val="0"/>
              </a:spcBef>
            </a:pPr>
            <a:r>
              <a:rPr lang="en-GB" altLang="en-US" smtClean="0">
                <a:latin typeface="Twinkl" pitchFamily="2" charset="0"/>
              </a:rPr>
              <a:t>Headteachers are in charge of the school. You may also have deputy headteachers, assistant headteachers or heads of school. They do lots of important jobs to help you, the school, the people who work there and parents and carers.</a:t>
            </a:r>
          </a:p>
          <a:p>
            <a:pPr eaLnBrk="1" hangingPunct="1">
              <a:lnSpc>
                <a:spcPct val="100000"/>
              </a:lnSpc>
              <a:spcBef>
                <a:spcPct val="0"/>
              </a:spcBef>
            </a:pPr>
            <a:endParaRPr lang="en-GB" altLang="en-US" smtClean="0">
              <a:latin typeface="Twinkl" pitchFamily="2" charset="0"/>
            </a:endParaRPr>
          </a:p>
          <a:p>
            <a:pPr eaLnBrk="1" hangingPunct="1">
              <a:lnSpc>
                <a:spcPct val="100000"/>
              </a:lnSpc>
              <a:spcBef>
                <a:spcPct val="0"/>
              </a:spcBef>
            </a:pPr>
            <a:r>
              <a:rPr lang="en-GB" altLang="en-US" smtClean="0">
                <a:latin typeface="Twinkl" pitchFamily="2" charset="0"/>
              </a:rPr>
              <a:t>You may visit the headteacher or someone else if you have done something special, to get an award or if something has gone wrong.</a:t>
            </a:r>
          </a:p>
        </p:txBody>
      </p:sp>
      <p:sp>
        <p:nvSpPr>
          <p:cNvPr id="5" name="Content Placeholder 3"/>
          <p:cNvSpPr>
            <a:spLocks/>
          </p:cNvSpPr>
          <p:nvPr/>
        </p:nvSpPr>
        <p:spPr bwMode="auto">
          <a:xfrm>
            <a:off x="755650" y="4687888"/>
            <a:ext cx="3816350" cy="1404937"/>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Who are your school leaders?</a:t>
            </a:r>
          </a:p>
          <a:p>
            <a:pPr algn="ctr" eaLnBrk="1" hangingPunct="1">
              <a:buFont typeface="Arial" panose="020B0604020202020204" pitchFamily="34" charset="0"/>
              <a:buNone/>
            </a:pPr>
            <a:r>
              <a:rPr lang="en-GB" altLang="en-US" sz="2000">
                <a:solidFill>
                  <a:schemeClr val="bg1"/>
                </a:solidFill>
              </a:rPr>
              <a:t>When do you see them?</a:t>
            </a:r>
          </a:p>
        </p:txBody>
      </p:sp>
      <p:pic>
        <p:nvPicPr>
          <p:cNvPr id="1536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18263" y="998538"/>
            <a:ext cx="1970087"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pPr eaLnBrk="1" hangingPunct="1"/>
            <a:r>
              <a:rPr lang="en-GB" altLang="en-US" smtClean="0"/>
              <a:t>School Cooks</a:t>
            </a:r>
          </a:p>
        </p:txBody>
      </p:sp>
      <p:sp>
        <p:nvSpPr>
          <p:cNvPr id="16387" name="Content Placeholder 2"/>
          <p:cNvSpPr>
            <a:spLocks noGrp="1"/>
          </p:cNvSpPr>
          <p:nvPr>
            <p:ph idx="1"/>
          </p:nvPr>
        </p:nvSpPr>
        <p:spPr>
          <a:xfrm>
            <a:off x="755650" y="1381125"/>
            <a:ext cx="5807075" cy="4711700"/>
          </a:xfrm>
        </p:spPr>
        <p:txBody>
          <a:bodyPr/>
          <a:lstStyle/>
          <a:p>
            <a:pPr eaLnBrk="1" hangingPunct="1">
              <a:lnSpc>
                <a:spcPct val="100000"/>
              </a:lnSpc>
              <a:spcBef>
                <a:spcPct val="0"/>
              </a:spcBef>
            </a:pPr>
            <a:r>
              <a:rPr lang="en-GB" altLang="en-US" smtClean="0">
                <a:latin typeface="Twinkl" pitchFamily="2" charset="0"/>
              </a:rPr>
              <a:t>School cooks make the food you have at lunchtime if you have school meals. They get the food ready while you are learning, look after the school kitchen and many serve the food to you too.</a:t>
            </a:r>
          </a:p>
        </p:txBody>
      </p:sp>
      <p:sp>
        <p:nvSpPr>
          <p:cNvPr id="5" name="Content Placeholder 3"/>
          <p:cNvSpPr>
            <a:spLocks/>
          </p:cNvSpPr>
          <p:nvPr/>
        </p:nvSpPr>
        <p:spPr bwMode="auto">
          <a:xfrm>
            <a:off x="755650" y="4687888"/>
            <a:ext cx="3816350" cy="1404937"/>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Who is your school cook?</a:t>
            </a:r>
          </a:p>
          <a:p>
            <a:pPr algn="ctr" eaLnBrk="1" hangingPunct="1">
              <a:buFont typeface="Arial" panose="020B0604020202020204" pitchFamily="34" charset="0"/>
              <a:buNone/>
            </a:pPr>
            <a:r>
              <a:rPr lang="en-GB" altLang="en-US" sz="2000">
                <a:solidFill>
                  <a:schemeClr val="bg1"/>
                </a:solidFill>
              </a:rPr>
              <a:t>What is your favourite school meal?</a:t>
            </a:r>
          </a:p>
        </p:txBody>
      </p:sp>
      <p:pic>
        <p:nvPicPr>
          <p:cNvPr id="16389"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87975" y="1143000"/>
            <a:ext cx="3000375" cy="542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61963" y="747713"/>
            <a:ext cx="8220075" cy="993775"/>
          </a:xfrm>
        </p:spPr>
        <p:txBody>
          <a:bodyPr/>
          <a:lstStyle/>
          <a:p>
            <a:pPr algn="ctr" eaLnBrk="1" hangingPunct="1"/>
            <a:r>
              <a:rPr lang="en-GB" altLang="en-US" smtClean="0"/>
              <a:t>Lunchtime Assistants </a:t>
            </a:r>
            <a:br>
              <a:rPr lang="en-GB" altLang="en-US" smtClean="0"/>
            </a:br>
            <a:r>
              <a:rPr lang="en-GB" altLang="en-US" smtClean="0"/>
              <a:t>and First Aiders</a:t>
            </a:r>
          </a:p>
        </p:txBody>
      </p:sp>
      <p:sp>
        <p:nvSpPr>
          <p:cNvPr id="17411" name="Content Placeholder 2"/>
          <p:cNvSpPr>
            <a:spLocks noGrp="1"/>
          </p:cNvSpPr>
          <p:nvPr>
            <p:ph idx="1"/>
          </p:nvPr>
        </p:nvSpPr>
        <p:spPr>
          <a:xfrm>
            <a:off x="755650" y="1917700"/>
            <a:ext cx="5807075" cy="4175125"/>
          </a:xfrm>
        </p:spPr>
        <p:txBody>
          <a:bodyPr/>
          <a:lstStyle/>
          <a:p>
            <a:pPr eaLnBrk="1" hangingPunct="1">
              <a:lnSpc>
                <a:spcPct val="100000"/>
              </a:lnSpc>
              <a:spcBef>
                <a:spcPct val="0"/>
              </a:spcBef>
            </a:pPr>
            <a:r>
              <a:rPr lang="en-GB" altLang="en-US" smtClean="0">
                <a:latin typeface="Twinkl" pitchFamily="2" charset="0"/>
              </a:rPr>
              <a:t>Lunchtime assistants help you at lunchtime. They get the hall ready, put the chairs and tables out, give you school meals, help with any problems at lunchtime inside and out in the playground, clean and tidy up. There are also first aiders who help you when you are hurt or poorly.</a:t>
            </a:r>
          </a:p>
        </p:txBody>
      </p:sp>
      <p:sp>
        <p:nvSpPr>
          <p:cNvPr id="5" name="Content Placeholder 3"/>
          <p:cNvSpPr>
            <a:spLocks/>
          </p:cNvSpPr>
          <p:nvPr/>
        </p:nvSpPr>
        <p:spPr bwMode="auto">
          <a:xfrm>
            <a:off x="755650" y="4464050"/>
            <a:ext cx="3816350" cy="1628775"/>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Who are your lunchtime and playground assistants?</a:t>
            </a:r>
          </a:p>
          <a:p>
            <a:pPr algn="ctr" eaLnBrk="1" hangingPunct="1">
              <a:buFont typeface="Arial" panose="020B0604020202020204" pitchFamily="34" charset="0"/>
              <a:buNone/>
            </a:pPr>
            <a:r>
              <a:rPr lang="en-GB" altLang="en-US" sz="2000">
                <a:solidFill>
                  <a:schemeClr val="bg1"/>
                </a:solidFill>
              </a:rPr>
              <a:t>What do you like to do after </a:t>
            </a:r>
            <a:br>
              <a:rPr lang="en-GB" altLang="en-US" sz="2000">
                <a:solidFill>
                  <a:schemeClr val="bg1"/>
                </a:solidFill>
              </a:rPr>
            </a:br>
            <a:r>
              <a:rPr lang="en-GB" altLang="en-US" sz="2000">
                <a:solidFill>
                  <a:schemeClr val="bg1"/>
                </a:solidFill>
              </a:rPr>
              <a:t>you finish your lunch?</a:t>
            </a:r>
          </a:p>
        </p:txBody>
      </p:sp>
      <p:pic>
        <p:nvPicPr>
          <p:cNvPr id="1741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51575" y="1362075"/>
            <a:ext cx="2065338" cy="522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61963" y="747713"/>
            <a:ext cx="8220075" cy="508000"/>
          </a:xfrm>
        </p:spPr>
        <p:txBody>
          <a:bodyPr/>
          <a:lstStyle/>
          <a:p>
            <a:pPr algn="ctr" eaLnBrk="1" hangingPunct="1"/>
            <a:r>
              <a:rPr lang="en-GB" altLang="en-US" smtClean="0"/>
              <a:t>Office People</a:t>
            </a:r>
          </a:p>
        </p:txBody>
      </p:sp>
      <p:sp>
        <p:nvSpPr>
          <p:cNvPr id="18435" name="Content Placeholder 2"/>
          <p:cNvSpPr>
            <a:spLocks noGrp="1"/>
          </p:cNvSpPr>
          <p:nvPr>
            <p:ph idx="1"/>
          </p:nvPr>
        </p:nvSpPr>
        <p:spPr>
          <a:xfrm>
            <a:off x="755650" y="1460500"/>
            <a:ext cx="5807075" cy="4632325"/>
          </a:xfrm>
        </p:spPr>
        <p:txBody>
          <a:bodyPr/>
          <a:lstStyle/>
          <a:p>
            <a:pPr eaLnBrk="1" hangingPunct="1">
              <a:lnSpc>
                <a:spcPct val="100000"/>
              </a:lnSpc>
              <a:spcBef>
                <a:spcPct val="0"/>
              </a:spcBef>
            </a:pPr>
            <a:r>
              <a:rPr lang="en-GB" altLang="en-US" smtClean="0">
                <a:latin typeface="Twinkl" pitchFamily="2" charset="0"/>
              </a:rPr>
              <a:t>There are people who work at the school to help everything run smoothly. Sometimes there are receptionists, business managers and administrators. Some people help greet people, take in the school registers, answer the phones, show people around the school and sort out lots of other jobs.</a:t>
            </a:r>
          </a:p>
        </p:txBody>
      </p:sp>
      <p:sp>
        <p:nvSpPr>
          <p:cNvPr id="5" name="Content Placeholder 3"/>
          <p:cNvSpPr>
            <a:spLocks/>
          </p:cNvSpPr>
          <p:nvPr/>
        </p:nvSpPr>
        <p:spPr bwMode="auto">
          <a:xfrm>
            <a:off x="755650" y="4464050"/>
            <a:ext cx="3816350" cy="1628775"/>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Who works in your </a:t>
            </a:r>
            <a:br>
              <a:rPr lang="en-GB" altLang="en-US" sz="2000">
                <a:solidFill>
                  <a:schemeClr val="bg1"/>
                </a:solidFill>
              </a:rPr>
            </a:br>
            <a:r>
              <a:rPr lang="en-GB" altLang="en-US" sz="2000">
                <a:solidFill>
                  <a:schemeClr val="bg1"/>
                </a:solidFill>
              </a:rPr>
              <a:t>school office?</a:t>
            </a:r>
          </a:p>
          <a:p>
            <a:pPr algn="ctr" eaLnBrk="1" hangingPunct="1">
              <a:buFont typeface="Arial" panose="020B0604020202020204" pitchFamily="34" charset="0"/>
              <a:buNone/>
            </a:pPr>
            <a:r>
              <a:rPr lang="en-GB" altLang="en-US" sz="2000">
                <a:solidFill>
                  <a:schemeClr val="bg1"/>
                </a:solidFill>
              </a:rPr>
              <a:t>What do they help you with every day?</a:t>
            </a:r>
          </a:p>
        </p:txBody>
      </p:sp>
      <p:pic>
        <p:nvPicPr>
          <p:cNvPr id="18437"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88113" y="976313"/>
            <a:ext cx="1762125" cy="560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1963" y="747713"/>
            <a:ext cx="8220075" cy="508000"/>
          </a:xfrm>
        </p:spPr>
        <p:txBody>
          <a:bodyPr/>
          <a:lstStyle/>
          <a:p>
            <a:pPr algn="ctr" eaLnBrk="1" hangingPunct="1"/>
            <a:r>
              <a:rPr lang="en-GB" altLang="en-US" smtClean="0"/>
              <a:t>Lollipop People</a:t>
            </a:r>
          </a:p>
        </p:txBody>
      </p:sp>
      <p:sp>
        <p:nvSpPr>
          <p:cNvPr id="19459" name="Content Placeholder 2"/>
          <p:cNvSpPr>
            <a:spLocks noGrp="1"/>
          </p:cNvSpPr>
          <p:nvPr>
            <p:ph idx="1"/>
          </p:nvPr>
        </p:nvSpPr>
        <p:spPr>
          <a:xfrm>
            <a:off x="755650" y="1460500"/>
            <a:ext cx="5429250" cy="4632325"/>
          </a:xfrm>
        </p:spPr>
        <p:txBody>
          <a:bodyPr/>
          <a:lstStyle/>
          <a:p>
            <a:pPr eaLnBrk="1" hangingPunct="1">
              <a:lnSpc>
                <a:spcPct val="100000"/>
              </a:lnSpc>
              <a:spcBef>
                <a:spcPct val="0"/>
              </a:spcBef>
            </a:pPr>
            <a:r>
              <a:rPr lang="en-GB" altLang="en-US" smtClean="0">
                <a:latin typeface="Twinkl" pitchFamily="2" charset="0"/>
              </a:rPr>
              <a:t>If your school is near a road, there may be a school lollipop person who helps you cross the road before and after school. They help keep you safe from the cars and other traffic.</a:t>
            </a:r>
          </a:p>
        </p:txBody>
      </p:sp>
      <p:sp>
        <p:nvSpPr>
          <p:cNvPr id="5" name="Content Placeholder 3"/>
          <p:cNvSpPr>
            <a:spLocks/>
          </p:cNvSpPr>
          <p:nvPr/>
        </p:nvSpPr>
        <p:spPr bwMode="auto">
          <a:xfrm>
            <a:off x="755650" y="3890963"/>
            <a:ext cx="3816350" cy="2201862"/>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Does your school have a </a:t>
            </a:r>
            <a:br>
              <a:rPr lang="en-GB" altLang="en-US" sz="2000">
                <a:solidFill>
                  <a:schemeClr val="bg1"/>
                </a:solidFill>
              </a:rPr>
            </a:br>
            <a:r>
              <a:rPr lang="en-GB" altLang="en-US" sz="2000">
                <a:solidFill>
                  <a:schemeClr val="bg1"/>
                </a:solidFill>
              </a:rPr>
              <a:t>lollipop person?</a:t>
            </a:r>
          </a:p>
          <a:p>
            <a:pPr algn="ctr" eaLnBrk="1" hangingPunct="1">
              <a:buFont typeface="Arial" panose="020B0604020202020204" pitchFamily="34" charset="0"/>
              <a:buNone/>
            </a:pPr>
            <a:r>
              <a:rPr lang="en-GB" altLang="en-US" sz="2000">
                <a:solidFill>
                  <a:schemeClr val="bg1"/>
                </a:solidFill>
              </a:rPr>
              <a:t>Who are they?</a:t>
            </a:r>
          </a:p>
          <a:p>
            <a:pPr algn="ctr" eaLnBrk="1" hangingPunct="1">
              <a:buFont typeface="Arial" panose="020B0604020202020204" pitchFamily="34" charset="0"/>
              <a:buNone/>
            </a:pPr>
            <a:r>
              <a:rPr lang="en-GB" altLang="en-US" sz="2000">
                <a:solidFill>
                  <a:schemeClr val="bg1"/>
                </a:solidFill>
              </a:rPr>
              <a:t>Have they helped you cross </a:t>
            </a:r>
            <a:br>
              <a:rPr lang="en-GB" altLang="en-US" sz="2000">
                <a:solidFill>
                  <a:schemeClr val="bg1"/>
                </a:solidFill>
              </a:rPr>
            </a:br>
            <a:r>
              <a:rPr lang="en-GB" altLang="en-US" sz="2000">
                <a:solidFill>
                  <a:schemeClr val="bg1"/>
                </a:solidFill>
              </a:rPr>
              <a:t>the road?</a:t>
            </a:r>
          </a:p>
        </p:txBody>
      </p:sp>
      <p:pic>
        <p:nvPicPr>
          <p:cNvPr id="19461"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57725" y="1330325"/>
            <a:ext cx="4357688"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61963" y="747713"/>
            <a:ext cx="8220075" cy="508000"/>
          </a:xfrm>
        </p:spPr>
        <p:txBody>
          <a:bodyPr/>
          <a:lstStyle/>
          <a:p>
            <a:pPr algn="ctr" eaLnBrk="1" hangingPunct="1"/>
            <a:r>
              <a:rPr lang="en-GB" altLang="en-US" smtClean="0"/>
              <a:t>Building Supervisors</a:t>
            </a:r>
          </a:p>
        </p:txBody>
      </p:sp>
      <p:sp>
        <p:nvSpPr>
          <p:cNvPr id="20483" name="Content Placeholder 2"/>
          <p:cNvSpPr>
            <a:spLocks noGrp="1"/>
          </p:cNvSpPr>
          <p:nvPr>
            <p:ph idx="1"/>
          </p:nvPr>
        </p:nvSpPr>
        <p:spPr>
          <a:xfrm>
            <a:off x="755650" y="1460500"/>
            <a:ext cx="5429250" cy="4632325"/>
          </a:xfrm>
        </p:spPr>
        <p:txBody>
          <a:bodyPr/>
          <a:lstStyle/>
          <a:p>
            <a:pPr eaLnBrk="1" hangingPunct="1">
              <a:lnSpc>
                <a:spcPct val="100000"/>
              </a:lnSpc>
              <a:spcBef>
                <a:spcPct val="0"/>
              </a:spcBef>
            </a:pPr>
            <a:r>
              <a:rPr lang="en-GB" altLang="en-US" smtClean="0">
                <a:latin typeface="Twinkl" pitchFamily="2" charset="0"/>
              </a:rPr>
              <a:t>Building supervisors do lots of jobs around the school. Building supervisors put display boards up, fix broken furniture and other things, paint the walls and doors, look after the playground and lots of other important jobs. If your school has a school field, they might look after that too. </a:t>
            </a:r>
          </a:p>
        </p:txBody>
      </p:sp>
      <p:sp>
        <p:nvSpPr>
          <p:cNvPr id="5" name="Content Placeholder 3"/>
          <p:cNvSpPr>
            <a:spLocks/>
          </p:cNvSpPr>
          <p:nvPr/>
        </p:nvSpPr>
        <p:spPr bwMode="auto">
          <a:xfrm>
            <a:off x="755650" y="3890963"/>
            <a:ext cx="3816350" cy="2201862"/>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Does your school have a </a:t>
            </a:r>
            <a:br>
              <a:rPr lang="en-GB" altLang="en-US" sz="2000">
                <a:solidFill>
                  <a:schemeClr val="bg1"/>
                </a:solidFill>
              </a:rPr>
            </a:br>
            <a:r>
              <a:rPr lang="en-GB" altLang="en-US" sz="2000">
                <a:solidFill>
                  <a:schemeClr val="bg1"/>
                </a:solidFill>
              </a:rPr>
              <a:t>building supervisor?</a:t>
            </a:r>
          </a:p>
          <a:p>
            <a:pPr algn="ctr" eaLnBrk="1" hangingPunct="1">
              <a:buFont typeface="Arial" panose="020B0604020202020204" pitchFamily="34" charset="0"/>
              <a:buNone/>
            </a:pPr>
            <a:r>
              <a:rPr lang="en-GB" altLang="en-US" sz="2000">
                <a:solidFill>
                  <a:schemeClr val="bg1"/>
                </a:solidFill>
              </a:rPr>
              <a:t>Who are they?</a:t>
            </a:r>
          </a:p>
          <a:p>
            <a:pPr algn="ctr" eaLnBrk="1" hangingPunct="1">
              <a:buFont typeface="Arial" panose="020B0604020202020204" pitchFamily="34" charset="0"/>
              <a:buNone/>
            </a:pPr>
            <a:r>
              <a:rPr lang="en-GB" altLang="en-US" sz="2000">
                <a:solidFill>
                  <a:schemeClr val="bg1"/>
                </a:solidFill>
              </a:rPr>
              <a:t>Have they helped you make, fix or look after?</a:t>
            </a:r>
          </a:p>
        </p:txBody>
      </p:sp>
      <p:pic>
        <p:nvPicPr>
          <p:cNvPr id="20485" name="Picture 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32438" y="1255713"/>
            <a:ext cx="2692400" cy="536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61963" y="747713"/>
            <a:ext cx="8220075" cy="508000"/>
          </a:xfrm>
        </p:spPr>
        <p:txBody>
          <a:bodyPr/>
          <a:lstStyle/>
          <a:p>
            <a:pPr algn="ctr" eaLnBrk="1" hangingPunct="1"/>
            <a:r>
              <a:rPr lang="en-GB" altLang="en-US" smtClean="0"/>
              <a:t>Cleaners</a:t>
            </a:r>
          </a:p>
        </p:txBody>
      </p:sp>
      <p:sp>
        <p:nvSpPr>
          <p:cNvPr id="21507" name="Content Placeholder 2"/>
          <p:cNvSpPr>
            <a:spLocks noGrp="1"/>
          </p:cNvSpPr>
          <p:nvPr>
            <p:ph idx="1"/>
          </p:nvPr>
        </p:nvSpPr>
        <p:spPr>
          <a:xfrm>
            <a:off x="755650" y="1460500"/>
            <a:ext cx="4999038" cy="4632325"/>
          </a:xfrm>
        </p:spPr>
        <p:txBody>
          <a:bodyPr/>
          <a:lstStyle/>
          <a:p>
            <a:pPr eaLnBrk="1" hangingPunct="1">
              <a:lnSpc>
                <a:spcPct val="100000"/>
              </a:lnSpc>
              <a:spcBef>
                <a:spcPct val="0"/>
              </a:spcBef>
            </a:pPr>
            <a:r>
              <a:rPr lang="en-GB" altLang="en-US" smtClean="0">
                <a:latin typeface="Twinkl" pitchFamily="2" charset="0"/>
              </a:rPr>
              <a:t>School cleaners help keep your school clean, tidy and ready for you. They vacuum (hoover), sweep and wash the floors, wipe the tables, clean the windows and walls, clean the sinks, toilets, rooms and hall.</a:t>
            </a:r>
          </a:p>
        </p:txBody>
      </p:sp>
      <p:sp>
        <p:nvSpPr>
          <p:cNvPr id="5" name="Content Placeholder 3"/>
          <p:cNvSpPr>
            <a:spLocks/>
          </p:cNvSpPr>
          <p:nvPr/>
        </p:nvSpPr>
        <p:spPr bwMode="auto">
          <a:xfrm>
            <a:off x="755650" y="4213225"/>
            <a:ext cx="3816350" cy="1879600"/>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Who are your school cleaners?</a:t>
            </a:r>
          </a:p>
          <a:p>
            <a:pPr algn="ctr" eaLnBrk="1" hangingPunct="1">
              <a:buFont typeface="Arial" panose="020B0604020202020204" pitchFamily="34" charset="0"/>
              <a:buNone/>
            </a:pPr>
            <a:r>
              <a:rPr lang="en-GB" altLang="en-US" sz="2000">
                <a:solidFill>
                  <a:schemeClr val="bg1"/>
                </a:solidFill>
              </a:rPr>
              <a:t>Have you ever said thank you </a:t>
            </a:r>
            <a:br>
              <a:rPr lang="en-GB" altLang="en-US" sz="2000">
                <a:solidFill>
                  <a:schemeClr val="bg1"/>
                </a:solidFill>
              </a:rPr>
            </a:br>
            <a:r>
              <a:rPr lang="en-GB" altLang="en-US" sz="2000">
                <a:solidFill>
                  <a:schemeClr val="bg1"/>
                </a:solidFill>
              </a:rPr>
              <a:t>for cleaning up a big mess in your classroom?</a:t>
            </a:r>
          </a:p>
        </p:txBody>
      </p:sp>
      <p:pic>
        <p:nvPicPr>
          <p:cNvPr id="2150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43313" y="1138238"/>
            <a:ext cx="527367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61963" y="747713"/>
            <a:ext cx="8220075" cy="508000"/>
          </a:xfrm>
        </p:spPr>
        <p:txBody>
          <a:bodyPr/>
          <a:lstStyle/>
          <a:p>
            <a:pPr algn="ctr" eaLnBrk="1" hangingPunct="1"/>
            <a:r>
              <a:rPr lang="en-GB" altLang="en-US" smtClean="0"/>
              <a:t>Bus Drivers</a:t>
            </a:r>
          </a:p>
        </p:txBody>
      </p:sp>
      <p:sp>
        <p:nvSpPr>
          <p:cNvPr id="22531" name="Content Placeholder 2"/>
          <p:cNvSpPr>
            <a:spLocks noGrp="1"/>
          </p:cNvSpPr>
          <p:nvPr>
            <p:ph idx="1"/>
          </p:nvPr>
        </p:nvSpPr>
        <p:spPr>
          <a:xfrm>
            <a:off x="755650" y="1460500"/>
            <a:ext cx="5851525" cy="862013"/>
          </a:xfrm>
        </p:spPr>
        <p:txBody>
          <a:bodyPr/>
          <a:lstStyle/>
          <a:p>
            <a:pPr eaLnBrk="1" hangingPunct="1">
              <a:lnSpc>
                <a:spcPct val="100000"/>
              </a:lnSpc>
              <a:spcBef>
                <a:spcPct val="0"/>
              </a:spcBef>
            </a:pPr>
            <a:r>
              <a:rPr lang="en-GB" altLang="en-US" smtClean="0">
                <a:latin typeface="Twinkl" pitchFamily="2" charset="0"/>
              </a:rPr>
              <a:t>Some schools have bus drivers and minibus drivers who help take you to school, home and on trips.</a:t>
            </a:r>
          </a:p>
        </p:txBody>
      </p:sp>
      <p:sp>
        <p:nvSpPr>
          <p:cNvPr id="5" name="Content Placeholder 3"/>
          <p:cNvSpPr>
            <a:spLocks/>
          </p:cNvSpPr>
          <p:nvPr/>
        </p:nvSpPr>
        <p:spPr bwMode="auto">
          <a:xfrm>
            <a:off x="755650" y="4213225"/>
            <a:ext cx="3816350" cy="1879600"/>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000">
                <a:solidFill>
                  <a:schemeClr val="bg1"/>
                </a:solidFill>
              </a:rPr>
              <a:t>Does your school have a bus or minibus driver?</a:t>
            </a:r>
          </a:p>
          <a:p>
            <a:pPr algn="ctr" eaLnBrk="1" hangingPunct="1">
              <a:buFont typeface="Arial" panose="020B0604020202020204" pitchFamily="34" charset="0"/>
              <a:buNone/>
            </a:pPr>
            <a:r>
              <a:rPr lang="en-GB" altLang="en-US" sz="2000">
                <a:solidFill>
                  <a:schemeClr val="bg1"/>
                </a:solidFill>
              </a:rPr>
              <a:t>Who are they?</a:t>
            </a:r>
          </a:p>
          <a:p>
            <a:pPr algn="ctr" eaLnBrk="1" hangingPunct="1">
              <a:buFont typeface="Arial" panose="020B0604020202020204" pitchFamily="34" charset="0"/>
              <a:buNone/>
            </a:pPr>
            <a:r>
              <a:rPr lang="en-GB" altLang="en-US" sz="2000">
                <a:solidFill>
                  <a:schemeClr val="bg1"/>
                </a:solidFill>
              </a:rPr>
              <a:t>Where have they helped you </a:t>
            </a:r>
            <a:br>
              <a:rPr lang="en-GB" altLang="en-US" sz="2000">
                <a:solidFill>
                  <a:schemeClr val="bg1"/>
                </a:solidFill>
              </a:rPr>
            </a:br>
            <a:r>
              <a:rPr lang="en-GB" altLang="en-US" sz="2000">
                <a:solidFill>
                  <a:schemeClr val="bg1"/>
                </a:solidFill>
              </a:rPr>
              <a:t>get to?</a:t>
            </a:r>
          </a:p>
        </p:txBody>
      </p:sp>
      <p:pic>
        <p:nvPicPr>
          <p:cNvPr id="22533"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19825" y="788988"/>
            <a:ext cx="1866900" cy="588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5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479425"/>
            <a:ext cx="8220075" cy="993775"/>
          </a:xfrm>
        </p:spPr>
        <p:txBody>
          <a:bodyPr/>
          <a:lstStyle/>
          <a:p>
            <a:pPr eaLnBrk="1" hangingPunct="1"/>
            <a:r>
              <a:rPr lang="en-GB" altLang="en-US" smtClean="0"/>
              <a:t>Thank You!</a:t>
            </a:r>
          </a:p>
        </p:txBody>
      </p:sp>
      <p:sp>
        <p:nvSpPr>
          <p:cNvPr id="4" name="Content Placeholder 2"/>
          <p:cNvSpPr>
            <a:spLocks/>
          </p:cNvSpPr>
          <p:nvPr/>
        </p:nvSpPr>
        <p:spPr bwMode="auto">
          <a:xfrm>
            <a:off x="760413" y="5332413"/>
            <a:ext cx="7632700" cy="760412"/>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500">
                <a:solidFill>
                  <a:schemeClr val="bg1"/>
                </a:solidFill>
                <a:latin typeface="Twinkl SemiBold" pitchFamily="2" charset="0"/>
              </a:rPr>
              <a:t>How many people at your school have helped you?</a:t>
            </a:r>
          </a:p>
        </p:txBody>
      </p:sp>
      <p:sp>
        <p:nvSpPr>
          <p:cNvPr id="5" name="Content Placeholder 2"/>
          <p:cNvSpPr>
            <a:spLocks/>
          </p:cNvSpPr>
          <p:nvPr/>
        </p:nvSpPr>
        <p:spPr bwMode="auto">
          <a:xfrm>
            <a:off x="750888" y="5332413"/>
            <a:ext cx="7632700" cy="760412"/>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500">
                <a:solidFill>
                  <a:schemeClr val="bg1"/>
                </a:solidFill>
                <a:latin typeface="Twinkl SemiBold" pitchFamily="2" charset="0"/>
              </a:rPr>
              <a:t>How many adults are there in your school?</a:t>
            </a:r>
          </a:p>
        </p:txBody>
      </p:sp>
      <p:sp>
        <p:nvSpPr>
          <p:cNvPr id="6" name="Content Placeholder 2"/>
          <p:cNvSpPr>
            <a:spLocks/>
          </p:cNvSpPr>
          <p:nvPr/>
        </p:nvSpPr>
        <p:spPr bwMode="auto">
          <a:xfrm>
            <a:off x="750888" y="5332413"/>
            <a:ext cx="7632700" cy="760412"/>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500">
                <a:solidFill>
                  <a:schemeClr val="bg1"/>
                </a:solidFill>
                <a:latin typeface="Twinkl SemiBold" pitchFamily="2" charset="0"/>
              </a:rPr>
              <a:t>Can you think of even more people at your school that help you?</a:t>
            </a:r>
          </a:p>
        </p:txBody>
      </p:sp>
      <p:sp>
        <p:nvSpPr>
          <p:cNvPr id="7" name="Content Placeholder 2"/>
          <p:cNvSpPr>
            <a:spLocks/>
          </p:cNvSpPr>
          <p:nvPr/>
        </p:nvSpPr>
        <p:spPr bwMode="auto">
          <a:xfrm>
            <a:off x="750888" y="5332413"/>
            <a:ext cx="7632700" cy="760412"/>
          </a:xfrm>
          <a:prstGeom prst="roundRect">
            <a:avLst>
              <a:gd name="adj" fmla="val 2583"/>
            </a:avLst>
          </a:prstGeom>
          <a:solidFill>
            <a:srgbClr val="00B0F0"/>
          </a:solidFill>
          <a:ln>
            <a:noFill/>
          </a:ln>
          <a:extLst>
            <a:ext uri="{91240B29-F687-4F45-9708-019B960494DF}">
              <a14:hiddenLine xmlns:a14="http://schemas.microsoft.com/office/drawing/2010/main" w="25400">
                <a:solidFill>
                  <a:srgbClr val="000000"/>
                </a:solidFill>
                <a:round/>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buFont typeface="Arial" panose="020B0604020202020204" pitchFamily="34" charset="0"/>
              <a:buNone/>
            </a:pPr>
            <a:r>
              <a:rPr lang="en-GB" altLang="en-US" sz="2500">
                <a:solidFill>
                  <a:schemeClr val="bg1"/>
                </a:solidFill>
                <a:latin typeface="Twinkl SemiBold" pitchFamily="2" charset="0"/>
              </a:rPr>
              <a:t>Who would you like to say a big ‘thank you’ to?</a:t>
            </a:r>
          </a:p>
        </p:txBody>
      </p:sp>
      <p:pic>
        <p:nvPicPr>
          <p:cNvPr id="8"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36865" y="1478028"/>
            <a:ext cx="5270269" cy="3926195"/>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0"/>
                                        <p:tgtEl>
                                          <p:spTgt spid="4">
                                            <p:bg/>
                                          </p:spTgt>
                                        </p:tgtEl>
                                      </p:cBhvr>
                                    </p:animEffect>
                                    <p:anim calcmode="lin" valueType="num">
                                      <p:cBhvr>
                                        <p:cTn id="8" dur="1000" fill="hold"/>
                                        <p:tgtEl>
                                          <p:spTgt spid="4">
                                            <p:bg/>
                                          </p:spTgt>
                                        </p:tgtEl>
                                        <p:attrNameLst>
                                          <p:attrName>ppt_x</p:attrName>
                                        </p:attrNameLst>
                                      </p:cBhvr>
                                      <p:tavLst>
                                        <p:tav tm="0">
                                          <p:val>
                                            <p:strVal val="#ppt_x"/>
                                          </p:val>
                                        </p:tav>
                                        <p:tav tm="100000">
                                          <p:val>
                                            <p:strVal val="#ppt_x"/>
                                          </p:val>
                                        </p:tav>
                                      </p:tavLst>
                                    </p:anim>
                                    <p:anim calcmode="lin" valueType="num">
                                      <p:cBhvr>
                                        <p:cTn id="9" dur="1000" fill="hold"/>
                                        <p:tgtEl>
                                          <p:spTgt spid="4">
                                            <p:bg/>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bg/>
                                          </p:spTgt>
                                        </p:tgtEl>
                                        <p:attrNameLst>
                                          <p:attrName>style.visibility</p:attrName>
                                        </p:attrNameLst>
                                      </p:cBhvr>
                                      <p:to>
                                        <p:strVal val="visible"/>
                                      </p:to>
                                    </p:set>
                                    <p:animEffect transition="in" filter="fade">
                                      <p:cBhvr>
                                        <p:cTn id="19" dur="1000"/>
                                        <p:tgtEl>
                                          <p:spTgt spid="5">
                                            <p:bg/>
                                          </p:spTgt>
                                        </p:tgtEl>
                                      </p:cBhvr>
                                    </p:animEffect>
                                    <p:anim calcmode="lin" valueType="num">
                                      <p:cBhvr>
                                        <p:cTn id="20" dur="1000" fill="hold"/>
                                        <p:tgtEl>
                                          <p:spTgt spid="5">
                                            <p:bg/>
                                          </p:spTgt>
                                        </p:tgtEl>
                                        <p:attrNameLst>
                                          <p:attrName>ppt_x</p:attrName>
                                        </p:attrNameLst>
                                      </p:cBhvr>
                                      <p:tavLst>
                                        <p:tav tm="0">
                                          <p:val>
                                            <p:strVal val="#ppt_x"/>
                                          </p:val>
                                        </p:tav>
                                        <p:tav tm="100000">
                                          <p:val>
                                            <p:strVal val="#ppt_x"/>
                                          </p:val>
                                        </p:tav>
                                      </p:tavLst>
                                    </p:anim>
                                    <p:anim calcmode="lin" valueType="num">
                                      <p:cBhvr>
                                        <p:cTn id="21" dur="1000" fill="hold"/>
                                        <p:tgtEl>
                                          <p:spTgt spid="5">
                                            <p:bg/>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fade">
                                      <p:cBhvr>
                                        <p:cTn id="24" dur="1000"/>
                                        <p:tgtEl>
                                          <p:spTgt spid="5">
                                            <p:txEl>
                                              <p:pRg st="0" end="0"/>
                                            </p:txEl>
                                          </p:spTgt>
                                        </p:tgtEl>
                                      </p:cBhvr>
                                    </p:animEffect>
                                    <p:anim calcmode="lin" valueType="num">
                                      <p:cBhvr>
                                        <p:cTn id="2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
                                            <p:bg/>
                                          </p:spTgt>
                                        </p:tgtEl>
                                        <p:attrNameLst>
                                          <p:attrName>style.visibility</p:attrName>
                                        </p:attrNameLst>
                                      </p:cBhvr>
                                      <p:to>
                                        <p:strVal val="visible"/>
                                      </p:to>
                                    </p:set>
                                    <p:animEffect transition="in" filter="fade">
                                      <p:cBhvr>
                                        <p:cTn id="31" dur="1000"/>
                                        <p:tgtEl>
                                          <p:spTgt spid="6">
                                            <p:bg/>
                                          </p:spTgt>
                                        </p:tgtEl>
                                      </p:cBhvr>
                                    </p:animEffect>
                                    <p:anim calcmode="lin" valueType="num">
                                      <p:cBhvr>
                                        <p:cTn id="32" dur="1000" fill="hold"/>
                                        <p:tgtEl>
                                          <p:spTgt spid="6">
                                            <p:bg/>
                                          </p:spTgt>
                                        </p:tgtEl>
                                        <p:attrNameLst>
                                          <p:attrName>ppt_x</p:attrName>
                                        </p:attrNameLst>
                                      </p:cBhvr>
                                      <p:tavLst>
                                        <p:tav tm="0">
                                          <p:val>
                                            <p:strVal val="#ppt_x"/>
                                          </p:val>
                                        </p:tav>
                                        <p:tav tm="100000">
                                          <p:val>
                                            <p:strVal val="#ppt_x"/>
                                          </p:val>
                                        </p:tav>
                                      </p:tavLst>
                                    </p:anim>
                                    <p:anim calcmode="lin" valueType="num">
                                      <p:cBhvr>
                                        <p:cTn id="33" dur="1000" fill="hold"/>
                                        <p:tgtEl>
                                          <p:spTgt spid="6">
                                            <p:bg/>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6">
                                            <p:txEl>
                                              <p:pRg st="0" end="0"/>
                                            </p:txEl>
                                          </p:spTgt>
                                        </p:tgtEl>
                                        <p:attrNameLst>
                                          <p:attrName>style.visibility</p:attrName>
                                        </p:attrNameLst>
                                      </p:cBhvr>
                                      <p:to>
                                        <p:strVal val="visible"/>
                                      </p:to>
                                    </p:set>
                                    <p:animEffect transition="in" filter="fade">
                                      <p:cBhvr>
                                        <p:cTn id="36" dur="1000"/>
                                        <p:tgtEl>
                                          <p:spTgt spid="6">
                                            <p:txEl>
                                              <p:pRg st="0" end="0"/>
                                            </p:txEl>
                                          </p:spTgt>
                                        </p:tgtEl>
                                      </p:cBhvr>
                                    </p:animEffect>
                                    <p:anim calcmode="lin" valueType="num">
                                      <p:cBhvr>
                                        <p:cTn id="37"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bg/>
                                          </p:spTgt>
                                        </p:tgtEl>
                                        <p:attrNameLst>
                                          <p:attrName>style.visibility</p:attrName>
                                        </p:attrNameLst>
                                      </p:cBhvr>
                                      <p:to>
                                        <p:strVal val="visible"/>
                                      </p:to>
                                    </p:set>
                                    <p:animEffect transition="in" filter="fade">
                                      <p:cBhvr>
                                        <p:cTn id="43" dur="1000"/>
                                        <p:tgtEl>
                                          <p:spTgt spid="7">
                                            <p:bg/>
                                          </p:spTgt>
                                        </p:tgtEl>
                                      </p:cBhvr>
                                    </p:animEffect>
                                    <p:anim calcmode="lin" valueType="num">
                                      <p:cBhvr>
                                        <p:cTn id="44" dur="1000" fill="hold"/>
                                        <p:tgtEl>
                                          <p:spTgt spid="7">
                                            <p:bg/>
                                          </p:spTgt>
                                        </p:tgtEl>
                                        <p:attrNameLst>
                                          <p:attrName>ppt_x</p:attrName>
                                        </p:attrNameLst>
                                      </p:cBhvr>
                                      <p:tavLst>
                                        <p:tav tm="0">
                                          <p:val>
                                            <p:strVal val="#ppt_x"/>
                                          </p:val>
                                        </p:tav>
                                        <p:tav tm="100000">
                                          <p:val>
                                            <p:strVal val="#ppt_x"/>
                                          </p:val>
                                        </p:tav>
                                      </p:tavLst>
                                    </p:anim>
                                    <p:anim calcmode="lin" valueType="num">
                                      <p:cBhvr>
                                        <p:cTn id="45" dur="1000" fill="hold"/>
                                        <p:tgtEl>
                                          <p:spTgt spid="7">
                                            <p:bg/>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
                                            <p:txEl>
                                              <p:pRg st="0" end="0"/>
                                            </p:txEl>
                                          </p:spTgt>
                                        </p:tgtEl>
                                        <p:attrNameLst>
                                          <p:attrName>style.visibility</p:attrName>
                                        </p:attrNameLst>
                                      </p:cBhvr>
                                      <p:to>
                                        <p:strVal val="visible"/>
                                      </p:to>
                                    </p:set>
                                    <p:animEffect transition="in" filter="fade">
                                      <p:cBhvr>
                                        <p:cTn id="48" dur="1000"/>
                                        <p:tgtEl>
                                          <p:spTgt spid="7">
                                            <p:txEl>
                                              <p:pRg st="0" end="0"/>
                                            </p:txEl>
                                          </p:spTgt>
                                        </p:tgtEl>
                                      </p:cBhvr>
                                    </p:animEffect>
                                    <p:anim calcmode="lin" valueType="num">
                                      <p:cBhvr>
                                        <p:cTn id="49"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50"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build="p" animBg="1"/>
      <p:bldP spid="6" grpId="0" build="p" animBg="1"/>
      <p:bldP spid="7"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1290</TotalTime>
  <Words>814</Words>
  <Application>Microsoft Office PowerPoint</Application>
  <PresentationFormat>On-screen Show (4:3)</PresentationFormat>
  <Paragraphs>81</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Sassoon Infant Rg</vt:lpstr>
      <vt:lpstr>Arial</vt:lpstr>
      <vt:lpstr>Twinkl SemiBold</vt:lpstr>
      <vt:lpstr>Calibri</vt:lpstr>
      <vt:lpstr>Twinkl</vt:lpstr>
      <vt:lpstr>Office Theme</vt:lpstr>
      <vt:lpstr>PowerPoint Presentation</vt:lpstr>
      <vt:lpstr>PowerPoint Presentation</vt:lpstr>
      <vt:lpstr>People Who Help Us</vt:lpstr>
      <vt:lpstr>People Who Help Us</vt:lpstr>
      <vt:lpstr>People at School</vt:lpstr>
      <vt:lpstr>Teachers</vt:lpstr>
      <vt:lpstr>Teaching Assistants</vt:lpstr>
      <vt:lpstr>Leaders</vt:lpstr>
      <vt:lpstr>School Cooks</vt:lpstr>
      <vt:lpstr>Lunchtime Assistants  and First Aiders</vt:lpstr>
      <vt:lpstr>Office People</vt:lpstr>
      <vt:lpstr>Lollipop People</vt:lpstr>
      <vt:lpstr>Building Supervisors</vt:lpstr>
      <vt:lpstr>Cleaners</vt:lpstr>
      <vt:lpstr>Bus Drivers</vt:lpstr>
      <vt:lpstr>Thank You!</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122</cp:revision>
  <dcterms:created xsi:type="dcterms:W3CDTF">2014-10-01T16:09:27Z</dcterms:created>
  <dcterms:modified xsi:type="dcterms:W3CDTF">2021-01-18T13:06:11Z</dcterms:modified>
</cp:coreProperties>
</file>