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85" r:id="rId7"/>
    <p:sldId id="279" r:id="rId8"/>
    <p:sldId id="280" r:id="rId9"/>
    <p:sldId id="281" r:id="rId10"/>
    <p:sldId id="282" r:id="rId11"/>
    <p:sldId id="283" r:id="rId12"/>
    <p:sldId id="284"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B738"/>
    <a:srgbClr val="F08115"/>
    <a:srgbClr val="FAB001"/>
    <a:srgbClr val="699327"/>
    <a:srgbClr val="E6E6E6"/>
    <a:srgbClr val="CA075C"/>
    <a:srgbClr val="009541"/>
    <a:srgbClr val="18A0DB"/>
    <a:srgbClr val="DE1E5A"/>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6" autoAdjust="0"/>
    <p:restoredTop sz="94660"/>
  </p:normalViewPr>
  <p:slideViewPr>
    <p:cSldViewPr snapToGrid="0" showGuides="1">
      <p:cViewPr varScale="1">
        <p:scale>
          <a:sx n="115" d="100"/>
          <a:sy n="115" d="100"/>
        </p:scale>
        <p:origin x="1470"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07/01/2021</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dirty="0"/>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07/01/2021</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675439" y="1553082"/>
            <a:ext cx="7917752" cy="805966"/>
          </a:xfrm>
        </p:spPr>
        <p:txBody>
          <a:bodyPr/>
          <a:lstStyle/>
          <a:p>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Every time the zookeeper arrives at an animal enclosure and counts the animals, the ‘more than’ monkey adds one more.</a:t>
            </a:r>
            <a:br>
              <a:rPr lang="en-GB" altLang="en-US" sz="2000" b="0" dirty="0">
                <a:latin typeface="Twinkl" pitchFamily="2" charset="77"/>
              </a:rPr>
            </a:br>
            <a:r>
              <a:rPr lang="en-GB" altLang="en-US" sz="2000" b="0" dirty="0">
                <a:latin typeface="Twinkl" pitchFamily="2" charset="77"/>
              </a:rPr>
              <a:t/>
            </a:r>
            <a:br>
              <a:rPr lang="en-GB" altLang="en-US" sz="2000" b="0" dirty="0">
                <a:latin typeface="Twinkl" pitchFamily="2" charset="77"/>
              </a:rPr>
            </a:br>
            <a:r>
              <a:rPr lang="en-GB" altLang="en-US" sz="2000" b="0" dirty="0">
                <a:latin typeface="Twinkl" pitchFamily="2" charset="77"/>
              </a:rPr>
              <a:t>Can you help the zookeeper work out what one more will be?</a:t>
            </a:r>
            <a:endParaRPr lang="en-GB" sz="2000" dirty="0">
              <a:latin typeface="+mn-lt"/>
            </a:endParaRPr>
          </a:p>
        </p:txBody>
      </p:sp>
      <p:pic>
        <p:nvPicPr>
          <p:cNvPr id="34" name="Picture 3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070" y="2440999"/>
            <a:ext cx="4176662" cy="5397594"/>
          </a:xfrm>
          <a:prstGeom prst="rect">
            <a:avLst/>
          </a:prstGeom>
        </p:spPr>
      </p:pic>
      <p:pic>
        <p:nvPicPr>
          <p:cNvPr id="35" name="Picture 3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53378" y="3226677"/>
            <a:ext cx="627714" cy="668420"/>
          </a:xfrm>
          <a:prstGeom prst="rect">
            <a:avLst/>
          </a:prstGeom>
        </p:spPr>
      </p:pic>
      <p:sp>
        <p:nvSpPr>
          <p:cNvPr id="37" name="OH No! Text"/>
          <p:cNvSpPr/>
          <p:nvPr/>
        </p:nvSpPr>
        <p:spPr>
          <a:xfrm>
            <a:off x="675439" y="637173"/>
            <a:ext cx="7917752" cy="854246"/>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‘more than’ monkey is there.</a:t>
            </a:r>
            <a:endParaRPr lang="en-GB" dirty="0">
              <a:solidFill>
                <a:schemeClr val="bg2"/>
              </a:solidFill>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childTnLst>
                          </p:cTn>
                        </p:par>
                        <p:par>
                          <p:cTn id="7" fill="hold">
                            <p:stCondLst>
                              <p:cond delay="0"/>
                            </p:stCondLst>
                            <p:childTnLst>
                              <p:par>
                                <p:cTn id="8" presetID="22" presetClass="entr" presetSubtype="8" fill="hold" grpId="0" nodeType="after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wipe(left)">
                                      <p:cBhvr>
                                        <p:cTn id="1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3?</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92636"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3 Numbershape"/>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05633" y="2610436"/>
            <a:ext cx="2105619" cy="2235640"/>
          </a:xfrm>
          <a:prstGeom prst="rect">
            <a:avLst/>
          </a:prstGeom>
        </p:spPr>
      </p:pic>
      <p:pic>
        <p:nvPicPr>
          <p:cNvPr id="8" name="Lio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5" name="Lio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8" y="2604506"/>
            <a:ext cx="926013" cy="1068266"/>
          </a:xfrm>
          <a:prstGeom prst="rect">
            <a:avLst/>
          </a:prstGeom>
        </p:spPr>
      </p:pic>
      <p:pic>
        <p:nvPicPr>
          <p:cNvPr id="26"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105633" y="2604506"/>
            <a:ext cx="1019701" cy="1086324"/>
          </a:xfrm>
          <a:prstGeom prst="rect">
            <a:avLst/>
          </a:prstGeom>
        </p:spPr>
      </p:pic>
      <p:pic>
        <p:nvPicPr>
          <p:cNvPr id="27" name="Lio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70366" y="2604506"/>
            <a:ext cx="926013" cy="106826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3 is 4.</a:t>
            </a:r>
          </a:p>
        </p:txBody>
      </p:sp>
      <p:grpSp>
        <p:nvGrpSpPr>
          <p:cNvPr id="6" name="Group 5"/>
          <p:cNvGrpSpPr/>
          <p:nvPr/>
        </p:nvGrpSpPr>
        <p:grpSpPr>
          <a:xfrm>
            <a:off x="2992853" y="5208309"/>
            <a:ext cx="931698"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44637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0"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 presetClass="exit" presetSubtype="0" fill="hold" nodeType="withEffect">
                                  <p:stCondLst>
                                    <p:cond delay="0"/>
                                  </p:stCondLst>
                                  <p:childTnLst>
                                    <p:set>
                                      <p:cBhvr>
                                        <p:cTn id="21" dur="1" fill="hold">
                                          <p:stCondLst>
                                            <p:cond delay="0"/>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5?</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20150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34" name="Number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13844" y="2539862"/>
            <a:ext cx="1507583" cy="2454025"/>
          </a:xfrm>
          <a:prstGeom prst="rect">
            <a:avLst/>
          </a:prstGeom>
        </p:spPr>
      </p:pic>
      <p:pic>
        <p:nvPicPr>
          <p:cNvPr id="26" name="Large Number Shap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13843" y="2528494"/>
            <a:ext cx="726171" cy="773616"/>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5 is 6.</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7" name="Picture 3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5438" y="2596623"/>
            <a:ext cx="871316" cy="700927"/>
          </a:xfrm>
          <a:prstGeom prst="rect">
            <a:avLst/>
          </a:prstGeom>
        </p:spPr>
      </p:pic>
      <p:grpSp>
        <p:nvGrpSpPr>
          <p:cNvPr id="41" name="Group 40"/>
          <p:cNvGrpSpPr/>
          <p:nvPr/>
        </p:nvGrpSpPr>
        <p:grpSpPr>
          <a:xfrm>
            <a:off x="4472779" y="5189012"/>
            <a:ext cx="931698" cy="903813"/>
            <a:chOff x="2992853" y="5208309"/>
            <a:chExt cx="931698" cy="903813"/>
          </a:xfrm>
        </p:grpSpPr>
        <p:sp>
          <p:nvSpPr>
            <p:cNvPr id="42"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43" name="Isosceles Triangle 42"/>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402170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8?</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7452573"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60976" y="2450525"/>
            <a:ext cx="461457" cy="49160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8 is 9.</a:t>
            </a:r>
          </a:p>
        </p:txBody>
      </p:sp>
      <p:pic>
        <p:nvPicPr>
          <p:cNvPr id="41" name="Picture 4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52541" y="2982478"/>
            <a:ext cx="969892" cy="1941448"/>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46606" y="4476733"/>
            <a:ext cx="515221" cy="451152"/>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48549" y="4472774"/>
            <a:ext cx="515221" cy="451152"/>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56236" y="3967534"/>
            <a:ext cx="515221" cy="451152"/>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00574" y="3939381"/>
            <a:ext cx="515221" cy="451152"/>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26225" y="3456921"/>
            <a:ext cx="515221" cy="451152"/>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6630" y="3443104"/>
            <a:ext cx="515221" cy="451152"/>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02303" y="2946308"/>
            <a:ext cx="515221" cy="451152"/>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29245" y="2931793"/>
            <a:ext cx="515221" cy="451152"/>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82257" y="2419937"/>
            <a:ext cx="515221" cy="451152"/>
          </a:xfrm>
          <a:prstGeom prst="rect">
            <a:avLst/>
          </a:prstGeom>
        </p:spPr>
      </p:pic>
      <p:grpSp>
        <p:nvGrpSpPr>
          <p:cNvPr id="37" name="Group 36"/>
          <p:cNvGrpSpPr/>
          <p:nvPr/>
        </p:nvGrpSpPr>
        <p:grpSpPr>
          <a:xfrm>
            <a:off x="6766706" y="5135915"/>
            <a:ext cx="931698" cy="903813"/>
            <a:chOff x="2992853" y="5208309"/>
            <a:chExt cx="931698" cy="903813"/>
          </a:xfrm>
        </p:grpSpPr>
        <p:sp>
          <p:nvSpPr>
            <p:cNvPr id="38"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9" name="Isosceles Triangle 38"/>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17315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6?</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6777"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11140" y="2429779"/>
            <a:ext cx="581798" cy="619810"/>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6 is 7.</a:t>
            </a:r>
          </a:p>
        </p:txBody>
      </p:sp>
      <p:pic>
        <p:nvPicPr>
          <p:cNvPr id="37" name="Picture 3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91429" y="3082122"/>
            <a:ext cx="1201509" cy="1972289"/>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4562675"/>
            <a:ext cx="640379" cy="481140"/>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4551366"/>
            <a:ext cx="640379" cy="481140"/>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910815"/>
            <a:ext cx="640379" cy="481140"/>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899506"/>
            <a:ext cx="640379" cy="481140"/>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53099" y="3258955"/>
            <a:ext cx="640379" cy="481140"/>
          </a:xfrm>
          <a:prstGeom prst="rect">
            <a:avLst/>
          </a:prstGeom>
        </p:spPr>
      </p:pic>
      <p:pic>
        <p:nvPicPr>
          <p:cNvPr id="52" name="Picture 5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2" y="3247646"/>
            <a:ext cx="640379" cy="481140"/>
          </a:xfrm>
          <a:prstGeom prst="rect">
            <a:avLst/>
          </a:prstGeom>
        </p:spPr>
      </p:pic>
      <p:pic>
        <p:nvPicPr>
          <p:cNvPr id="53" name="Picture 5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40841" y="2538840"/>
            <a:ext cx="640379" cy="481140"/>
          </a:xfrm>
          <a:prstGeom prst="rect">
            <a:avLst/>
          </a:prstGeom>
        </p:spPr>
      </p:pic>
      <p:grpSp>
        <p:nvGrpSpPr>
          <p:cNvPr id="34" name="Group 33"/>
          <p:cNvGrpSpPr/>
          <p:nvPr/>
        </p:nvGrpSpPr>
        <p:grpSpPr>
          <a:xfrm>
            <a:off x="5215371" y="5189012"/>
            <a:ext cx="931698" cy="903813"/>
            <a:chOff x="2992853" y="5208309"/>
            <a:chExt cx="931698" cy="903813"/>
          </a:xfrm>
        </p:grpSpPr>
        <p:sp>
          <p:nvSpPr>
            <p:cNvPr id="35"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1540269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fade">
                                      <p:cBhvr>
                                        <p:cTn id="21"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seals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4?</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3514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0687" y="2383183"/>
            <a:ext cx="788838" cy="84037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4 is 5.</a:t>
            </a:r>
          </a:p>
        </p:txBody>
      </p:sp>
      <p:pic>
        <p:nvPicPr>
          <p:cNvPr id="34" name="Picture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2264" y="3261564"/>
            <a:ext cx="1587261" cy="1679828"/>
          </a:xfrm>
          <a:prstGeom prst="rect">
            <a:avLst/>
          </a:prstGeom>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4733" y="4152859"/>
            <a:ext cx="1298536" cy="788659"/>
          </a:xfrm>
          <a:prstGeom prst="rect">
            <a:avLst/>
          </a:prstGeom>
        </p:spPr>
      </p:pic>
      <p:pic>
        <p:nvPicPr>
          <p:cNvPr id="41" name="Picture 4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3400" y="4176478"/>
            <a:ext cx="1298536" cy="788659"/>
          </a:xfrm>
          <a:prstGeom prst="rect">
            <a:avLst/>
          </a:prstGeom>
        </p:spPr>
      </p:pic>
      <p:pic>
        <p:nvPicPr>
          <p:cNvPr id="42" name="Picture 4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96273" y="3269966"/>
            <a:ext cx="1298536" cy="788659"/>
          </a:xfrm>
          <a:prstGeom prst="rect">
            <a:avLst/>
          </a:prstGeom>
        </p:spPr>
      </p:pic>
      <p:pic>
        <p:nvPicPr>
          <p:cNvPr id="43" name="Picture 4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24940" y="3293585"/>
            <a:ext cx="1298536" cy="788659"/>
          </a:xfrm>
          <a:prstGeom prst="rect">
            <a:avLst/>
          </a:prstGeom>
        </p:spPr>
      </p:pic>
      <p:pic>
        <p:nvPicPr>
          <p:cNvPr id="44" name="Picture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24508" y="2386575"/>
            <a:ext cx="1298536" cy="788659"/>
          </a:xfrm>
          <a:prstGeom prst="rect">
            <a:avLst/>
          </a:prstGeom>
        </p:spPr>
      </p:pic>
      <p:grpSp>
        <p:nvGrpSpPr>
          <p:cNvPr id="35" name="Group 34"/>
          <p:cNvGrpSpPr/>
          <p:nvPr/>
        </p:nvGrpSpPr>
        <p:grpSpPr>
          <a:xfrm>
            <a:off x="3747588" y="5101027"/>
            <a:ext cx="931698" cy="903813"/>
            <a:chOff x="2992853" y="5208309"/>
            <a:chExt cx="931698" cy="903813"/>
          </a:xfrm>
        </p:grpSpPr>
        <p:sp>
          <p:nvSpPr>
            <p:cNvPr id="37"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38" name="Isosceles Triangle 37"/>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700477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44"/>
                                        </p:tgtEl>
                                        <p:attrNameLst>
                                          <p:attrName>style.visibility</p:attrName>
                                        </p:attrNameLst>
                                      </p:cBhvr>
                                      <p:to>
                                        <p:strVal val="visible"/>
                                      </p:to>
                                    </p:set>
                                    <p:animEffect transition="in" filter="fade">
                                      <p:cBhvr>
                                        <p:cTn id="2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p:txBody>
          <a:bodyPr/>
          <a:lstStyle/>
          <a:p>
            <a:r>
              <a:rPr lang="en-GB" altLang="en-US" sz="3600" dirty="0"/>
              <a:t>How many parrots are there?</a:t>
            </a:r>
            <a:endParaRPr lang="en-GB" sz="3600" dirty="0">
              <a:latin typeface="+mn-lt"/>
            </a:endParaRPr>
          </a:p>
        </p:txBody>
      </p:sp>
      <p:sp>
        <p:nvSpPr>
          <p:cNvPr id="3" name="OH No! Text"/>
          <p:cNvSpPr/>
          <p:nvPr/>
        </p:nvSpPr>
        <p:spPr>
          <a:xfrm>
            <a:off x="2104846" y="1462020"/>
            <a:ext cx="5270739"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Oh no! The ‘more than’ monkey is going to add one more. </a:t>
            </a:r>
            <a:br>
              <a:rPr lang="en-US" altLang="en-US" sz="1400" dirty="0">
                <a:solidFill>
                  <a:schemeClr val="bg2"/>
                </a:solidFill>
                <a:latin typeface="Twinkl" pitchFamily="2" charset="0"/>
              </a:rPr>
            </a:br>
            <a:r>
              <a:rPr lang="en-US" altLang="en-US" sz="1400" dirty="0">
                <a:solidFill>
                  <a:schemeClr val="bg2"/>
                </a:solidFill>
                <a:latin typeface="Twinkl" pitchFamily="2" charset="0"/>
              </a:rPr>
              <a:t>What is one more than 9?</a:t>
            </a:r>
            <a:endParaRPr lang="en-GB" sz="1400" dirty="0">
              <a:solidFill>
                <a:schemeClr val="bg2"/>
              </a:solidFill>
            </a:endParaRPr>
          </a:p>
        </p:txBody>
      </p:sp>
      <p:grpSp>
        <p:nvGrpSpPr>
          <p:cNvPr id="36" name="Small Monkey"/>
          <p:cNvGrpSpPr/>
          <p:nvPr/>
        </p:nvGrpSpPr>
        <p:grpSpPr>
          <a:xfrm>
            <a:off x="618025" y="1224348"/>
            <a:ext cx="1301078" cy="1271553"/>
            <a:chOff x="618025" y="1224348"/>
            <a:chExt cx="1301078" cy="1271553"/>
          </a:xfrm>
        </p:grpSpPr>
        <p:pic>
          <p:nvPicPr>
            <p:cNvPr id="4" name="Monkey Imag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025" y="1224348"/>
              <a:ext cx="983928" cy="1271553"/>
            </a:xfrm>
            <a:prstGeom prst="rect">
              <a:avLst/>
            </a:prstGeom>
          </p:spPr>
        </p:pic>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pSp>
      <p:graphicFrame>
        <p:nvGraphicFramePr>
          <p:cNvPr id="9" name="Number Line"/>
          <p:cNvGraphicFramePr>
            <a:graphicFrameLocks noGrp="1"/>
          </p:cNvGraphicFramePr>
          <p:nvPr>
            <p:extLst/>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815093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6" name="Large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90058" y="2383183"/>
            <a:ext cx="495766" cy="528157"/>
          </a:xfrm>
          <a:prstGeom prst="rect">
            <a:avLst/>
          </a:prstGeom>
        </p:spPr>
      </p:pic>
      <p:sp>
        <p:nvSpPr>
          <p:cNvPr id="32" name="Reveal Answer"/>
          <p:cNvSpPr/>
          <p:nvPr/>
        </p:nvSpPr>
        <p:spPr>
          <a:xfrm>
            <a:off x="7491229" y="1462019"/>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sp>
        <p:nvSpPr>
          <p:cNvPr id="33" name="Answer Text"/>
          <p:cNvSpPr/>
          <p:nvPr/>
        </p:nvSpPr>
        <p:spPr>
          <a:xfrm>
            <a:off x="790542" y="6246059"/>
            <a:ext cx="7579946" cy="513728"/>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more than 9 is 10.</a:t>
            </a:r>
          </a:p>
        </p:txBody>
      </p:sp>
      <p:pic>
        <p:nvPicPr>
          <p:cNvPr id="38" name="Picture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90058" y="2376840"/>
            <a:ext cx="1050421" cy="2642242"/>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49184" y="4545081"/>
            <a:ext cx="400705" cy="482929"/>
          </a:xfrm>
          <a:prstGeom prst="rect">
            <a:avLst/>
          </a:prstGeom>
        </p:spPr>
      </p:pic>
      <p:pic>
        <p:nvPicPr>
          <p:cNvPr id="39" name="Picture 3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97557" y="4548402"/>
            <a:ext cx="400705" cy="482929"/>
          </a:xfrm>
          <a:prstGeom prst="rect">
            <a:avLst/>
          </a:prstGeom>
        </p:spPr>
      </p:pic>
      <p:pic>
        <p:nvPicPr>
          <p:cNvPr id="40" name="Picture 3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39208" y="4017550"/>
            <a:ext cx="400705" cy="482929"/>
          </a:xfrm>
          <a:prstGeom prst="rect">
            <a:avLst/>
          </a:prstGeom>
        </p:spPr>
      </p:pic>
      <p:pic>
        <p:nvPicPr>
          <p:cNvPr id="45" name="Picture 4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87581" y="4020871"/>
            <a:ext cx="400705" cy="482929"/>
          </a:xfrm>
          <a:prstGeom prst="rect">
            <a:avLst/>
          </a:prstGeom>
        </p:spPr>
      </p:pic>
      <p:pic>
        <p:nvPicPr>
          <p:cNvPr id="46" name="Picture 4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29232" y="3497653"/>
            <a:ext cx="400705" cy="482929"/>
          </a:xfrm>
          <a:prstGeom prst="rect">
            <a:avLst/>
          </a:prstGeom>
        </p:spPr>
      </p:pic>
      <p:pic>
        <p:nvPicPr>
          <p:cNvPr id="47" name="Picture 4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77605" y="3500974"/>
            <a:ext cx="400705" cy="482929"/>
          </a:xfrm>
          <a:prstGeom prst="rect">
            <a:avLst/>
          </a:prstGeom>
        </p:spPr>
      </p:pic>
      <p:pic>
        <p:nvPicPr>
          <p:cNvPr id="48" name="Picture 4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19256" y="2938640"/>
            <a:ext cx="400705" cy="482929"/>
          </a:xfrm>
          <a:prstGeom prst="rect">
            <a:avLst/>
          </a:prstGeom>
        </p:spPr>
      </p:pic>
      <p:pic>
        <p:nvPicPr>
          <p:cNvPr id="49" name="Picture 4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67629" y="2941961"/>
            <a:ext cx="400705" cy="482929"/>
          </a:xfrm>
          <a:prstGeom prst="rect">
            <a:avLst/>
          </a:prstGeom>
        </p:spPr>
      </p:pic>
      <p:pic>
        <p:nvPicPr>
          <p:cNvPr id="50" name="Picture 4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09280" y="2383171"/>
            <a:ext cx="400705" cy="482929"/>
          </a:xfrm>
          <a:prstGeom prst="rect">
            <a:avLst/>
          </a:prstGeom>
        </p:spPr>
      </p:pic>
      <p:pic>
        <p:nvPicPr>
          <p:cNvPr id="51" name="Picture 5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57653" y="2386492"/>
            <a:ext cx="400705" cy="482929"/>
          </a:xfrm>
          <a:prstGeom prst="rect">
            <a:avLst/>
          </a:prstGeom>
        </p:spPr>
      </p:pic>
      <p:grpSp>
        <p:nvGrpSpPr>
          <p:cNvPr id="37" name="Group 36"/>
          <p:cNvGrpSpPr/>
          <p:nvPr/>
        </p:nvGrpSpPr>
        <p:grpSpPr>
          <a:xfrm>
            <a:off x="7455030" y="5118297"/>
            <a:ext cx="931698"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3788838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fade">
                                      <p:cBhvr>
                                        <p:cTn id="16" dur="500"/>
                                        <p:tgtEl>
                                          <p:spTgt spid="26"/>
                                        </p:tgtEl>
                                      </p:cBhvr>
                                    </p:animEffect>
                                  </p:childTnLst>
                                </p:cTn>
                              </p:par>
                              <p:par>
                                <p:cTn id="17" presetID="1" presetClass="exit" presetSubtype="0" fill="hold" nodeType="withEffect">
                                  <p:stCondLst>
                                    <p:cond delay="0"/>
                                  </p:stCondLst>
                                  <p:childTnLst>
                                    <p:set>
                                      <p:cBhvr>
                                        <p:cTn id="18" dur="1" fill="hold">
                                          <p:stCondLst>
                                            <p:cond delay="0"/>
                                          </p:stCondLst>
                                        </p:cTn>
                                        <p:tgtEl>
                                          <p:spTgt spid="36"/>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32"/>
                    </p:tgtEl>
                  </p:cond>
                </p:stCondLst>
                <p:endSync evt="end" delay="0">
                  <p:rtn val="all"/>
                </p:endSync>
                <p:childTnLst>
                  <p:par>
                    <p:cTn id="23" fill="hold">
                      <p:stCondLst>
                        <p:cond delay="0"/>
                      </p:stCondLst>
                      <p:childTnLst>
                        <p:par>
                          <p:cTn id="24" fill="hold">
                            <p:stCondLst>
                              <p:cond delay="0"/>
                            </p:stCondLst>
                            <p:childTnLst>
                              <p:par>
                                <p:cTn id="25" presetID="10"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par>
                                <p:cTn id="28" presetID="10" presetClass="entr" presetSubtype="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par>
                                <p:cTn id="37" presetID="10" presetClass="entr" presetSubtype="0"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childTnLst>
                                </p:cTn>
                              </p:par>
                            </p:childTnLst>
                          </p:cTn>
                        </p:par>
                      </p:childTnLst>
                    </p:cTn>
                  </p:par>
                </p:childTnLst>
              </p:cTn>
              <p:nextCondLst>
                <p:cond evt="onClick" delay="0">
                  <p:tgtEl>
                    <p:spTgt spid="32"/>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796930" y="665012"/>
            <a:ext cx="6578655" cy="71803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‘more than’ monkey has added one more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more than 1?</a:t>
            </a:r>
            <a:endParaRPr lang="en-GB" sz="1400" dirty="0">
              <a:solidFill>
                <a:schemeClr val="bg2"/>
              </a:solidFill>
            </a:endParaRPr>
          </a:p>
        </p:txBody>
      </p:sp>
      <p:sp>
        <p:nvSpPr>
          <p:cNvPr id="32" name="Reveal Answer"/>
          <p:cNvSpPr/>
          <p:nvPr/>
        </p:nvSpPr>
        <p:spPr>
          <a:xfrm>
            <a:off x="7491229" y="665011"/>
            <a:ext cx="1011392" cy="718039"/>
          </a:xfrm>
          <a:prstGeom prst="round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400" dirty="0">
                <a:solidFill>
                  <a:schemeClr val="bg2"/>
                </a:solidFill>
                <a:latin typeface="Twinkl" pitchFamily="2" charset="0"/>
              </a:rPr>
              <a:t>Reveal Answer</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78815" y="1817011"/>
            <a:ext cx="2251964" cy="2910264"/>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90758" y="2269823"/>
            <a:ext cx="511026" cy="544165"/>
          </a:xfrm>
          <a:prstGeom prst="rect">
            <a:avLst/>
          </a:prstGeom>
        </p:spPr>
      </p:pic>
      <p:pic>
        <p:nvPicPr>
          <p:cNvPr id="41" name="Picture 4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95854" y="4105627"/>
            <a:ext cx="511026" cy="544165"/>
          </a:xfrm>
          <a:prstGeom prst="rect">
            <a:avLst/>
          </a:prstGeom>
        </p:spPr>
      </p:pic>
      <p:pic>
        <p:nvPicPr>
          <p:cNvPr id="42" name="Picture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7874" y="4105627"/>
            <a:ext cx="511026" cy="544165"/>
          </a:xfrm>
          <a:prstGeom prst="rect">
            <a:avLst/>
          </a:prstGeom>
        </p:spPr>
      </p:pic>
      <p:sp>
        <p:nvSpPr>
          <p:cNvPr id="43" name="OH No! Text"/>
          <p:cNvSpPr/>
          <p:nvPr/>
        </p:nvSpPr>
        <p:spPr>
          <a:xfrm>
            <a:off x="796930" y="5116474"/>
            <a:ext cx="7705691" cy="1164368"/>
          </a:xfrm>
          <a:prstGeom prst="roundRect">
            <a:avLst>
              <a:gd name="adj" fmla="val 8645"/>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more than 1 is 2.</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‘more than’ monkey is in trouble with Mummy monkey for confusing the </a:t>
            </a:r>
          </a:p>
          <a:p>
            <a:pPr algn="ctr"/>
            <a:r>
              <a:rPr lang="en-US" altLang="en-US" sz="1400" dirty="0">
                <a:solidFill>
                  <a:schemeClr val="bg1"/>
                </a:solidFill>
                <a:latin typeface="Twinkl" pitchFamily="2" charset="0"/>
              </a:rPr>
              <a:t>zookeeper… Oh dear ‘more than’ monkey!</a:t>
            </a:r>
            <a:endParaRPr lang="en-GB" sz="1400" dirty="0">
              <a:solidFill>
                <a:schemeClr val="bg1"/>
              </a:solidFill>
            </a:endParaRPr>
          </a:p>
        </p:txBody>
      </p:sp>
      <p:pic>
        <p:nvPicPr>
          <p:cNvPr id="25" name="Picture 2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73571" y="2866871"/>
            <a:ext cx="3121051" cy="2756112"/>
          </a:xfrm>
          <a:prstGeom prst="rect">
            <a:avLst/>
          </a:prstGeom>
        </p:spPr>
      </p:pic>
    </p:spTree>
    <p:extLst>
      <p:ext uri="{BB962C8B-B14F-4D97-AF65-F5344CB8AC3E}">
        <p14:creationId xmlns:p14="http://schemas.microsoft.com/office/powerpoint/2010/main" val="333226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500"/>
                                        <p:tgtEl>
                                          <p:spTgt spid="42"/>
                                        </p:tgtEl>
                                      </p:cBhvr>
                                    </p:animEffect>
                                  </p:childTnLst>
                                </p:cTn>
                              </p:par>
                              <p:par>
                                <p:cTn id="13" presetID="1" presetClass="exit" presetSubtype="0" fill="hold"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5" restart="whenNotActive" fill="hold" evtFilter="cancelBubble" nodeType="interactiveSeq">
                <p:stCondLst>
                  <p:cond evt="onClick" delay="0">
                    <p:tgtEl>
                      <p:spTgt spid="32"/>
                    </p:tgtEl>
                  </p:cond>
                </p:stCondLst>
                <p:endSync evt="end" delay="0">
                  <p:rtn val="all"/>
                </p:endSync>
                <p:childTnLst>
                  <p:par>
                    <p:cTn id="16" fill="hold">
                      <p:stCondLst>
                        <p:cond delay="0"/>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childTnLst>
                    </p:cTn>
                  </p:par>
                </p:childTnLst>
              </p:cTn>
              <p:nextCondLst>
                <p:cond evt="onClick" delay="0">
                  <p:tgtEl>
                    <p:spTgt spid="32"/>
                  </p:tgtEl>
                </p:cond>
              </p:nextCondLst>
            </p:seq>
          </p:childTnLst>
        </p:cTn>
      </p:par>
    </p:tnLst>
    <p:bldLst>
      <p:bldP spid="3"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185AF2B12AB34EAF78D8A3CFD42E78" ma:contentTypeVersion="12" ma:contentTypeDescription="Create a new document." ma:contentTypeScope="" ma:versionID="b7795bdc26526e19809f04d2fcbfd661">
  <xsd:schema xmlns:xsd="http://www.w3.org/2001/XMLSchema" xmlns:xs="http://www.w3.org/2001/XMLSchema" xmlns:p="http://schemas.microsoft.com/office/2006/metadata/properties" xmlns:ns3="8f5d97e6-ded4-425f-9516-8df36f1c414c" xmlns:ns4="bb044fed-4f04-426b-90a2-132be3e04469" targetNamespace="http://schemas.microsoft.com/office/2006/metadata/properties" ma:root="true" ma:fieldsID="82fb3800a830b7e4ddd325ffdce2b164" ns3:_="" ns4:_="">
    <xsd:import namespace="8f5d97e6-ded4-425f-9516-8df36f1c414c"/>
    <xsd:import namespace="bb044fed-4f04-426b-90a2-132be3e0446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5d97e6-ded4-425f-9516-8df36f1c41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b044fed-4f04-426b-90a2-132be3e0446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6673D3F-7905-466D-AB5A-9004C67E4617}">
  <ds:schemaRefs>
    <ds:schemaRef ds:uri="http://purl.org/dc/dcmitype/"/>
    <ds:schemaRef ds:uri="http://schemas.microsoft.com/office/infopath/2007/PartnerControls"/>
    <ds:schemaRef ds:uri="8f5d97e6-ded4-425f-9516-8df36f1c414c"/>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bb044fed-4f04-426b-90a2-132be3e04469"/>
    <ds:schemaRef ds:uri="http://www.w3.org/XML/1998/namespace"/>
  </ds:schemaRefs>
</ds:datastoreItem>
</file>

<file path=customXml/itemProps2.xml><?xml version="1.0" encoding="utf-8"?>
<ds:datastoreItem xmlns:ds="http://schemas.openxmlformats.org/officeDocument/2006/customXml" ds:itemID="{A192B45C-9B98-4DC9-934B-9D3772975C84}">
  <ds:schemaRefs>
    <ds:schemaRef ds:uri="http://schemas.microsoft.com/sharepoint/v3/contenttype/forms"/>
  </ds:schemaRefs>
</ds:datastoreItem>
</file>

<file path=customXml/itemProps3.xml><?xml version="1.0" encoding="utf-8"?>
<ds:datastoreItem xmlns:ds="http://schemas.openxmlformats.org/officeDocument/2006/customXml" ds:itemID="{314E0275-160E-4C5C-856E-2826A9809B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5d97e6-ded4-425f-9516-8df36f1c414c"/>
    <ds:schemaRef ds:uri="bb044fed-4f04-426b-90a2-132be3e044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Template</Template>
  <TotalTime>166</TotalTime>
  <Words>325</Words>
  <Application>Microsoft Office PowerPoint</Application>
  <PresentationFormat>On-screen Show (4:3)</PresentationFormat>
  <Paragraphs>98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Twinkl</vt:lpstr>
      <vt:lpstr>Arial</vt:lpstr>
      <vt:lpstr>Office Theme</vt:lpstr>
      <vt:lpstr>PowerPoint Presentation</vt:lpstr>
      <vt:lpstr>  Every time the zookeeper arrives at an animal enclosure and counts the animals, the ‘more than’ monkey adds one more.  Can you help the zookeeper work out what one more will be?</vt:lpstr>
      <vt:lpstr>How many lions are there?</vt:lpstr>
      <vt:lpstr>How many elephants are there?</vt:lpstr>
      <vt:lpstr>How many frogs are there?</vt:lpstr>
      <vt:lpstr>How many snakes are there?</vt:lpstr>
      <vt:lpstr>How many seals are there?</vt:lpstr>
      <vt:lpstr>How many parrots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Sabine Drabble</dc:creator>
  <cp:lastModifiedBy>Janine Nayler</cp:lastModifiedBy>
  <cp:revision>13</cp:revision>
  <dcterms:created xsi:type="dcterms:W3CDTF">2019-02-14T13:25:20Z</dcterms:created>
  <dcterms:modified xsi:type="dcterms:W3CDTF">2021-01-07T11:02:29Z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0x01010064185AF2B12AB34EAF78D8A3CFD42E78</vt:lpwstr>
  </property>
</Properties>
</file>