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9" r:id="rId5"/>
    <p:sldId id="261" r:id="rId6"/>
    <p:sldId id="262" r:id="rId7"/>
    <p:sldId id="266" r:id="rId8"/>
    <p:sldId id="267" r:id="rId9"/>
    <p:sldId id="264" r:id="rId10"/>
    <p:sldId id="263" r:id="rId11"/>
    <p:sldId id="269" r:id="rId12"/>
    <p:sldId id="265" r:id="rId13"/>
    <p:sldId id="268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39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A804-F064-45D3-9011-9AE8503F76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5909-68D0-4D40-B81F-D4733477C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866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A804-F064-45D3-9011-9AE8503F76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5909-68D0-4D40-B81F-D4733477C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727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A804-F064-45D3-9011-9AE8503F76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5909-68D0-4D40-B81F-D4733477C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665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A804-F064-45D3-9011-9AE8503F76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5909-68D0-4D40-B81F-D4733477C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055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A804-F064-45D3-9011-9AE8503F76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5909-68D0-4D40-B81F-D4733477C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151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A804-F064-45D3-9011-9AE8503F76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5909-68D0-4D40-B81F-D4733477C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589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A804-F064-45D3-9011-9AE8503F76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5909-68D0-4D40-B81F-D4733477C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646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A804-F064-45D3-9011-9AE8503F76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5909-68D0-4D40-B81F-D4733477C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63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A804-F064-45D3-9011-9AE8503F76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5909-68D0-4D40-B81F-D4733477C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349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A804-F064-45D3-9011-9AE8503F76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5909-68D0-4D40-B81F-D4733477C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916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A804-F064-45D3-9011-9AE8503F76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5909-68D0-4D40-B81F-D4733477C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255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5A804-F064-45D3-9011-9AE8503F76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65909-68D0-4D40-B81F-D4733477C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280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5" Type="http://schemas.openxmlformats.org/officeDocument/2006/relationships/image" Target="../media/image3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o.uk/url?sa=i&amp;rct=j&amp;q=household+objects&amp;source=images&amp;cd=&amp;cad=rja&amp;uact=8&amp;docid=pLGYMRnGbctJjM&amp;tbnid=geVQ0ffYl1awuM:&amp;ved=0CAUQjRw&amp;url=http://www.visualphotos.com/image/2x4046933/various_household_objects&amp;ei=ydKzU6HPF-q90QW0v4GwCw&amp;bvm=bv.69837884,d.ZWU&amp;psig=AFQjCNEWV_V7_fq3MqDpYAWZsw8J7Rhidw&amp;ust=1404380225023982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hyperlink" Target="http://www.google.co.uk/url?sa=i&amp;rct=j&amp;q=household+objects&amp;source=images&amp;cd=&amp;cad=rja&amp;uact=8&amp;docid=ADUV6Bq53ZTT8M&amp;tbnid=l9s_MJy0vC6JcM:&amp;ved=0CAUQjRw&amp;url=http://www.grammarbank.com/household-items-pictionary.html&amp;ei=59KzU8yeDtG10QW97YDYAw&amp;bvm=bv.69837884,d.ZWU&amp;psig=AFQjCNEWV_V7_fq3MqDpYAWZsw8J7Rhidw&amp;ust=1404380225023982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5" Type="http://schemas.openxmlformats.org/officeDocument/2006/relationships/image" Target="../media/image3.jpeg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WALT: rewrite a poem</a:t>
            </a: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Hissing Frying-p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0"/>
            <a:ext cx="238125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Walking-Man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30171"/>
            <a:ext cx="2060972" cy="2126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4" descr="ANd9GcRUCtwGV6gicJIJmJaeJjXmrALTTWTTZm6li0OMgPL3gC6URfFn">
            <a:hlinkClick r:id="" action="ppaction://noaction" highlightClick="1">
              <a:snd r:embed="rId4" name="door-lock-2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681538"/>
            <a:ext cx="2819400" cy="217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8" descr="1066661-various-spreads-and-jams-marmalade-strawberry-and-cherry-peanut-butter-chocolate-isometric-3d-illust">
            <a:hlinkClick r:id="" action="ppaction://noaction" highlightClick="1">
              <a:snd r:embed="rId6" name="butter_or_jam_spread_on_toast_with_knife2.wav"/>
            </a:hlinkClick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712" r="66000"/>
          <a:stretch>
            <a:fillRect/>
          </a:stretch>
        </p:blipFill>
        <p:spPr bwMode="auto">
          <a:xfrm>
            <a:off x="539552" y="481018"/>
            <a:ext cx="2525204" cy="1624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145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What kind of sounds might you hear in a house?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http://t0.gstatic.com/images?q=tbn:ANd9GcTG1iu_mK8lHbG22aeYluz3i4xVobKsEQZBLiZROtMvJ5LFFXVJ4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4896544" cy="479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grammarbank.com/images/household-items-vocabulary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606142"/>
            <a:ext cx="3456384" cy="474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32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latin typeface="Comic Sans MS" pitchFamily="66" charset="0"/>
            </a:endParaRPr>
          </a:p>
        </p:txBody>
      </p:sp>
      <p:sp>
        <p:nvSpPr>
          <p:cNvPr id="1126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Arial" charset="0"/>
              <a:buNone/>
            </a:pPr>
            <a:endParaRPr altLang="en-US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buFont typeface="Arial" charset="0"/>
              <a:buNone/>
            </a:pPr>
            <a:r>
              <a:rPr altLang="en-US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 stranger called this morning</a:t>
            </a:r>
          </a:p>
          <a:p>
            <a:pPr algn="ctr" eaLnBrk="1" hangingPunct="1">
              <a:buFont typeface="Arial" charset="0"/>
              <a:buNone/>
            </a:pPr>
            <a:r>
              <a:rPr altLang="en-US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Dressed all in black and grey</a:t>
            </a:r>
          </a:p>
          <a:p>
            <a:pPr algn="ctr" eaLnBrk="1" hangingPunct="1">
              <a:buFont typeface="Arial" charset="0"/>
              <a:buNone/>
            </a:pPr>
            <a:r>
              <a:rPr altLang="en-US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Put every sound into a bag</a:t>
            </a:r>
          </a:p>
          <a:p>
            <a:pPr algn="ctr" eaLnBrk="1" hangingPunct="1">
              <a:buFont typeface="Arial" charset="0"/>
              <a:buNone/>
            </a:pPr>
            <a:r>
              <a:rPr altLang="en-US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And carried it away.</a:t>
            </a:r>
          </a:p>
        </p:txBody>
      </p:sp>
      <p:sp>
        <p:nvSpPr>
          <p:cNvPr id="12297" name="Slide Number Placeholder 4"/>
          <p:cNvSpPr>
            <a:spLocks noGrp="1"/>
          </p:cNvSpPr>
          <p:nvPr>
            <p:ph type="sldNum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59C1DD-142E-443B-BB64-A58CFF08E7F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/>
          </a:p>
        </p:txBody>
      </p:sp>
      <p:pic>
        <p:nvPicPr>
          <p:cNvPr id="11271" name="Picture 8" descr="Walking-Man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3505200"/>
            <a:ext cx="321310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842524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2345" y="2348880"/>
            <a:ext cx="896448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 </a:t>
            </a:r>
          </a:p>
          <a:p>
            <a:r>
              <a:rPr lang="en-GB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The _______________ of the _______</a:t>
            </a:r>
          </a:p>
          <a:p>
            <a:r>
              <a:rPr lang="en-GB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The _______________of the </a:t>
            </a:r>
            <a:r>
              <a:rPr lang="en-GB" sz="3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lock.</a:t>
            </a:r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The ____________of the ____________</a:t>
            </a:r>
          </a:p>
          <a:p>
            <a:r>
              <a:rPr lang="en-GB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The _____________ of the clock.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 </a:t>
            </a:r>
          </a:p>
          <a:p>
            <a:endParaRPr lang="en-GB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27584" y="26064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How can we make this poem our own?</a:t>
            </a: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39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4419" y="1484784"/>
            <a:ext cx="8964488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002060"/>
                </a:solidFill>
                <a:latin typeface="Comic Sans MS" panose="030F0702030302020204" pitchFamily="66" charset="0"/>
              </a:rPr>
              <a:t> </a:t>
            </a:r>
          </a:p>
          <a:p>
            <a:pPr algn="ctr"/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</a:t>
            </a:r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</a:rPr>
              <a:t>______________of the _____________</a:t>
            </a:r>
          </a:p>
          <a:p>
            <a:pPr algn="ctr"/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</a:rPr>
              <a:t>The _______________ of the </a:t>
            </a:r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flakes.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</a:rPr>
              <a:t>When you spread the ____________</a:t>
            </a:r>
          </a:p>
          <a:p>
            <a:pPr algn="ctr"/>
            <a:r>
              <a:rPr lang="en-GB" sz="2800" dirty="0">
                <a:solidFill>
                  <a:srgbClr val="002060"/>
                </a:solidFill>
                <a:latin typeface="Comic Sans MS" panose="030F0702030302020204" pitchFamily="66" charset="0"/>
              </a:rPr>
              <a:t>The ___________ noise it makes.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 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312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WALT: plan a poem</a:t>
            </a: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Hissing Frying-p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0"/>
            <a:ext cx="238125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Walking-Man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30171"/>
            <a:ext cx="2060972" cy="2126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4" descr="ANd9GcRUCtwGV6gicJIJmJaeJjXmrALTTWTTZm6li0OMgPL3gC6URfFn">
            <a:hlinkClick r:id="" action="ppaction://noaction" highlightClick="1">
              <a:snd r:embed="rId4" name="door-lock-2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681538"/>
            <a:ext cx="2819400" cy="217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8" descr="1066661-various-spreads-and-jams-marmalade-strawberry-and-cherry-peanut-butter-chocolate-isometric-3d-illust">
            <a:hlinkClick r:id="" action="ppaction://noaction" highlightClick="1">
              <a:snd r:embed="rId6" name="butter_or_jam_spread_on_toast_with_knife2.wav"/>
            </a:hlinkClick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712" r="66000"/>
          <a:stretch>
            <a:fillRect/>
          </a:stretch>
        </p:blipFill>
        <p:spPr bwMode="auto">
          <a:xfrm>
            <a:off x="539552" y="481018"/>
            <a:ext cx="2525204" cy="1624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327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do we need to keep the same?</a:t>
            </a: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Each verse is 4 lines long.</a:t>
            </a:r>
          </a:p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‘The ________ of the ______’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Where it is set- in a school!</a:t>
            </a:r>
          </a:p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It doesn’t need to rhyme!</a:t>
            </a: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32849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can we change?</a:t>
            </a: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79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I am Looking For…</a:t>
            </a: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2348338"/>
              </p:ext>
            </p:extLst>
          </p:nvPr>
        </p:nvGraphicFramePr>
        <p:xfrm>
          <a:off x="1331641" y="1916831"/>
          <a:ext cx="6408712" cy="3717207"/>
        </p:xfrm>
        <a:graphic>
          <a:graphicData uri="http://schemas.openxmlformats.org/drawingml/2006/table">
            <a:tbl>
              <a:tblPr/>
              <a:tblGrid>
                <a:gridCol w="38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11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6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96416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b="1" i="1" kern="1400" dirty="0">
                          <a:solidFill>
                            <a:srgbClr val="002060"/>
                          </a:solidFill>
                          <a:effectLst/>
                          <a:latin typeface="Comic Sans MS"/>
                        </a:rPr>
                        <a:t>WALT: write a poem based on ‘The Sound Collector’.</a:t>
                      </a:r>
                      <a:endParaRPr lang="en-GB" sz="1200" kern="1400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b="1" i="1" kern="1400">
                          <a:solidFill>
                            <a:srgbClr val="002060"/>
                          </a:solidFill>
                          <a:effectLst/>
                          <a:latin typeface="Comic Sans MS"/>
                        </a:rPr>
                        <a:t>I think...</a:t>
                      </a:r>
                      <a:endParaRPr lang="en-GB" sz="1200" kern="140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b="1" i="1" kern="1400" dirty="0">
                          <a:solidFill>
                            <a:srgbClr val="002060"/>
                          </a:solidFill>
                          <a:effectLst/>
                          <a:latin typeface="Comic Sans MS"/>
                        </a:rPr>
                        <a:t>Miss </a:t>
                      </a:r>
                      <a:r>
                        <a:rPr lang="en-GB" sz="1800" b="1" i="1" kern="1400" dirty="0" smtClean="0">
                          <a:solidFill>
                            <a:srgbClr val="002060"/>
                          </a:solidFill>
                          <a:effectLst/>
                          <a:latin typeface="Comic Sans MS"/>
                        </a:rPr>
                        <a:t>G </a:t>
                      </a:r>
                      <a:r>
                        <a:rPr lang="en-GB" sz="1800" b="1" i="1" kern="1400" dirty="0">
                          <a:solidFill>
                            <a:srgbClr val="002060"/>
                          </a:solidFill>
                          <a:effectLst/>
                          <a:latin typeface="Comic Sans MS"/>
                        </a:rPr>
                        <a:t>thinks...</a:t>
                      </a:r>
                      <a:endParaRPr lang="en-GB" sz="1200" kern="1400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1726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600" kern="1400">
                          <a:solidFill>
                            <a:srgbClr val="002060"/>
                          </a:solidFill>
                          <a:effectLst/>
                          <a:latin typeface="Comic Sans MS"/>
                        </a:rPr>
                        <a:t>Followed the structure of the original poem ‘The _____ of the _____’</a:t>
                      </a:r>
                      <a:endParaRPr lang="en-GB" sz="1200" kern="140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>
                          <a:solidFill>
                            <a:srgbClr val="002060"/>
                          </a:solidFill>
                          <a:effectLst/>
                          <a:latin typeface="Comic Sans MS"/>
                        </a:rPr>
                        <a:t> </a:t>
                      </a:r>
                      <a:endParaRPr lang="en-GB" sz="1200" kern="140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>
                          <a:solidFill>
                            <a:srgbClr val="002060"/>
                          </a:solidFill>
                          <a:effectLst/>
                          <a:latin typeface="Comic Sans MS"/>
                        </a:rPr>
                        <a:t> </a:t>
                      </a:r>
                      <a:endParaRPr lang="en-GB" sz="1200" kern="140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7536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600" kern="1400">
                          <a:solidFill>
                            <a:srgbClr val="002060"/>
                          </a:solidFill>
                          <a:effectLst/>
                          <a:latin typeface="Comic Sans MS"/>
                        </a:rPr>
                        <a:t>Use verbs to describe sounds (crunching, growling, tinkling). </a:t>
                      </a:r>
                      <a:endParaRPr lang="en-GB" sz="1200" kern="140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>
                          <a:solidFill>
                            <a:srgbClr val="002060"/>
                          </a:solidFill>
                          <a:effectLst/>
                          <a:latin typeface="Comic Sans MS"/>
                        </a:rPr>
                        <a:t> </a:t>
                      </a:r>
                      <a:endParaRPr lang="en-GB" sz="1200" kern="140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>
                          <a:solidFill>
                            <a:srgbClr val="002060"/>
                          </a:solidFill>
                          <a:effectLst/>
                          <a:latin typeface="Comic Sans MS"/>
                        </a:rPr>
                        <a:t> </a:t>
                      </a:r>
                      <a:endParaRPr lang="en-GB" sz="1200" kern="140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1529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600" kern="1400">
                          <a:solidFill>
                            <a:srgbClr val="002060"/>
                          </a:solidFill>
                          <a:effectLst/>
                          <a:latin typeface="Comic Sans MS"/>
                        </a:rPr>
                        <a:t>Read my poem through to check it makes sense. </a:t>
                      </a:r>
                      <a:endParaRPr lang="en-GB" sz="1200" kern="140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>
                          <a:solidFill>
                            <a:srgbClr val="002060"/>
                          </a:solidFill>
                          <a:effectLst/>
                          <a:latin typeface="Comic Sans MS"/>
                        </a:rPr>
                        <a:t> </a:t>
                      </a:r>
                      <a:endParaRPr lang="en-GB" sz="1200" kern="140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kern="1400" dirty="0">
                          <a:solidFill>
                            <a:srgbClr val="002060"/>
                          </a:solidFill>
                          <a:effectLst/>
                          <a:latin typeface="Comic Sans MS"/>
                        </a:rPr>
                        <a:t> </a:t>
                      </a:r>
                      <a:endParaRPr lang="en-GB" sz="1200" kern="1400" dirty="0">
                        <a:solidFill>
                          <a:srgbClr val="002060"/>
                        </a:solidFill>
                        <a:effectLst/>
                        <a:latin typeface="Calibri"/>
                      </a:endParaRPr>
                    </a:p>
                  </a:txBody>
                  <a:tcPr marL="36576" marR="36576" marT="36576" marB="36576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Control 1"/>
          <p:cNvSpPr>
            <a:spLocks noChangeArrowheads="1" noChangeShapeType="1"/>
          </p:cNvSpPr>
          <p:nvPr/>
        </p:nvSpPr>
        <p:spPr bwMode="auto">
          <a:xfrm>
            <a:off x="2640013" y="3006725"/>
            <a:ext cx="4792662" cy="262731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in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22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The Sound Collector is in school!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170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A teacher called this morning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Dressed all in black and grey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Put every sound into a bag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And carried it </a:t>
            </a:r>
            <a:r>
              <a:rPr lang="en-GB" dirty="0" smtClean="0">
                <a:latin typeface="Comic Sans MS" panose="030F0702030302020204" pitchFamily="66" charset="0"/>
              </a:rPr>
              <a:t>away.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05064"/>
            <a:ext cx="2716544" cy="2804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930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sounds might we hear in the classroom?</a:t>
            </a: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05064"/>
            <a:ext cx="3462828" cy="260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548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The ringing of the morning bell</a:t>
            </a:r>
          </a:p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The sharpening of the pencils</a:t>
            </a:r>
          </a:p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The stamping of the feet.</a:t>
            </a:r>
          </a:p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The scraping of the chairs. 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774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9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sounds might we hear on the playground?</a:t>
            </a: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352925"/>
            <a:ext cx="3321719" cy="248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315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1437</TotalTime>
  <Words>224</Words>
  <Application>Microsoft Office PowerPoint</Application>
  <PresentationFormat>On-screen Show (4:3)</PresentationFormat>
  <Paragraphs>55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Comic Sans MS</vt:lpstr>
      <vt:lpstr>Office Theme</vt:lpstr>
      <vt:lpstr>WALT: rewrite a poem</vt:lpstr>
      <vt:lpstr>What kind of sounds might you hear in a house?</vt:lpstr>
      <vt:lpstr>PowerPoint Presentation</vt:lpstr>
      <vt:lpstr>PowerPoint Presentation</vt:lpstr>
      <vt:lpstr>PowerPoint Presentation</vt:lpstr>
      <vt:lpstr>WALT: plan a poem</vt:lpstr>
      <vt:lpstr>What do we need to keep the same?</vt:lpstr>
      <vt:lpstr>What I am Looking For…</vt:lpstr>
      <vt:lpstr>The Sound Collector is in school!</vt:lpstr>
      <vt:lpstr>PowerPoint Presentation</vt:lpstr>
      <vt:lpstr>What sounds might we hear in the classroom?</vt:lpstr>
      <vt:lpstr>PowerPoint Presentation</vt:lpstr>
      <vt:lpstr>PowerPoint Presentation</vt:lpstr>
      <vt:lpstr>What sounds might we hear on the playground?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WALT: rewrite a poem</dc:title>
  <dc:creator>Laura Griggs</dc:creator>
  <cp:lastModifiedBy>Karine Bennett</cp:lastModifiedBy>
  <cp:revision>6</cp:revision>
  <dcterms:created xsi:type="dcterms:W3CDTF">2014-07-02T09:34:49Z</dcterms:created>
  <dcterms:modified xsi:type="dcterms:W3CDTF">2020-06-04T16:00:39Z</dcterms:modified>
</cp:coreProperties>
</file>