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8" r:id="rId10"/>
    <p:sldId id="269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FFFFCC"/>
    <a:srgbClr val="8BCDE1"/>
    <a:srgbClr val="FFCC99"/>
    <a:srgbClr val="CCCC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119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987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463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62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811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99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08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377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077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673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DA672-6701-2E47-9A37-1FA652617F39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0CB7-B763-A841-930C-EDB07B222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922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winkl" pitchFamily="2" charset="0"/>
              </a:defRPr>
            </a:lvl1pPr>
          </a:lstStyle>
          <a:p>
            <a:fld id="{E9ADA672-6701-2E47-9A37-1FA652617F39}" type="datetimeFigureOut">
              <a:rPr lang="en-US" smtClean="0"/>
              <a:pPr/>
              <a:t>3/16/2017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winkl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winkl" pitchFamily="2" charset="0"/>
              </a:defRPr>
            </a:lvl1pPr>
          </a:lstStyle>
          <a:p>
            <a:fld id="{523B0CB7-B763-A841-930C-EDB07B222A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841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Twinkl" pitchFamily="2" charset="0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Twinkl" pitchFamily="2" charset="0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Twinkl" pitchFamily="2" charset="0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Twinkl" pitchFamily="2" charset="0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Twinkl" pitchFamily="2" charset="0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Twinkl" pitchFamily="2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5822" y="692943"/>
            <a:ext cx="7848600" cy="5472113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GB" b="1" dirty="0">
              <a:solidFill>
                <a:schemeClr val="tx2"/>
              </a:solidFill>
              <a:latin typeface="Twinkl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31913" y="5589588"/>
            <a:ext cx="705643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  <a:ea typeface="+mn-ea"/>
                <a:cs typeface="+mn-cs"/>
              </a:rPr>
              <a:t>A task setting </a:t>
            </a:r>
            <a:r>
              <a:rPr lang="en-GB" sz="2000" dirty="0" err="1">
                <a:latin typeface="Twinkl" pitchFamily="2" charset="0"/>
                <a:ea typeface="+mn-ea"/>
                <a:cs typeface="+mn-cs"/>
              </a:rPr>
              <a:t>Powerpoint</a:t>
            </a:r>
            <a:r>
              <a:rPr lang="en-GB" sz="2000" dirty="0">
                <a:latin typeface="Twinkl" pitchFamily="2" charset="0"/>
                <a:ea typeface="+mn-ea"/>
                <a:cs typeface="+mn-cs"/>
              </a:rPr>
              <a:t> Pack about Elizabeth Fry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00113" y="867664"/>
            <a:ext cx="72600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chemeClr val="tx2"/>
                </a:solidFill>
                <a:latin typeface="Twinkl" pitchFamily="2" charset="0"/>
              </a:rPr>
              <a:t>Elizabeth Fry </a:t>
            </a:r>
          </a:p>
          <a:p>
            <a:endParaRPr lang="en-US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602" y="1880340"/>
            <a:ext cx="2214711" cy="360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12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07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935038" y="2578678"/>
            <a:ext cx="6985000" cy="1152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1116013" y="2866015"/>
            <a:ext cx="6696075" cy="2960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2800" dirty="0">
                <a:solidFill>
                  <a:srgbClr val="FF0000"/>
                </a:solidFill>
                <a:latin typeface="Twinkl" pitchFamily="2" charset="0"/>
              </a:rPr>
              <a:t>LO: </a:t>
            </a:r>
            <a:r>
              <a:rPr lang="en-GB" sz="2800" dirty="0">
                <a:latin typeface="Twinkl" pitchFamily="2" charset="0"/>
              </a:rPr>
              <a:t>To know </a:t>
            </a:r>
            <a:r>
              <a:rPr lang="en-US" sz="2800" dirty="0">
                <a:latin typeface="Twinkl" pitchFamily="2" charset="0"/>
              </a:rPr>
              <a:t>about Elizabeth Fry</a:t>
            </a:r>
            <a:endParaRPr lang="en-GB" sz="2400" dirty="0">
              <a:latin typeface="Twinkl" pitchFamily="2" charset="0"/>
            </a:endParaRPr>
          </a:p>
          <a:p>
            <a:pPr eaLnBrk="1" hangingPunct="1">
              <a:buFont typeface="Arial" charset="0"/>
              <a:buChar char="•"/>
            </a:pPr>
            <a:endParaRPr lang="en-GB" sz="2400" dirty="0">
              <a:latin typeface="Twinkl" pitchFamily="2" charset="0"/>
            </a:endParaRPr>
          </a:p>
          <a:p>
            <a:pPr eaLnBrk="1" hangingPunct="1"/>
            <a:endParaRPr lang="en-GB" sz="2400" dirty="0">
              <a:latin typeface="Twinkl" pitchFamily="2" charset="0"/>
            </a:endParaRPr>
          </a:p>
          <a:p>
            <a:pPr>
              <a:spcBef>
                <a:spcPct val="20000"/>
              </a:spcBef>
              <a:buFont typeface="Arial" charset="0"/>
              <a:buChar char="•"/>
            </a:pPr>
            <a:r>
              <a:rPr lang="en-US" sz="2400" dirty="0">
                <a:latin typeface="Twinkl" pitchFamily="2" charset="0"/>
              </a:rPr>
              <a:t>To know who Elizabeth Fry is.</a:t>
            </a:r>
          </a:p>
          <a:p>
            <a:pPr>
              <a:spcBef>
                <a:spcPct val="20000"/>
              </a:spcBef>
              <a:buFont typeface="Arial" charset="0"/>
              <a:buChar char="•"/>
            </a:pPr>
            <a:endParaRPr lang="en-US" sz="2400" dirty="0">
              <a:latin typeface="Twinkl" pitchFamily="2" charset="0"/>
            </a:endParaRPr>
          </a:p>
          <a:p>
            <a:pPr>
              <a:spcBef>
                <a:spcPct val="20000"/>
              </a:spcBef>
              <a:buFont typeface="Arial" charset="0"/>
              <a:buChar char="•"/>
            </a:pPr>
            <a:r>
              <a:rPr lang="en-US" sz="2400" dirty="0">
                <a:latin typeface="Twinkl" pitchFamily="2" charset="0"/>
              </a:rPr>
              <a:t>To know what Elizabeth Fry did. </a:t>
            </a:r>
            <a:endParaRPr lang="en-GB" sz="2400" dirty="0">
              <a:latin typeface="Twinkl" pitchFamily="2" charset="0"/>
            </a:endParaRPr>
          </a:p>
          <a:p>
            <a:pPr algn="ctr" eaLnBrk="1" hangingPunct="1">
              <a:buFont typeface="Arial" charset="0"/>
              <a:buChar char="•"/>
            </a:pPr>
            <a:endParaRPr lang="en-GB" sz="2400" dirty="0"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950" y="946726"/>
            <a:ext cx="774100" cy="125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100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4101" name="Title 1"/>
          <p:cNvSpPr txBox="1">
            <a:spLocks/>
          </p:cNvSpPr>
          <p:nvPr/>
        </p:nvSpPr>
        <p:spPr bwMode="auto">
          <a:xfrm>
            <a:off x="457200" y="69691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2400" dirty="0">
                <a:latin typeface="Twinkl" pitchFamily="2" charset="0"/>
              </a:rPr>
              <a:t>Who is Elizabeth Fry? </a:t>
            </a:r>
          </a:p>
        </p:txBody>
      </p:sp>
      <p:sp>
        <p:nvSpPr>
          <p:cNvPr id="4102" name="Content Placeholder 2"/>
          <p:cNvSpPr txBox="1">
            <a:spLocks/>
          </p:cNvSpPr>
          <p:nvPr/>
        </p:nvSpPr>
        <p:spPr bwMode="auto">
          <a:xfrm>
            <a:off x="899820" y="1625600"/>
            <a:ext cx="7542212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US" sz="2000" dirty="0">
                <a:latin typeface="Twinkl" pitchFamily="2" charset="0"/>
              </a:rPr>
              <a:t>Elizabeth Fry was a brave reformer who helped people in prison.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US" sz="2000" dirty="0">
                <a:latin typeface="Twinkl" pitchFamily="2" charset="0"/>
              </a:rPr>
              <a:t>She believed even people in prison should be treated well. 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US" sz="20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137" y="2780491"/>
            <a:ext cx="2949725" cy="30972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6073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468313" y="6762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2300" dirty="0">
                <a:latin typeface="Twinkl" pitchFamily="2" charset="0"/>
              </a:rPr>
              <a:t>Elizabeth Fry’s Life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768351" y="2128628"/>
            <a:ext cx="305633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Elizabeth Fry was born on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21</a:t>
            </a:r>
            <a:r>
              <a:rPr lang="en-US" sz="2000" baseline="30000" dirty="0">
                <a:solidFill>
                  <a:srgbClr val="FF0000"/>
                </a:solidFill>
                <a:latin typeface="Twinkl" pitchFamily="2" charset="0"/>
              </a:rPr>
              <a:t>st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 May 1780 </a:t>
            </a:r>
            <a:r>
              <a:rPr lang="en-US" sz="2000" dirty="0">
                <a:latin typeface="Twinkl" pitchFamily="2" charset="0"/>
              </a:rPr>
              <a:t>in a time where Britain was changing.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She married Joseph Fry in 1800.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She died in 1845 at the age of 65.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She came from a family of bankers.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900113" y="6346825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Photo courtesy of 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SimonHarriyott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920" y="2251239"/>
            <a:ext cx="4210569" cy="3157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3347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468313" y="9080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br>
              <a:rPr lang="en-US" sz="2300" dirty="0">
                <a:latin typeface="Twinkl" pitchFamily="2" charset="0"/>
              </a:rPr>
            </a:br>
            <a:endParaRPr lang="en-US" sz="2300" dirty="0">
              <a:latin typeface="Twinkl" pitchFamily="2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768350" y="1773238"/>
            <a:ext cx="7534275" cy="2015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Elizabeth’s mother was a strong believer of helping those less fortunate and would give food and clothes to those who needed it.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Her mother died when she was only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12 years old </a:t>
            </a:r>
            <a:r>
              <a:rPr lang="en-US" sz="2000" dirty="0">
                <a:latin typeface="Twinkl" pitchFamily="2" charset="0"/>
              </a:rPr>
              <a:t>and had to look after her brothers and sisters. </a:t>
            </a:r>
          </a:p>
        </p:txBody>
      </p:sp>
      <p:sp>
        <p:nvSpPr>
          <p:cNvPr id="3" name="Rectangle 2"/>
          <p:cNvSpPr/>
          <p:nvPr/>
        </p:nvSpPr>
        <p:spPr>
          <a:xfrm>
            <a:off x="2539165" y="1111062"/>
            <a:ext cx="376391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300" dirty="0">
                <a:latin typeface="Twinkl" pitchFamily="2" charset="0"/>
              </a:rPr>
              <a:t>Elizabeth Fry’s Family Life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568" y="3531302"/>
            <a:ext cx="2088194" cy="244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288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47700" y="692150"/>
            <a:ext cx="7848600" cy="5473700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6147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6149" name="Title 1"/>
          <p:cNvSpPr txBox="1">
            <a:spLocks/>
          </p:cNvSpPr>
          <p:nvPr/>
        </p:nvSpPr>
        <p:spPr bwMode="auto">
          <a:xfrm>
            <a:off x="2513013" y="692150"/>
            <a:ext cx="3898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2400" dirty="0">
                <a:latin typeface="Twinkl" pitchFamily="2" charset="0"/>
              </a:rPr>
              <a:t>Out in the Real World </a:t>
            </a:r>
          </a:p>
        </p:txBody>
      </p:sp>
      <p:sp>
        <p:nvSpPr>
          <p:cNvPr id="6150" name="Content Placeholder 2"/>
          <p:cNvSpPr txBox="1">
            <a:spLocks/>
          </p:cNvSpPr>
          <p:nvPr/>
        </p:nvSpPr>
        <p:spPr bwMode="auto">
          <a:xfrm>
            <a:off x="900113" y="1718751"/>
            <a:ext cx="742632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Elizabeth helped people from a young age and started a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Sunday school for poor children</a:t>
            </a:r>
            <a:r>
              <a:rPr lang="en-US" sz="2000" dirty="0">
                <a:latin typeface="Twinkl" pitchFamily="2" charset="0"/>
              </a:rPr>
              <a:t>.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She was only 18 when she decided she needed to do something important with her life.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After marrying, she had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11 children </a:t>
            </a:r>
            <a:r>
              <a:rPr lang="en-US" sz="2000" dirty="0">
                <a:latin typeface="Twinkl" pitchFamily="2" charset="0"/>
              </a:rPr>
              <a:t>while still helping others. </a:t>
            </a:r>
          </a:p>
        </p:txBody>
      </p:sp>
    </p:spTree>
    <p:extLst>
      <p:ext uri="{BB962C8B-B14F-4D97-AF65-F5344CB8AC3E}">
        <p14:creationId xmlns:p14="http://schemas.microsoft.com/office/powerpoint/2010/main" val="850563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03" y="648355"/>
            <a:ext cx="7814993" cy="5709583"/>
          </a:xfrm>
          <a:prstGeom prst="rect">
            <a:avLst/>
          </a:prstGeom>
        </p:spPr>
      </p:pic>
      <p:pic>
        <p:nvPicPr>
          <p:cNvPr id="7171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900113" y="6357938"/>
            <a:ext cx="7488237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M&amp;SLiterayAdventures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900113" y="3839642"/>
            <a:ext cx="7387295" cy="233892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189825" y="662946"/>
            <a:ext cx="46609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4000" dirty="0" err="1">
                <a:latin typeface="Twinkl" pitchFamily="2" charset="0"/>
              </a:rPr>
              <a:t>Newgate</a:t>
            </a:r>
            <a:r>
              <a:rPr lang="en-US" sz="4000" dirty="0">
                <a:latin typeface="Twinkl" pitchFamily="2" charset="0"/>
              </a:rPr>
              <a:t> </a:t>
            </a:r>
            <a:r>
              <a:rPr lang="en-US" sz="4000" dirty="0" err="1">
                <a:latin typeface="Twinkl" pitchFamily="2" charset="0"/>
              </a:rPr>
              <a:t>Gaol</a:t>
            </a:r>
            <a:endParaRPr lang="en-US" sz="4000" dirty="0">
              <a:latin typeface="Twinkl" pitchFamily="2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920235" y="4003392"/>
            <a:ext cx="7488238" cy="213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Elizabeth wanted to make sure people in prisons were being looked after well.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In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1813</a:t>
            </a:r>
            <a:r>
              <a:rPr lang="en-US" sz="2000" dirty="0">
                <a:latin typeface="Twinkl" pitchFamily="2" charset="0"/>
              </a:rPr>
              <a:t> she visited </a:t>
            </a:r>
            <a:r>
              <a:rPr lang="en-US" sz="2000" dirty="0" err="1">
                <a:solidFill>
                  <a:srgbClr val="FF0000"/>
                </a:solidFill>
                <a:latin typeface="Twinkl" pitchFamily="2" charset="0"/>
              </a:rPr>
              <a:t>Newgate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winkl" pitchFamily="2" charset="0"/>
              </a:rPr>
              <a:t>Gaol</a:t>
            </a:r>
            <a:r>
              <a:rPr lang="en-US" sz="2000" dirty="0">
                <a:latin typeface="Twinkl" pitchFamily="2" charset="0"/>
              </a:rPr>
              <a:t>, the most horrible prison in London.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People slept on the floors, there was only one tap for water and the toilet was a bucket! </a:t>
            </a:r>
          </a:p>
        </p:txBody>
      </p:sp>
    </p:spTree>
    <p:extLst>
      <p:ext uri="{BB962C8B-B14F-4D97-AF65-F5344CB8AC3E}">
        <p14:creationId xmlns:p14="http://schemas.microsoft.com/office/powerpoint/2010/main" val="3193345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00113" y="946571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278038" y="635316"/>
            <a:ext cx="46609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2400" b="1" dirty="0" err="1">
                <a:latin typeface="Twinkl" pitchFamily="2" charset="0"/>
              </a:rPr>
              <a:t>Newgate</a:t>
            </a:r>
            <a:r>
              <a:rPr lang="en-US" sz="2400" b="1" dirty="0">
                <a:latin typeface="Twinkl" pitchFamily="2" charset="0"/>
              </a:rPr>
              <a:t> </a:t>
            </a:r>
            <a:r>
              <a:rPr lang="en-US" sz="2400" b="1" dirty="0" err="1">
                <a:latin typeface="Twinkl" pitchFamily="2" charset="0"/>
              </a:rPr>
              <a:t>Gaol</a:t>
            </a:r>
            <a:endParaRPr lang="en-US" sz="2400" b="1" dirty="0">
              <a:latin typeface="Twinkl" pitchFamily="2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28675" y="1721482"/>
            <a:ext cx="7488238" cy="3218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Elizabeth wanted to help the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women and children</a:t>
            </a:r>
            <a:r>
              <a:rPr lang="en-US" sz="2000" dirty="0">
                <a:latin typeface="Twinkl" pitchFamily="2" charset="0"/>
              </a:rPr>
              <a:t> that were in the prison.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The children were in there with murderers and only there because their mothers were in there.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Some women were hanged for using fake money!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00113" y="6357938"/>
            <a:ext cx="7488237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Photo courtesy of </a:t>
            </a:r>
            <a:r>
              <a:rPr lang="en-GB" sz="1400" dirty="0">
                <a:latin typeface="Twinkl" pitchFamily="2" charset="0"/>
                <a:cs typeface="Arial" charset="0"/>
              </a:rPr>
              <a:t>NZ Blair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36" y="3607402"/>
            <a:ext cx="3322128" cy="2491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5337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430444" y="692150"/>
            <a:ext cx="46609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2400" dirty="0">
                <a:latin typeface="Twinkl" pitchFamily="2" charset="0"/>
              </a:rPr>
              <a:t>The Reforms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28675" y="1773238"/>
            <a:ext cx="7488238" cy="3218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Elizabeth took clean clothes into the prisons and set up a school so people could learn to read the bible.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In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1817 she set up a society </a:t>
            </a:r>
            <a:r>
              <a:rPr lang="en-US" sz="2000" dirty="0">
                <a:latin typeface="Twinkl" pitchFamily="2" charset="0"/>
              </a:rPr>
              <a:t>to make prisons better.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She was the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first woman </a:t>
            </a:r>
            <a:r>
              <a:rPr lang="en-US" sz="2000" dirty="0">
                <a:latin typeface="Twinkl" pitchFamily="2" charset="0"/>
              </a:rPr>
              <a:t>to campaign for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better prisons</a:t>
            </a:r>
            <a:r>
              <a:rPr lang="en-US" sz="2000" dirty="0">
                <a:latin typeface="Twinkl" pitchFamily="2" charset="0"/>
              </a:rPr>
              <a:t>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977" y="3854470"/>
            <a:ext cx="1494943" cy="21784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763" y="3608029"/>
            <a:ext cx="1828528" cy="209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88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430444" y="692150"/>
            <a:ext cx="46609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2400" dirty="0">
                <a:latin typeface="Twinkl" pitchFamily="2" charset="0"/>
              </a:rPr>
              <a:t>Interesting facts 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28675" y="1773238"/>
            <a:ext cx="7488238" cy="3218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You can see a picture of Elizabeth Fry on the bank of a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£5 note</a:t>
            </a:r>
            <a:r>
              <a:rPr lang="en-US" sz="2000" dirty="0">
                <a:latin typeface="Twinkl" pitchFamily="2" charset="0"/>
              </a:rPr>
              <a:t>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Canada celebrates National Elizabeth Fry week in May. </a:t>
            </a:r>
          </a:p>
          <a:p>
            <a:pPr marL="342900" indent="-342900">
              <a:spcBef>
                <a:spcPct val="20000"/>
              </a:spcBef>
              <a:buFont typeface="Arial"/>
              <a:buChar char="•"/>
            </a:pPr>
            <a:r>
              <a:rPr lang="en-US" sz="2000" dirty="0">
                <a:latin typeface="Twinkl" pitchFamily="2" charset="0"/>
              </a:rPr>
              <a:t>Her husband’s family were famous for making chocolate.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00113" y="6357938"/>
            <a:ext cx="7488237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Photo courtesy of </a:t>
            </a:r>
            <a:r>
              <a:rPr lang="en-GB" sz="1400" dirty="0">
                <a:latin typeface="Twinkl" pitchFamily="2" charset="0"/>
                <a:cs typeface="Arial" charset="0"/>
              </a:rPr>
              <a:t>NASA on The Commons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744" y="3382723"/>
            <a:ext cx="5253487" cy="26381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51236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819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7" name="TextBox 8"/>
          <p:cNvSpPr txBox="1">
            <a:spLocks noChangeArrowheads="1"/>
          </p:cNvSpPr>
          <p:nvPr/>
        </p:nvSpPr>
        <p:spPr bwMode="auto">
          <a:xfrm>
            <a:off x="3563938" y="1027113"/>
            <a:ext cx="20891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2400" b="1" dirty="0">
                <a:latin typeface="Twinkl" pitchFamily="2" charset="0"/>
              </a:rPr>
              <a:t>Task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 bwMode="auto">
          <a:xfrm>
            <a:off x="712787" y="1581150"/>
            <a:ext cx="797542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 fontScale="75000" lnSpcReduction="2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>
              <a:lnSpc>
                <a:spcPct val="150000"/>
              </a:lnSpc>
              <a:defRPr/>
            </a:pPr>
            <a:r>
              <a:rPr lang="en-US" sz="2400" dirty="0">
                <a:latin typeface="Twinkl" pitchFamily="2" charset="0"/>
              </a:rPr>
              <a:t>Your task is to create a poster showing information about Elizabeth Fry.</a:t>
            </a:r>
          </a:p>
          <a:p>
            <a:pPr>
              <a:lnSpc>
                <a:spcPct val="150000"/>
              </a:lnSpc>
              <a:defRPr/>
            </a:pPr>
            <a:r>
              <a:rPr lang="en-US" sz="2400" dirty="0">
                <a:latin typeface="Twinkl" pitchFamily="2" charset="0"/>
              </a:rPr>
              <a:t>What to include: </a:t>
            </a:r>
          </a:p>
        </p:txBody>
      </p:sp>
      <p:grpSp>
        <p:nvGrpSpPr>
          <p:cNvPr id="8200" name="Group 27"/>
          <p:cNvGrpSpPr>
            <a:grpSpLocks/>
          </p:cNvGrpSpPr>
          <p:nvPr/>
        </p:nvGrpSpPr>
        <p:grpSpPr bwMode="auto">
          <a:xfrm>
            <a:off x="2843213" y="3284538"/>
            <a:ext cx="3448050" cy="2466975"/>
            <a:chOff x="3048770" y="3214172"/>
            <a:chExt cx="3447889" cy="2466217"/>
          </a:xfrm>
        </p:grpSpPr>
        <p:cxnSp>
          <p:nvCxnSpPr>
            <p:cNvPr id="4" name="Straight Arrow Connector 3"/>
            <p:cNvCxnSpPr/>
            <p:nvPr/>
          </p:nvCxnSpPr>
          <p:spPr>
            <a:xfrm flipV="1">
              <a:off x="5512455" y="3515704"/>
              <a:ext cx="984204" cy="610999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>
              <a:off x="5331488" y="4545675"/>
              <a:ext cx="977854" cy="611000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3048770" y="4545675"/>
              <a:ext cx="947693" cy="720504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 flipV="1">
              <a:off x="3048770" y="3650600"/>
              <a:ext cx="947693" cy="485626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 flipH="1" flipV="1">
              <a:off x="4850498" y="3214172"/>
              <a:ext cx="28574" cy="810963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>
              <a:off x="4887009" y="5034475"/>
              <a:ext cx="0" cy="645914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214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64" y="3582127"/>
              <a:ext cx="2795399" cy="173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5" name="TextBox 8"/>
            <p:cNvSpPr txBox="1">
              <a:spLocks noChangeArrowheads="1"/>
            </p:cNvSpPr>
            <p:nvPr/>
          </p:nvSpPr>
          <p:spPr bwMode="auto">
            <a:xfrm>
              <a:off x="3748715" y="4227514"/>
              <a:ext cx="2088059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GB" sz="2400" b="1" dirty="0">
                  <a:latin typeface="Twinkl" pitchFamily="2" charset="0"/>
                </a:rPr>
                <a:t>Timeline</a:t>
              </a:r>
              <a:endParaRPr lang="en-GB" sz="2400" dirty="0">
                <a:latin typeface="Twinkl" pitchFamily="2" charset="0"/>
              </a:endParaRPr>
            </a:p>
          </p:txBody>
        </p:sp>
      </p:grpSp>
      <p:sp>
        <p:nvSpPr>
          <p:cNvPr id="8202" name="TextBox 28"/>
          <p:cNvSpPr txBox="1">
            <a:spLocks noChangeArrowheads="1"/>
          </p:cNvSpPr>
          <p:nvPr/>
        </p:nvSpPr>
        <p:spPr bwMode="auto">
          <a:xfrm>
            <a:off x="1327150" y="3408363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TEXT HERE</a:t>
            </a:r>
          </a:p>
        </p:txBody>
      </p:sp>
      <p:sp>
        <p:nvSpPr>
          <p:cNvPr id="8203" name="TextBox 37"/>
          <p:cNvSpPr txBox="1">
            <a:spLocks noChangeArrowheads="1"/>
          </p:cNvSpPr>
          <p:nvPr/>
        </p:nvSpPr>
        <p:spPr bwMode="auto">
          <a:xfrm>
            <a:off x="1171575" y="5184775"/>
            <a:ext cx="1670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TEXT HERE</a:t>
            </a:r>
          </a:p>
        </p:txBody>
      </p:sp>
      <p:sp>
        <p:nvSpPr>
          <p:cNvPr id="8204" name="TextBox 38"/>
          <p:cNvSpPr txBox="1">
            <a:spLocks noChangeArrowheads="1"/>
          </p:cNvSpPr>
          <p:nvPr/>
        </p:nvSpPr>
        <p:spPr bwMode="auto">
          <a:xfrm>
            <a:off x="3716338" y="2830513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TEXT HERE</a:t>
            </a:r>
          </a:p>
        </p:txBody>
      </p:sp>
      <p:sp>
        <p:nvSpPr>
          <p:cNvPr id="8205" name="TextBox 39"/>
          <p:cNvSpPr txBox="1">
            <a:spLocks noChangeArrowheads="1"/>
          </p:cNvSpPr>
          <p:nvPr/>
        </p:nvSpPr>
        <p:spPr bwMode="auto">
          <a:xfrm>
            <a:off x="5607050" y="3175000"/>
            <a:ext cx="1668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TEXT HERE</a:t>
            </a:r>
          </a:p>
        </p:txBody>
      </p:sp>
      <p:sp>
        <p:nvSpPr>
          <p:cNvPr id="8206" name="TextBox 40"/>
          <p:cNvSpPr txBox="1">
            <a:spLocks noChangeArrowheads="1"/>
          </p:cNvSpPr>
          <p:nvPr/>
        </p:nvSpPr>
        <p:spPr bwMode="auto">
          <a:xfrm>
            <a:off x="6029325" y="5141913"/>
            <a:ext cx="166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TEXT HERE</a:t>
            </a:r>
          </a:p>
        </p:txBody>
      </p:sp>
      <p:sp>
        <p:nvSpPr>
          <p:cNvPr id="8207" name="TextBox 41"/>
          <p:cNvSpPr txBox="1">
            <a:spLocks noChangeArrowheads="1"/>
          </p:cNvSpPr>
          <p:nvPr/>
        </p:nvSpPr>
        <p:spPr bwMode="auto">
          <a:xfrm>
            <a:off x="3949700" y="5754688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GB" dirty="0">
                <a:latin typeface="Twinkl" pitchFamily="2" charset="0"/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501760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rgbClr val="FFFF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921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221" name="TextBox 8"/>
          <p:cNvSpPr txBox="1">
            <a:spLocks noChangeArrowheads="1"/>
          </p:cNvSpPr>
          <p:nvPr/>
        </p:nvSpPr>
        <p:spPr bwMode="auto">
          <a:xfrm>
            <a:off x="4140200" y="1028700"/>
            <a:ext cx="14335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400" b="1" dirty="0">
                <a:latin typeface="Twinkl" pitchFamily="2" charset="0"/>
              </a:rPr>
              <a:t>Plenary</a:t>
            </a:r>
            <a:endParaRPr lang="en-GB" sz="2400" dirty="0">
              <a:latin typeface="Twinkl" pitchFamily="2" charset="0"/>
            </a:endParaRPr>
          </a:p>
        </p:txBody>
      </p:sp>
      <p:sp>
        <p:nvSpPr>
          <p:cNvPr id="9222" name="Content Placeholder 2"/>
          <p:cNvSpPr txBox="1">
            <a:spLocks/>
          </p:cNvSpPr>
          <p:nvPr/>
        </p:nvSpPr>
        <p:spPr bwMode="auto">
          <a:xfrm>
            <a:off x="900113" y="2817153"/>
            <a:ext cx="7535862" cy="28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457200"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9144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3716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1828800"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2860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7432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2004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657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spcBef>
                <a:spcPct val="20000"/>
              </a:spcBef>
              <a:buAutoNum type="arabicPeriod"/>
            </a:pPr>
            <a:r>
              <a:rPr lang="en-US" sz="2000" dirty="0">
                <a:latin typeface="Twinkl" pitchFamily="2" charset="0"/>
              </a:rPr>
              <a:t>What is Elizabeth Fry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famous for</a:t>
            </a:r>
            <a:r>
              <a:rPr lang="en-US" sz="2000" dirty="0">
                <a:latin typeface="Twinkl" pitchFamily="2" charset="0"/>
              </a:rPr>
              <a:t>?</a:t>
            </a:r>
          </a:p>
          <a:p>
            <a:pPr>
              <a:spcBef>
                <a:spcPct val="20000"/>
              </a:spcBef>
              <a:buAutoNum type="arabicPeriod"/>
            </a:pPr>
            <a:endParaRPr lang="en-US" sz="2000" dirty="0">
              <a:latin typeface="Twinkl" pitchFamily="2" charset="0"/>
            </a:endParaRPr>
          </a:p>
          <a:p>
            <a:pPr>
              <a:spcBef>
                <a:spcPct val="20000"/>
              </a:spcBef>
              <a:buAutoNum type="arabicPeriod"/>
            </a:pPr>
            <a:r>
              <a:rPr lang="en-US" sz="2000" dirty="0">
                <a:latin typeface="Twinkl" pitchFamily="2" charset="0"/>
              </a:rPr>
              <a:t>Where can we see her </a:t>
            </a:r>
            <a:r>
              <a:rPr lang="en-US" sz="2000" dirty="0">
                <a:solidFill>
                  <a:srgbClr val="FF0000"/>
                </a:solidFill>
                <a:latin typeface="Twinkl" pitchFamily="2" charset="0"/>
              </a:rPr>
              <a:t>picture</a:t>
            </a:r>
            <a:r>
              <a:rPr lang="en-US" sz="2000" dirty="0">
                <a:latin typeface="Twinkl" pitchFamily="2" charset="0"/>
              </a:rPr>
              <a:t> on a day to day basis?</a:t>
            </a:r>
          </a:p>
          <a:p>
            <a:pPr>
              <a:spcBef>
                <a:spcPct val="20000"/>
              </a:spcBef>
              <a:buAutoNum type="arabicPeriod"/>
            </a:pPr>
            <a:endParaRPr lang="en-US" sz="2000" dirty="0">
              <a:latin typeface="Twinkl" pitchFamily="2" charset="0"/>
            </a:endParaRPr>
          </a:p>
          <a:p>
            <a:pPr>
              <a:spcBef>
                <a:spcPct val="20000"/>
              </a:spcBef>
              <a:buAutoNum type="arabicPeriod"/>
            </a:pPr>
            <a:r>
              <a:rPr lang="en-US" sz="2000" dirty="0">
                <a:latin typeface="Twinkl" pitchFamily="2" charset="0"/>
              </a:rPr>
              <a:t>What was the name of the prison she visited? </a:t>
            </a:r>
          </a:p>
          <a:p>
            <a:pPr>
              <a:spcBef>
                <a:spcPct val="20000"/>
              </a:spcBef>
              <a:buAutoNum type="arabicPeriod"/>
            </a:pPr>
            <a:endParaRPr lang="en-US" sz="2000" dirty="0">
              <a:latin typeface="Twinkl" pitchFamily="2" charset="0"/>
            </a:endParaRPr>
          </a:p>
          <a:p>
            <a:pPr>
              <a:spcBef>
                <a:spcPct val="20000"/>
              </a:spcBef>
              <a:buAutoNum type="arabicPeriod"/>
            </a:pPr>
            <a:r>
              <a:rPr lang="en-US" sz="2000" dirty="0">
                <a:latin typeface="Twinkl" pitchFamily="2" charset="0"/>
              </a:rPr>
              <a:t>Who did she help in the prisons?</a:t>
            </a:r>
          </a:p>
          <a:p>
            <a:pPr>
              <a:spcBef>
                <a:spcPct val="20000"/>
              </a:spcBef>
              <a:buAutoNum type="arabicPeriod"/>
            </a:pPr>
            <a:endParaRPr lang="en-US" sz="2000" dirty="0"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139" y="1831459"/>
            <a:ext cx="595824" cy="69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2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3276600" y="3028950"/>
            <a:ext cx="53990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4800" dirty="0">
                <a:latin typeface="Twinkl" pitchFamily="2" charset="0"/>
              </a:rPr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775203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511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ＭＳ Ｐゴシック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Becca Keen</dc:creator>
  <cp:lastModifiedBy>Twinkl</cp:lastModifiedBy>
  <cp:revision>27</cp:revision>
  <dcterms:created xsi:type="dcterms:W3CDTF">2013-10-26T11:20:02Z</dcterms:created>
  <dcterms:modified xsi:type="dcterms:W3CDTF">2017-03-16T16:45:26Z</dcterms:modified>
</cp:coreProperties>
</file>