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9" r:id="rId3"/>
    <p:sldId id="270" r:id="rId4"/>
    <p:sldId id="271" r:id="rId5"/>
    <p:sldId id="272" r:id="rId6"/>
    <p:sldId id="273" r:id="rId7"/>
    <p:sldId id="286" r:id="rId8"/>
    <p:sldId id="275" r:id="rId9"/>
    <p:sldId id="277" r:id="rId10"/>
    <p:sldId id="278" r:id="rId11"/>
    <p:sldId id="279" r:id="rId12"/>
    <p:sldId id="281" r:id="rId13"/>
    <p:sldId id="283" r:id="rId14"/>
    <p:sldId id="285" r:id="rId15"/>
    <p:sldId id="267" r:id="rId16"/>
  </p:sldIdLst>
  <p:sldSz cx="9144000" cy="6858000" type="screen4x3"/>
  <p:notesSz cx="6858000" cy="9144000"/>
  <p:embeddedFontLst>
    <p:embeddedFont>
      <p:font typeface="Sassoon Infant Rg" panose="02000503030000020003" pitchFamily="50" charset="0"/>
      <p:regular r:id="rId19"/>
      <p:bold r:id="rId20"/>
    </p:embeddedFont>
    <p:embeddedFont>
      <p:font typeface="Calibri" panose="020F0502020204030204" pitchFamily="34" charset="0"/>
      <p:regular r:id="rId21"/>
      <p:bold r:id="rId22"/>
      <p:italic r:id="rId23"/>
      <p:boldItalic r:id="rId24"/>
    </p:embeddedFont>
    <p:embeddedFont>
      <p:font typeface="Twinkl SemiBold" pitchFamily="2" charset="0"/>
      <p:regular r:id="rId25"/>
      <p:bold r:id="rId26"/>
    </p:embeddedFont>
    <p:embeddedFont>
      <p:font typeface="Twinkl" panose="020B0604020202020204" pitchFamily="2" charset="0"/>
      <p:regular r:id="rId27"/>
      <p:bold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16">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18" autoAdjust="0"/>
    <p:restoredTop sz="94660"/>
  </p:normalViewPr>
  <p:slideViewPr>
    <p:cSldViewPr snapToGrid="0">
      <p:cViewPr varScale="1">
        <p:scale>
          <a:sx n="57" d="100"/>
          <a:sy n="57" d="100"/>
        </p:scale>
        <p:origin x="1133" y="48"/>
      </p:cViewPr>
      <p:guideLst>
        <p:guide orient="horz" pos="2160"/>
        <p:guide pos="2880"/>
        <p:guide pos="340"/>
        <p:guide orient="horz" pos="3974"/>
        <p:guide pos="5420"/>
        <p:guide orient="horz" pos="346"/>
        <p:guide pos="476"/>
        <p:guide orient="horz" pos="482"/>
        <p:guide orient="horz" pos="3816"/>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E999EC-EC54-4BA9-9A02-4E255078C3E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47E9EBDB-F321-472C-B33F-0E9E726411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4290198-0BDA-43A2-9A34-6237E098E377}" type="datetimeFigureOut">
              <a:rPr lang="en-GB"/>
              <a:pPr>
                <a:defRPr/>
              </a:pPr>
              <a:t>25/01/2021</a:t>
            </a:fld>
            <a:endParaRPr lang="en-GB"/>
          </a:p>
        </p:txBody>
      </p:sp>
      <p:sp>
        <p:nvSpPr>
          <p:cNvPr id="4" name="Footer Placeholder 3">
            <a:extLst>
              <a:ext uri="{FF2B5EF4-FFF2-40B4-BE49-F238E27FC236}">
                <a16:creationId xmlns:a16="http://schemas.microsoft.com/office/drawing/2014/main" id="{77254AC1-C0AB-41F3-982A-BC4486482D2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04EAE17-1A4C-43B8-908D-990E72AAFD75}"/>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E95CA3D2-F8AD-4B4F-9897-33E790B657B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7ECA2A1-78BB-4F39-89D0-5238860A906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13E4904-812F-4D9C-99CB-86DA52C38A4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952B1E0-F317-423D-BCBE-0CE70E84F55F}" type="datetimeFigureOut">
              <a:rPr lang="en-GB"/>
              <a:pPr>
                <a:defRPr/>
              </a:pPr>
              <a:t>25/01/2021</a:t>
            </a:fld>
            <a:endParaRPr lang="en-GB"/>
          </a:p>
        </p:txBody>
      </p:sp>
      <p:sp>
        <p:nvSpPr>
          <p:cNvPr id="4" name="Slide Image Placeholder 3">
            <a:extLst>
              <a:ext uri="{FF2B5EF4-FFF2-40B4-BE49-F238E27FC236}">
                <a16:creationId xmlns:a16="http://schemas.microsoft.com/office/drawing/2014/main" id="{FB2B96A6-42FA-459E-9A10-0A9D71B8623B}"/>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1A14B43-4480-4EDC-9A43-98F913B25DD9}"/>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683B4E9-E34B-4D02-B6D4-9686526026E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1936959D-61DC-477D-A37D-B079B71811E6}"/>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77D60D0D-7112-4AB7-BDF5-1D9D59F389B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528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0D71ED99-BB4D-46B3-A818-10CEE21ADEE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3285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1B00C12-6BEE-4CBA-AAFB-0099A02ACCF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530885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97819A4-668D-433A-8A73-64AB1DA6BCB3}"/>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C436AEF6-D291-4E47-914A-35B905D5CC29}"/>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E5BBE406-43E4-43C2-940C-2E487A44F5E3}"/>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17BCF983-2727-414C-AB44-EC49A0CAB11E}"/>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B64FA8DD-E6B3-4181-B8FA-C221640F7B60}"/>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108550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47365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650" y="5545138"/>
            <a:ext cx="7632700" cy="512762"/>
          </a:xfrm>
        </p:spPr>
        <p:txBody>
          <a:bodyPr/>
          <a:lstStyle/>
          <a:p>
            <a:pPr eaLnBrk="1" hangingPunct="1"/>
            <a:r>
              <a:rPr lang="en-GB" altLang="en-US" sz="1800" b="0" smtClean="0">
                <a:latin typeface="Twinkl" pitchFamily="2" charset="0"/>
              </a:rPr>
              <a:t>Let’s have a look inside the body…</a:t>
            </a:r>
          </a:p>
        </p:txBody>
      </p:sp>
      <p:sp>
        <p:nvSpPr>
          <p:cNvPr id="3" name="Rectangle 2"/>
          <p:cNvSpPr>
            <a:spLocks noChangeArrowheads="1"/>
          </p:cNvSpPr>
          <p:nvPr/>
        </p:nvSpPr>
        <p:spPr bwMode="auto">
          <a:xfrm>
            <a:off x="755650" y="5175250"/>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It is your organs. Your heart, brain, lungs and many more!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9875" y="1885950"/>
            <a:ext cx="1466850"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38700" y="1949450"/>
            <a:ext cx="1487488" cy="307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94250" y="2011363"/>
            <a:ext cx="1576388"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125" y="1949450"/>
            <a:ext cx="1576388"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55650" y="140970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Have you ever wondered what was underneath your skin?</a:t>
            </a:r>
          </a:p>
        </p:txBody>
      </p:sp>
      <p:sp>
        <p:nvSpPr>
          <p:cNvPr id="9225" name="Title 1"/>
          <p:cNvSpPr>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4000" b="1">
                <a:latin typeface="Twinkl SemiBold" pitchFamily="2" charset="0"/>
              </a:rPr>
              <a:t>What’s Inside of Me?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xit" presetSubtype="0" fill="hold" nodeType="with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b="32224"/>
          <a:stretch>
            <a:fillRect/>
          </a:stretch>
        </p:blipFill>
        <p:spPr bwMode="auto">
          <a:xfrm>
            <a:off x="2901950" y="1884363"/>
            <a:ext cx="3340100" cy="449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itle 1"/>
          <p:cNvSpPr>
            <a:spLocks noGrp="1"/>
          </p:cNvSpPr>
          <p:nvPr>
            <p:ph type="title"/>
          </p:nvPr>
        </p:nvSpPr>
        <p:spPr>
          <a:xfrm>
            <a:off x="457200" y="479425"/>
            <a:ext cx="8220075" cy="993775"/>
          </a:xfrm>
        </p:spPr>
        <p:txBody>
          <a:bodyPr/>
          <a:lstStyle/>
          <a:p>
            <a:pPr eaLnBrk="1" hangingPunct="1"/>
            <a:r>
              <a:rPr lang="en-GB" altLang="en-US" b="0" smtClean="0"/>
              <a:t>Here are the Main Organs</a:t>
            </a:r>
            <a:endParaRPr lang="en-GB" altLang="en-US" smtClean="0"/>
          </a:p>
        </p:txBody>
      </p:sp>
      <p:pic>
        <p:nvPicPr>
          <p:cNvPr id="1024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21125" y="2125663"/>
            <a:ext cx="1292225" cy="398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4"/>
          <p:cNvSpPr txBox="1">
            <a:spLocks noChangeArrowheads="1"/>
          </p:cNvSpPr>
          <p:nvPr/>
        </p:nvSpPr>
        <p:spPr bwMode="auto">
          <a:xfrm>
            <a:off x="2054225" y="1350963"/>
            <a:ext cx="5026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Do you know what they are called?</a:t>
            </a:r>
          </a:p>
        </p:txBody>
      </p:sp>
      <p:sp>
        <p:nvSpPr>
          <p:cNvPr id="6" name="Brain"/>
          <p:cNvSpPr txBox="1">
            <a:spLocks noChangeArrowheads="1"/>
          </p:cNvSpPr>
          <p:nvPr/>
        </p:nvSpPr>
        <p:spPr bwMode="auto">
          <a:xfrm>
            <a:off x="620713" y="1931988"/>
            <a:ext cx="107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brain</a:t>
            </a:r>
          </a:p>
        </p:txBody>
      </p:sp>
      <p:sp>
        <p:nvSpPr>
          <p:cNvPr id="7" name="Lungs"/>
          <p:cNvSpPr txBox="1">
            <a:spLocks noChangeArrowheads="1"/>
          </p:cNvSpPr>
          <p:nvPr/>
        </p:nvSpPr>
        <p:spPr bwMode="auto">
          <a:xfrm>
            <a:off x="7364413" y="1935163"/>
            <a:ext cx="1079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lungs</a:t>
            </a:r>
          </a:p>
        </p:txBody>
      </p:sp>
      <p:sp>
        <p:nvSpPr>
          <p:cNvPr id="8" name="Liver"/>
          <p:cNvSpPr txBox="1">
            <a:spLocks noChangeArrowheads="1"/>
          </p:cNvSpPr>
          <p:nvPr/>
        </p:nvSpPr>
        <p:spPr bwMode="auto">
          <a:xfrm>
            <a:off x="619125" y="5522913"/>
            <a:ext cx="1081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liver</a:t>
            </a:r>
          </a:p>
        </p:txBody>
      </p:sp>
      <p:sp>
        <p:nvSpPr>
          <p:cNvPr id="9" name="Small Intestine"/>
          <p:cNvSpPr txBox="1">
            <a:spLocks noChangeArrowheads="1"/>
          </p:cNvSpPr>
          <p:nvPr/>
        </p:nvSpPr>
        <p:spPr bwMode="auto">
          <a:xfrm>
            <a:off x="7362825" y="3444875"/>
            <a:ext cx="10810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small intestine</a:t>
            </a:r>
          </a:p>
        </p:txBody>
      </p:sp>
      <p:sp>
        <p:nvSpPr>
          <p:cNvPr id="10" name="Large Intestine"/>
          <p:cNvSpPr txBox="1">
            <a:spLocks noChangeArrowheads="1"/>
          </p:cNvSpPr>
          <p:nvPr/>
        </p:nvSpPr>
        <p:spPr bwMode="auto">
          <a:xfrm>
            <a:off x="620713" y="4324350"/>
            <a:ext cx="1079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large intestine</a:t>
            </a:r>
          </a:p>
        </p:txBody>
      </p:sp>
      <p:sp>
        <p:nvSpPr>
          <p:cNvPr id="11" name="Bladder"/>
          <p:cNvSpPr txBox="1">
            <a:spLocks noChangeArrowheads="1"/>
          </p:cNvSpPr>
          <p:nvPr/>
        </p:nvSpPr>
        <p:spPr bwMode="auto">
          <a:xfrm>
            <a:off x="7364413" y="5591175"/>
            <a:ext cx="1079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bladder</a:t>
            </a:r>
          </a:p>
        </p:txBody>
      </p:sp>
      <p:sp>
        <p:nvSpPr>
          <p:cNvPr id="12" name="Heart"/>
          <p:cNvSpPr txBox="1">
            <a:spLocks noChangeArrowheads="1"/>
          </p:cNvSpPr>
          <p:nvPr/>
        </p:nvSpPr>
        <p:spPr bwMode="auto">
          <a:xfrm>
            <a:off x="619125" y="3836988"/>
            <a:ext cx="107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heart</a:t>
            </a:r>
          </a:p>
        </p:txBody>
      </p:sp>
      <p:cxnSp>
        <p:nvCxnSpPr>
          <p:cNvPr id="34" name="Straight Arrow Connector 33">
            <a:extLst>
              <a:ext uri="{FF2B5EF4-FFF2-40B4-BE49-F238E27FC236}">
                <a16:creationId xmlns:a16="http://schemas.microsoft.com/office/drawing/2014/main" id="{3F00E1CE-FA44-4603-BE9B-7F7B13019C40}"/>
              </a:ext>
            </a:extLst>
          </p:cNvPr>
          <p:cNvCxnSpPr/>
          <p:nvPr/>
        </p:nvCxnSpPr>
        <p:spPr>
          <a:xfrm>
            <a:off x="3921125" y="2254250"/>
            <a:ext cx="576263" cy="9207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0FB7520E-CB81-49F5-A8C3-39ACDFD0070E}"/>
              </a:ext>
            </a:extLst>
          </p:cNvPr>
          <p:cNvCxnSpPr/>
          <p:nvPr/>
        </p:nvCxnSpPr>
        <p:spPr>
          <a:xfrm flipH="1">
            <a:off x="4408488" y="3355975"/>
            <a:ext cx="758825" cy="29210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E9511C5A-C9AA-453B-8630-2E4F5659E45B}"/>
              </a:ext>
            </a:extLst>
          </p:cNvPr>
          <p:cNvCxnSpPr/>
          <p:nvPr/>
        </p:nvCxnSpPr>
        <p:spPr>
          <a:xfrm flipH="1">
            <a:off x="4864100" y="3365500"/>
            <a:ext cx="303213" cy="37623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3EFC010F-1A3F-40AB-9754-B8FD6798E080}"/>
              </a:ext>
            </a:extLst>
          </p:cNvPr>
          <p:cNvCxnSpPr/>
          <p:nvPr/>
        </p:nvCxnSpPr>
        <p:spPr>
          <a:xfrm>
            <a:off x="3576638" y="3622675"/>
            <a:ext cx="950912" cy="42862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4DB08E29-693D-49B6-B8ED-6F66BF0F87FF}"/>
              </a:ext>
            </a:extLst>
          </p:cNvPr>
          <p:cNvCxnSpPr/>
          <p:nvPr/>
        </p:nvCxnSpPr>
        <p:spPr>
          <a:xfrm flipH="1">
            <a:off x="4621213" y="5776913"/>
            <a:ext cx="749300" cy="1158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F864D343-5823-438C-AF62-1B2747759745}"/>
              </a:ext>
            </a:extLst>
          </p:cNvPr>
          <p:cNvCxnSpPr/>
          <p:nvPr/>
        </p:nvCxnSpPr>
        <p:spPr>
          <a:xfrm>
            <a:off x="3570288" y="4494213"/>
            <a:ext cx="574675" cy="904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2" name="Stomach"/>
          <p:cNvSpPr txBox="1">
            <a:spLocks noChangeArrowheads="1"/>
          </p:cNvSpPr>
          <p:nvPr/>
        </p:nvSpPr>
        <p:spPr bwMode="auto">
          <a:xfrm>
            <a:off x="7364413" y="4598988"/>
            <a:ext cx="1081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stomach</a:t>
            </a:r>
          </a:p>
        </p:txBody>
      </p:sp>
      <p:cxnSp>
        <p:nvCxnSpPr>
          <p:cNvPr id="53" name="Straight Arrow Connector 52">
            <a:extLst>
              <a:ext uri="{FF2B5EF4-FFF2-40B4-BE49-F238E27FC236}">
                <a16:creationId xmlns:a16="http://schemas.microsoft.com/office/drawing/2014/main" id="{D60E2311-0C61-4512-A346-0A1EA3931031}"/>
              </a:ext>
            </a:extLst>
          </p:cNvPr>
          <p:cNvCxnSpPr/>
          <p:nvPr/>
        </p:nvCxnSpPr>
        <p:spPr>
          <a:xfrm flipH="1">
            <a:off x="4962525" y="4191000"/>
            <a:ext cx="781050" cy="4556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id="{616D58C1-7065-4B05-87D8-CF6640CE051A}"/>
              </a:ext>
            </a:extLst>
          </p:cNvPr>
          <p:cNvCxnSpPr>
            <a:cxnSpLocks/>
          </p:cNvCxnSpPr>
          <p:nvPr/>
        </p:nvCxnSpPr>
        <p:spPr>
          <a:xfrm>
            <a:off x="3195638" y="5546725"/>
            <a:ext cx="857250" cy="4445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03346FDB-8E2F-499A-8C4E-2BE0471AAC68}"/>
              </a:ext>
            </a:extLst>
          </p:cNvPr>
          <p:cNvCxnSpPr/>
          <p:nvPr/>
        </p:nvCxnSpPr>
        <p:spPr>
          <a:xfrm flipH="1">
            <a:off x="4962525" y="5080000"/>
            <a:ext cx="781050" cy="2397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3" name="Kidneys"/>
          <p:cNvSpPr txBox="1">
            <a:spLocks noChangeArrowheads="1"/>
          </p:cNvSpPr>
          <p:nvPr/>
        </p:nvSpPr>
        <p:spPr bwMode="auto">
          <a:xfrm>
            <a:off x="620713" y="2690813"/>
            <a:ext cx="1079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kidneys</a:t>
            </a:r>
          </a:p>
        </p:txBody>
      </p:sp>
      <p:cxnSp>
        <p:nvCxnSpPr>
          <p:cNvPr id="64" name="Straight Arrow Connector 63">
            <a:extLst>
              <a:ext uri="{FF2B5EF4-FFF2-40B4-BE49-F238E27FC236}">
                <a16:creationId xmlns:a16="http://schemas.microsoft.com/office/drawing/2014/main" id="{527847C1-1B9E-4276-A977-A4A34F6F25E6}"/>
              </a:ext>
            </a:extLst>
          </p:cNvPr>
          <p:cNvCxnSpPr/>
          <p:nvPr/>
        </p:nvCxnSpPr>
        <p:spPr>
          <a:xfrm>
            <a:off x="3009900" y="4751388"/>
            <a:ext cx="1200150" cy="27781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61F4B084-8073-4A1A-88AA-F6C4BD03BF10}"/>
              </a:ext>
            </a:extLst>
          </p:cNvPr>
          <p:cNvCxnSpPr/>
          <p:nvPr/>
        </p:nvCxnSpPr>
        <p:spPr>
          <a:xfrm flipH="1">
            <a:off x="4565650" y="2952750"/>
            <a:ext cx="601663" cy="41275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7" name="Lungs"/>
          <p:cNvSpPr txBox="1">
            <a:spLocks noChangeArrowheads="1"/>
          </p:cNvSpPr>
          <p:nvPr/>
        </p:nvSpPr>
        <p:spPr bwMode="auto">
          <a:xfrm>
            <a:off x="7364413" y="2665413"/>
            <a:ext cx="1079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trachea</a:t>
            </a:r>
          </a:p>
        </p:txBody>
      </p:sp>
      <p:sp>
        <p:nvSpPr>
          <p:cNvPr id="26" name="Heart"/>
          <p:cNvSpPr txBox="1">
            <a:spLocks noChangeArrowheads="1"/>
          </p:cNvSpPr>
          <p:nvPr/>
        </p:nvSpPr>
        <p:spPr bwMode="auto">
          <a:xfrm>
            <a:off x="619125" y="3333750"/>
            <a:ext cx="107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skin</a:t>
            </a:r>
          </a:p>
        </p:txBody>
      </p:sp>
      <p:cxnSp>
        <p:nvCxnSpPr>
          <p:cNvPr id="29" name="Straight Arrow Connector 28">
            <a:extLst>
              <a:ext uri="{FF2B5EF4-FFF2-40B4-BE49-F238E27FC236}">
                <a16:creationId xmlns:a16="http://schemas.microsoft.com/office/drawing/2014/main" id="{352F4A8E-33D4-4974-AADB-590E3B07038A}"/>
              </a:ext>
            </a:extLst>
          </p:cNvPr>
          <p:cNvCxnSpPr/>
          <p:nvPr/>
        </p:nvCxnSpPr>
        <p:spPr>
          <a:xfrm>
            <a:off x="3106738" y="4071938"/>
            <a:ext cx="576262" cy="9207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500"/>
                                        <p:tgtEl>
                                          <p:spTgt spid="43"/>
                                        </p:tgtEl>
                                      </p:cBhvr>
                                    </p:animEffect>
                                  </p:childTnLst>
                                </p:cTn>
                              </p:par>
                              <p:par>
                                <p:cTn id="11" presetID="10"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par>
                                <p:cTn id="17" presetID="10" presetClass="entr" presetSubtype="0"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fade">
                                      <p:cBhvr>
                                        <p:cTn id="19" dur="500"/>
                                        <p:tgtEl>
                                          <p:spTgt spid="51"/>
                                        </p:tgtEl>
                                      </p:cBhvr>
                                    </p:animEffect>
                                  </p:childTnLst>
                                </p:cTn>
                              </p:par>
                              <p:par>
                                <p:cTn id="20" presetID="10"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500"/>
                                        <p:tgtEl>
                                          <p:spTgt spid="55"/>
                                        </p:tgtEl>
                                      </p:cBhvr>
                                    </p:animEffect>
                                  </p:childTnLst>
                                </p:cTn>
                              </p:par>
                              <p:par>
                                <p:cTn id="23" presetID="10" presetClass="entr" presetSubtype="0" fill="hold"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par>
                                <p:cTn id="26" presetID="10" presetClass="entr" presetSubtype="0" fill="hold"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500"/>
                                        <p:tgtEl>
                                          <p:spTgt spid="45"/>
                                        </p:tgtEl>
                                      </p:cBhvr>
                                    </p:animEffect>
                                  </p:childTnLst>
                                </p:cTn>
                              </p:par>
                              <p:par>
                                <p:cTn id="29" presetID="10"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500"/>
                                        <p:tgtEl>
                                          <p:spTgt spid="53"/>
                                        </p:tgtEl>
                                      </p:cBhvr>
                                    </p:animEffect>
                                  </p:childTnLst>
                                </p:cTn>
                              </p:par>
                              <p:par>
                                <p:cTn id="32" presetID="10" presetClass="entr" presetSubtype="0" fill="hold" nodeType="with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nodeType="clickPar">
                      <p:stCondLst>
                        <p:cond delay="0"/>
                      </p:stCondLst>
                      <p:childTnLst>
                        <p:par>
                          <p:cTn id="43" fill="hold" nodeType="withGroup">
                            <p:stCondLst>
                              <p:cond delay="0"/>
                            </p:stCondLst>
                            <p:childTnLst>
                              <p:par>
                                <p:cTn id="44" presetID="0" presetClass="path" presetSubtype="0" accel="50000" decel="50000" fill="hold" grpId="0" nodeType="clickEffect">
                                  <p:stCondLst>
                                    <p:cond delay="0"/>
                                  </p:stCondLst>
                                  <p:childTnLst>
                                    <p:animMotion origin="layout" path="M 2.77778E-7 0.00278 L 2.77778E-7 0.00371 C 0.02708 0.0007 0.05799 0.00163 0.08646 -0.00879 C 0.09201 -0.01087 0.09983 -0.0162 0.10556 -0.01898 L 0.15104 -0.00879 C 0.16424 -0.00555 0.17726 -0.00555 0.19028 -0.00254 C 0.19306 -0.00254 0.19566 0.00163 0.19861 0.00278 C 0.22795 0.00996 0.23698 0.00811 0.26354 0.00811 L 0.26354 0.00926 " pathEditMode="relative" rAng="0" ptsTypes="AAAAAAAAA">
                                      <p:cBhvr>
                                        <p:cTn id="45" dur="2000" fill="hold"/>
                                        <p:tgtEl>
                                          <p:spTgt spid="6"/>
                                        </p:tgtEl>
                                        <p:attrNameLst>
                                          <p:attrName>ppt_x</p:attrName>
                                          <p:attrName>ppt_y</p:attrName>
                                        </p:attrNameLst>
                                      </p:cBhvr>
                                      <p:rCtr x="13177" y="-764"/>
                                    </p:animMotion>
                                  </p:childTnLst>
                                </p:cTn>
                              </p:par>
                            </p:childTnLst>
                          </p:cTn>
                        </p:par>
                      </p:childTnLst>
                    </p:cTn>
                  </p:par>
                </p:childTnLst>
              </p:cTn>
              <p:nextCondLst>
                <p:cond evt="onClick" delay="0">
                  <p:tgtEl>
                    <p:spTgt spid="6"/>
                  </p:tgtEl>
                </p:cond>
              </p:nextCondLst>
            </p:seq>
            <p:seq concurrent="1" nextAc="seek">
              <p:cTn id="46" restart="whenNotActive" fill="hold" evtFilter="cancelBubble" nodeType="interactiveSeq">
                <p:stCondLst>
                  <p:cond evt="onClick" delay="0">
                    <p:tgtEl>
                      <p:spTgt spid="63"/>
                    </p:tgtEl>
                  </p:cond>
                </p:stCondLst>
                <p:endSync evt="end" delay="0">
                  <p:rtn val="all"/>
                </p:endSync>
                <p:childTnLst>
                  <p:par>
                    <p:cTn id="47" fill="hold" nodeType="clickPar">
                      <p:stCondLst>
                        <p:cond delay="0"/>
                      </p:stCondLst>
                      <p:childTnLst>
                        <p:par>
                          <p:cTn id="48" fill="hold" nodeType="withGroup">
                            <p:stCondLst>
                              <p:cond delay="0"/>
                            </p:stCondLst>
                            <p:childTnLst>
                              <p:par>
                                <p:cTn id="49" presetID="0" presetClass="path" presetSubtype="0" accel="50000" decel="50000" fill="hold" grpId="0" nodeType="clickEffect">
                                  <p:stCondLst>
                                    <p:cond delay="0"/>
                                  </p:stCondLst>
                                  <p:childTnLst>
                                    <p:animMotion origin="layout" path="M 2.77778E-7 -2.96296E-6 L 2.77778E-7 0.00023 C 0.00226 0.00232 0.00503 0.00486 0.00729 0.00741 C 0.00851 0.00857 0.0092 0.01042 0.01042 0.01158 C 0.01493 0.01644 0.01962 0.02199 0.02465 0.02593 C 0.02795 0.02871 0.03125 0.03148 0.0342 0.03403 C 0.0375 0.03658 0.04097 0.0382 0.04392 0.04051 C 0.04618 0.04236 0.04861 0.04537 0.05069 0.04723 C 0.05729 0.05324 0.0566 0.05139 0.06319 0.05648 C 0.08316 0.07153 0.05764 0.05255 0.07083 0.06297 C 0.07222 0.06389 0.07326 0.06482 0.07465 0.06574 C 0.07569 0.06713 0.07656 0.06852 0.07778 0.06968 C 0.07934 0.07176 0.08333 0.07477 0.08333 0.075 C 0.08472 0.08056 0.08524 0.08357 0.08819 0.08959 C 0.08976 0.09306 0.0908 0.09445 0.09184 0.09885 C 0.09288 0.10139 0.09323 0.10394 0.09392 0.10672 C 0.09427 0.10787 0.09444 0.10949 0.09497 0.11065 C 0.09566 0.11181 0.09635 0.11297 0.09705 0.11435 C 0.09774 0.11713 0.09774 0.11991 0.09861 0.12246 C 0.10347 0.13241 0.09792 0.11991 0.1026 0.13172 C 0.10295 0.13334 0.10399 0.13449 0.10469 0.13565 C 0.10538 0.1375 0.11042 0.14931 0.11128 0.15023 L 0.11406 0.15278 C 0.11615 0.16088 0.11389 0.15232 0.11719 0.16204 C 0.11788 0.16435 0.11806 0.16667 0.11892 0.16875 C 0.11962 0.17037 0.12101 0.1713 0.1217 0.17246 C 0.1224 0.17361 0.12292 0.17547 0.12378 0.17685 C 0.125 0.17848 0.12899 0.18172 0.13056 0.1831 C 0.13385 0.19074 0.13333 0.19051 0.13819 0.19792 C 0.14097 0.20185 0.14653 0.20741 0.14792 0.21366 C 0.14844 0.21621 0.14861 0.21922 0.14983 0.22176 L 0.15347 0.22917 C 0.15486 0.23496 0.15694 0.24213 0.15747 0.24792 L 0.15868 0.25718 C 0.15816 0.25973 0.15764 0.2625 0.15747 0.26528 C 0.15625 0.27269 0.15642 0.26528 0.15642 0.27292 L 0.15642 0.27361 " pathEditMode="relative" rAng="0" ptsTypes="AAAAAAAAAAAAAAAAAAAAAAAAAAAAAAAAAAAAA">
                                      <p:cBhvr>
                                        <p:cTn id="50" dur="2000" fill="hold"/>
                                        <p:tgtEl>
                                          <p:spTgt spid="63"/>
                                        </p:tgtEl>
                                        <p:attrNameLst>
                                          <p:attrName>ppt_x</p:attrName>
                                          <p:attrName>ppt_y</p:attrName>
                                        </p:attrNameLst>
                                      </p:cBhvr>
                                      <p:rCtr x="7934" y="13681"/>
                                    </p:animMotion>
                                  </p:childTnLst>
                                </p:cTn>
                              </p:par>
                            </p:childTnLst>
                          </p:cTn>
                        </p:par>
                      </p:childTnLst>
                    </p:cTn>
                  </p:par>
                </p:childTnLst>
              </p:cTn>
              <p:nextCondLst>
                <p:cond evt="onClick" delay="0">
                  <p:tgtEl>
                    <p:spTgt spid="63"/>
                  </p:tgtEl>
                </p:cond>
              </p:nextCondLst>
            </p:seq>
            <p:seq concurrent="1" nextAc="seek">
              <p:cTn id="51" restart="whenNotActive" fill="hold" evtFilter="cancelBubble" nodeType="interactiveSeq">
                <p:stCondLst>
                  <p:cond evt="onClick" delay="0">
                    <p:tgtEl>
                      <p:spTgt spid="12"/>
                    </p:tgtEl>
                  </p:cond>
                </p:stCondLst>
                <p:endSync evt="end" delay="0">
                  <p:rtn val="all"/>
                </p:endSync>
                <p:childTnLst>
                  <p:par>
                    <p:cTn id="52" fill="hold" nodeType="clickPar">
                      <p:stCondLst>
                        <p:cond delay="0"/>
                      </p:stCondLst>
                      <p:childTnLst>
                        <p:par>
                          <p:cTn id="53" fill="hold" nodeType="withGroup">
                            <p:stCondLst>
                              <p:cond delay="0"/>
                            </p:stCondLst>
                            <p:childTnLst>
                              <p:par>
                                <p:cTn id="54" presetID="0" presetClass="path" presetSubtype="0" accel="50000" decel="50000" fill="hold" grpId="0" nodeType="clickEffect">
                                  <p:stCondLst>
                                    <p:cond delay="0"/>
                                  </p:stCondLst>
                                  <p:childTnLst>
                                    <p:animMotion origin="layout" path="M 5.55556E-7 2.96296E-6 L 5.55556E-7 0.00046 C 0.00417 -0.00047 0.00851 -0.0007 0.01267 -0.00139 C 0.01424 -0.00185 0.01597 -0.00255 0.01753 -0.00278 C 0.02257 -0.00394 0.0276 -0.00486 0.03246 -0.00556 C 0.04705 -0.00834 0.03767 -0.00602 0.05729 -0.00973 C 0.05937 -0.01042 0.06181 -0.01088 0.06424 -0.01135 C 0.07309 -0.01343 0.06701 -0.0132 0.0809 -0.01551 C 0.08542 -0.01644 0.09028 -0.01667 0.09479 -0.01713 C 0.09931 -0.01875 0.09948 -0.01898 0.10469 -0.01968 C 0.11441 -0.02153 0.11111 -0.02014 0.11858 -0.02269 C 0.13507 -0.02801 0.11215 -0.02084 0.12552 -0.02547 C 0.12708 -0.02593 0.12882 -0.02616 0.13038 -0.02685 C 0.14115 -0.03125 0.13194 -0.02848 0.14028 -0.03125 C 0.14184 -0.03172 0.14358 -0.03241 0.14514 -0.03241 C 0.15851 -0.03334 0.17153 -0.03357 0.1849 -0.03403 L 0.1967 -0.0382 C 0.19965 -0.03935 0.20417 -0.04074 0.20642 -0.04236 C 0.20781 -0.04352 0.2092 -0.04422 0.21059 -0.04514 C 0.21163 -0.04607 0.21233 -0.04723 0.21337 -0.04815 C 0.21545 -0.04908 0.21736 -0.05 0.21944 -0.05093 L 0.2224 -0.05232 L 0.22552 -0.05348 L 0.22552 -0.05324 " pathEditMode="relative" rAng="0" ptsTypes="AAAAAAAAAAAAAAAAAAAAAAAA">
                                      <p:cBhvr>
                                        <p:cTn id="55" dur="2000" fill="hold"/>
                                        <p:tgtEl>
                                          <p:spTgt spid="12"/>
                                        </p:tgtEl>
                                        <p:attrNameLst>
                                          <p:attrName>ppt_x</p:attrName>
                                          <p:attrName>ppt_y</p:attrName>
                                        </p:attrNameLst>
                                      </p:cBhvr>
                                      <p:rCtr x="11267" y="-2662"/>
                                    </p:animMotion>
                                  </p:childTnLst>
                                </p:cTn>
                              </p:par>
                            </p:childTnLst>
                          </p:cTn>
                        </p:par>
                      </p:childTnLst>
                    </p:cTn>
                  </p:par>
                </p:childTnLst>
              </p:cTn>
              <p:nextCondLst>
                <p:cond evt="onClick" delay="0">
                  <p:tgtEl>
                    <p:spTgt spid="12"/>
                  </p:tgtEl>
                </p:cond>
              </p:nextCondLst>
            </p:seq>
            <p:seq concurrent="1" nextAc="seek">
              <p:cTn id="56" restart="whenNotActive" fill="hold" evtFilter="cancelBubble" nodeType="interactiveSeq">
                <p:stCondLst>
                  <p:cond evt="onClick" delay="0">
                    <p:tgtEl>
                      <p:spTgt spid="10"/>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0" presetClass="path" presetSubtype="0" accel="50000" decel="50000" fill="hold" grpId="0" nodeType="clickEffect">
                                  <p:stCondLst>
                                    <p:cond delay="0"/>
                                  </p:stCondLst>
                                  <p:childTnLst>
                                    <p:animMotion origin="layout" path="M -3.05556E-6 -2.96296E-6 L -3.05556E-6 -2.96296E-6 C 0.00695 0.00533 0.01372 0.01135 0.02101 0.01644 C 0.03594 0.02685 0.05191 0.03449 0.06632 0.04537 L 0.08559 0.05996 C 0.08664 0.06088 0.0875 0.06158 0.08872 0.06227 C 0.08959 0.0632 0.09098 0.06366 0.09167 0.06459 C 0.09341 0.0669 0.09479 0.06898 0.0967 0.0713 C 0.09966 0.07454 0.1033 0.07732 0.10573 0.08148 C 0.10712 0.08357 0.10834 0.08588 0.1099 0.08797 C 0.11285 0.0926 0.11806 0.09861 0.12188 0.10255 C 0.12344 0.10417 0.12535 0.10533 0.12691 0.10718 C 0.12813 0.1081 0.12882 0.10926 0.12986 0.11042 C 0.13195 0.11204 0.13438 0.11273 0.13611 0.11482 C 0.13698 0.11598 0.13768 0.11736 0.13907 0.11806 C 0.14028 0.11898 0.14184 0.11898 0.14306 0.11922 C 0.15486 0.1257 0.14966 0.12338 0.15816 0.12732 C 0.16025 0.12685 0.16216 0.12662 0.16424 0.12593 C 0.16632 0.12547 0.17049 0.12361 0.17049 0.12385 L 0.17049 0.12361 " pathEditMode="relative" rAng="0" ptsTypes="AAAAAAAAAAAAAAAAAAAA">
                                      <p:cBhvr>
                                        <p:cTn id="60" dur="2000" fill="hold"/>
                                        <p:tgtEl>
                                          <p:spTgt spid="10"/>
                                        </p:tgtEl>
                                        <p:attrNameLst>
                                          <p:attrName>ppt_x</p:attrName>
                                          <p:attrName>ppt_y</p:attrName>
                                        </p:attrNameLst>
                                      </p:cBhvr>
                                      <p:rCtr x="8524" y="6366"/>
                                    </p:animMotion>
                                  </p:childTnLst>
                                </p:cTn>
                              </p:par>
                            </p:childTnLst>
                          </p:cTn>
                        </p:par>
                      </p:childTnLst>
                    </p:cTn>
                  </p:par>
                </p:childTnLst>
              </p:cTn>
              <p:nextCondLst>
                <p:cond evt="onClick" delay="0">
                  <p:tgtEl>
                    <p:spTgt spid="10"/>
                  </p:tgtEl>
                </p:cond>
              </p:nextCondLst>
            </p:seq>
            <p:seq concurrent="1" nextAc="seek">
              <p:cTn id="61" restart="whenNotActive" fill="hold" evtFilter="cancelBubble" nodeType="interactiveSeq">
                <p:stCondLst>
                  <p:cond evt="onClick" delay="0">
                    <p:tgtEl>
                      <p:spTgt spid="8"/>
                    </p:tgtEl>
                  </p:cond>
                </p:stCondLst>
                <p:endSync evt="end" delay="0">
                  <p:rtn val="all"/>
                </p:endSync>
                <p:childTnLst>
                  <p:par>
                    <p:cTn id="62" fill="hold" nodeType="clickPar">
                      <p:stCondLst>
                        <p:cond delay="0"/>
                      </p:stCondLst>
                      <p:childTnLst>
                        <p:par>
                          <p:cTn id="63" fill="hold" nodeType="withGroup">
                            <p:stCondLst>
                              <p:cond delay="0"/>
                            </p:stCondLst>
                            <p:childTnLst>
                              <p:par>
                                <p:cTn id="64" presetID="0" presetClass="path" presetSubtype="0" accel="50000" decel="50000" fill="hold" grpId="0" nodeType="clickEffect">
                                  <p:stCondLst>
                                    <p:cond delay="0"/>
                                  </p:stCondLst>
                                  <p:childTnLst>
                                    <p:animMotion origin="layout" path="M 0.0375 -0.025 L 0.0375 -0.02431 C 0.04132 -0.02686 0.04531 -0.02871 0.04913 -0.03079 C 0.05156 -0.03195 0.05347 -0.03334 0.05607 -0.03473 C 0.0585 -0.03612 0.06111 -0.03681 0.06389 -0.03843 C 0.07031 -0.04213 0.07621 -0.04699 0.08264 -0.04954 C 0.08802 -0.05209 0.1052 -0.05857 0.10781 -0.06112 C 0.11024 -0.06297 0.11232 -0.06505 0.11441 -0.06667 C 0.11614 -0.06829 0.11736 -0.06945 0.11875 -0.07061 C 0.11996 -0.07153 0.12135 -0.07153 0.12274 -0.07269 C 0.12534 -0.07408 0.12795 -0.07662 0.13073 -0.07824 C 0.13194 -0.07894 0.13333 -0.0794 0.13472 -0.0801 C 0.13628 -0.08102 0.13715 -0.08287 0.13854 -0.0838 C 0.13975 -0.08496 0.14132 -0.08496 0.14253 -0.08588 C 0.14635 -0.08797 0.14965 -0.09098 0.15347 -0.09329 C 0.15607 -0.09537 0.1592 -0.09653 0.16128 -0.09931 C 0.17882 -0.1176 0.15711 -0.09468 0.17066 -0.10857 C 0.17257 -0.11042 0.1743 -0.11227 0.17586 -0.11412 C 0.17725 -0.11551 0.17882 -0.11667 0.17986 -0.11806 C 0.18142 -0.11968 0.18281 -0.12199 0.1842 -0.12362 C 0.18576 -0.1257 0.18767 -0.12732 0.18941 -0.1294 C 0.19079 -0.13125 0.19201 -0.13334 0.1934 -0.13496 C 0.196 -0.13774 0.19913 -0.13959 0.20139 -0.14283 C 0.2085 -0.15278 0.20451 -0.14908 0.21354 -0.1544 C 0.21493 -0.15672 0.21579 -0.15949 0.21736 -0.16158 C 0.21857 -0.16297 0.22031 -0.16274 0.22152 -0.16366 C 0.22291 -0.16505 0.22413 -0.16737 0.22552 -0.16922 C 0.22882 -0.18357 0.22395 -0.16644 0.2309 -0.17848 C 0.23159 -0.18033 0.23159 -0.18264 0.23211 -0.18449 C 0.23281 -0.18635 0.2335 -0.18843 0.23472 -0.19005 C 0.23507 -0.19028 0.23576 -0.19005 0.23645 -0.19005 L 0.23645 -0.18982 " pathEditMode="relative" rAng="0" ptsTypes="AAAAAAAAAAAAAAAAAAAAAAAAAAAAAAAA">
                                      <p:cBhvr>
                                        <p:cTn id="65" dur="2000" fill="hold"/>
                                        <p:tgtEl>
                                          <p:spTgt spid="8"/>
                                        </p:tgtEl>
                                        <p:attrNameLst>
                                          <p:attrName>ppt_x</p:attrName>
                                          <p:attrName>ppt_y</p:attrName>
                                        </p:attrNameLst>
                                      </p:cBhvr>
                                      <p:rCtr x="9948" y="-8241"/>
                                    </p:animMotion>
                                  </p:childTnLst>
                                </p:cTn>
                              </p:par>
                            </p:childTnLst>
                          </p:cTn>
                        </p:par>
                      </p:childTnLst>
                    </p:cTn>
                  </p:par>
                </p:childTnLst>
              </p:cTn>
              <p:nextCondLst>
                <p:cond evt="onClick" delay="0">
                  <p:tgtEl>
                    <p:spTgt spid="8"/>
                  </p:tgtEl>
                </p:cond>
              </p:nextCondLst>
            </p:seq>
            <p:seq concurrent="1" nextAc="seek">
              <p:cTn id="66" restart="whenNotActive" fill="hold" evtFilter="cancelBubble" nodeType="interactiveSeq">
                <p:stCondLst>
                  <p:cond evt="onClick" delay="0">
                    <p:tgtEl>
                      <p:spTgt spid="52"/>
                    </p:tgtEl>
                  </p:cond>
                </p:stCondLst>
                <p:endSync evt="end" delay="0">
                  <p:rtn val="all"/>
                </p:endSync>
                <p:childTnLst>
                  <p:par>
                    <p:cTn id="67" fill="hold" nodeType="clickPar">
                      <p:stCondLst>
                        <p:cond delay="0"/>
                      </p:stCondLst>
                      <p:childTnLst>
                        <p:par>
                          <p:cTn id="68" fill="hold" nodeType="withGroup">
                            <p:stCondLst>
                              <p:cond delay="0"/>
                            </p:stCondLst>
                            <p:childTnLst>
                              <p:par>
                                <p:cTn id="69" presetID="0" presetClass="path" presetSubtype="0" accel="50000" decel="50000" fill="hold" grpId="0" nodeType="clickEffect">
                                  <p:stCondLst>
                                    <p:cond delay="0"/>
                                  </p:stCondLst>
                                  <p:childTnLst>
                                    <p:animMotion origin="layout" path="M -0.07292 -0.00208 L -0.07292 -0.00162 L -0.08125 -0.00486 C -0.08299 -0.00532 -0.08455 -0.00578 -0.08628 -0.00625 C -0.08872 -0.00694 -0.09115 -0.0081 -0.09358 -0.00902 C -0.09826 -0.01088 -0.10295 -0.0118 -0.10747 -0.01435 C -0.11215 -0.01713 -0.11701 -0.01921 -0.12135 -0.02268 C -0.12326 -0.02407 -0.12465 -0.02546 -0.12656 -0.02662 C -0.12795 -0.02777 -0.12934 -0.02847 -0.1309 -0.02939 C -0.13299 -0.03125 -0.13663 -0.03495 -0.13663 -0.03472 C -0.14479 -0.05 -0.13507 -0.03379 -0.14271 -0.04166 C -0.14427 -0.04351 -0.14514 -0.04722 -0.14618 -0.05 C -0.14878 -0.05671 -0.14757 -0.05439 -0.15069 -0.0581 C -0.15122 -0.05972 -0.15156 -0.06111 -0.15208 -0.0625 C -0.15365 -0.06527 -0.15521 -0.06736 -0.1566 -0.07037 C -0.15799 -0.07476 -0.15851 -0.07685 -0.16094 -0.08009 C -0.16181 -0.08125 -0.16302 -0.08171 -0.16372 -0.08287 C -0.16858 -0.08935 -0.16354 -0.08541 -0.16823 -0.08842 C -0.16892 -0.08981 -0.16944 -0.09143 -0.17049 -0.09236 C -0.17101 -0.09328 -0.1717 -0.09375 -0.17274 -0.09375 C -0.17639 -0.09375 -0.18038 -0.09375 -0.18403 -0.09375 L -0.18403 -0.09351 " pathEditMode="relative" rAng="0" ptsTypes="AAAAAAAAAAAAAAAAAAAAAA">
                                      <p:cBhvr>
                                        <p:cTn id="70" dur="2000" fill="hold"/>
                                        <p:tgtEl>
                                          <p:spTgt spid="52"/>
                                        </p:tgtEl>
                                        <p:attrNameLst>
                                          <p:attrName>ppt_x</p:attrName>
                                          <p:attrName>ppt_y</p:attrName>
                                        </p:attrNameLst>
                                      </p:cBhvr>
                                      <p:rCtr x="-5556" y="-4560"/>
                                    </p:animMotion>
                                  </p:childTnLst>
                                </p:cTn>
                              </p:par>
                            </p:childTnLst>
                          </p:cTn>
                        </p:par>
                      </p:childTnLst>
                    </p:cTn>
                  </p:par>
                </p:childTnLst>
              </p:cTn>
              <p:nextCondLst>
                <p:cond evt="onClick" delay="0">
                  <p:tgtEl>
                    <p:spTgt spid="52"/>
                  </p:tgtEl>
                </p:cond>
              </p:nextCondLst>
            </p:seq>
            <p:seq concurrent="1" nextAc="seek">
              <p:cTn id="71" restart="whenNotActive" fill="hold" evtFilter="cancelBubble" nodeType="interactiveSeq">
                <p:stCondLst>
                  <p:cond evt="onClick" delay="0">
                    <p:tgtEl>
                      <p:spTgt spid="9"/>
                    </p:tgtEl>
                  </p:cond>
                </p:stCondLst>
                <p:endSync evt="end" delay="0">
                  <p:rtn val="all"/>
                </p:endSync>
                <p:childTnLst>
                  <p:par>
                    <p:cTn id="72" fill="hold" nodeType="clickPar">
                      <p:stCondLst>
                        <p:cond delay="0"/>
                      </p:stCondLst>
                      <p:childTnLst>
                        <p:par>
                          <p:cTn id="73" fill="hold" nodeType="withGroup">
                            <p:stCondLst>
                              <p:cond delay="0"/>
                            </p:stCondLst>
                            <p:childTnLst>
                              <p:par>
                                <p:cTn id="74" presetID="0" presetClass="path" presetSubtype="0" accel="50000" decel="50000" fill="hold" grpId="0" nodeType="clickEffect">
                                  <p:stCondLst>
                                    <p:cond delay="0"/>
                                  </p:stCondLst>
                                  <p:childTnLst>
                                    <p:animMotion origin="layout" path="M 3.88889E-6 4.44444E-6 L 3.88889E-6 4.44444E-6 C -0.00226 0.00023 -0.00868 0.00138 -0.01164 0.00324 C -0.01493 0.00486 -0.01806 0.00763 -0.02118 0.01018 C -0.02223 0.01134 -0.02344 0.0125 -0.02483 0.01365 C -0.02639 0.01504 -0.02813 0.01574 -0.02969 0.01713 C -0.03247 0.02037 -0.0349 0.025 -0.0382 0.02754 C -0.03907 0.02847 -0.03993 0.02893 -0.0408 0.03009 C -0.05139 0.04166 -0.04445 0.0368 -0.05226 0.04166 C -0.05782 0.04884 -0.054 0.04421 -0.06459 0.05463 C -0.06598 0.05601 -0.06754 0.05787 -0.06927 0.05925 C -0.07066 0.06041 -0.07257 0.06134 -0.07396 0.06273 C -0.07535 0.06388 -0.07657 0.06481 -0.07778 0.0662 C -0.07952 0.06805 -0.08073 0.07037 -0.08247 0.07199 C -0.08421 0.07338 -0.08629 0.0743 -0.0882 0.07546 C -0.08941 0.07754 -0.09046 0.07963 -0.09202 0.08125 C -0.09341 0.0831 -0.09514 0.08449 -0.09671 0.08588 C -0.09896 0.08865 -0.10105 0.09143 -0.1033 0.09421 C -0.10486 0.09606 -0.1066 0.09791 -0.10799 0.1 C -0.11007 0.10324 -0.11198 0.10648 -0.11459 0.10925 C -0.11789 0.1125 -0.12136 0.11504 -0.12396 0.11875 C -0.13091 0.12685 -0.12969 0.12592 -0.13629 0.13263 C -0.1375 0.13402 -0.13889 0.13518 -0.14011 0.13611 C -0.14202 0.13773 -0.14566 0.14097 -0.14566 0.14097 C -0.14792 0.14444 -0.15 0.14907 -0.1533 0.15115 C -0.15712 0.15347 -0.1573 0.15347 -0.16094 0.15694 C -0.16181 0.1581 -0.16285 0.15949 -0.16372 0.16041 C -0.16493 0.1618 -0.16615 0.16273 -0.16754 0.16412 C -0.16945 0.16574 -0.17327 0.16851 -0.17327 0.16898 C -0.17361 0.1699 -0.17379 0.17106 -0.17414 0.17222 C -0.175 0.17476 -0.17726 0.17754 -0.17882 0.17916 C -0.18073 0.18101 -0.18247 0.1831 -0.18455 0.18402 L -0.18733 0.18495 L -0.19184 0.19097 L -0.19184 0.19143 " pathEditMode="relative" rAng="0" ptsTypes="AAAAAAAAAAAAAAAAAAAAAAAAAAAAAAAAAAA">
                                      <p:cBhvr>
                                        <p:cTn id="75" dur="2000" fill="hold"/>
                                        <p:tgtEl>
                                          <p:spTgt spid="9"/>
                                        </p:tgtEl>
                                        <p:attrNameLst>
                                          <p:attrName>ppt_x</p:attrName>
                                          <p:attrName>ppt_y</p:attrName>
                                        </p:attrNameLst>
                                      </p:cBhvr>
                                      <p:rCtr x="-9601" y="9560"/>
                                    </p:animMotion>
                                  </p:childTnLst>
                                </p:cTn>
                              </p:par>
                            </p:childTnLst>
                          </p:cTn>
                        </p:par>
                      </p:childTnLst>
                    </p:cTn>
                  </p:par>
                </p:childTnLst>
              </p:cTn>
              <p:nextCondLst>
                <p:cond evt="onClick" delay="0">
                  <p:tgtEl>
                    <p:spTgt spid="9"/>
                  </p:tgtEl>
                </p:cond>
              </p:nextCondLst>
            </p:seq>
            <p:seq concurrent="1" nextAc="seek">
              <p:cTn id="76" restart="whenNotActive" fill="hold" evtFilter="cancelBubble" nodeType="interactiveSeq">
                <p:stCondLst>
                  <p:cond evt="onClick" delay="0">
                    <p:tgtEl>
                      <p:spTgt spid="7"/>
                    </p:tgtEl>
                  </p:cond>
                </p:stCondLst>
                <p:endSync evt="end" delay="0">
                  <p:rtn val="all"/>
                </p:endSync>
                <p:childTnLst>
                  <p:par>
                    <p:cTn id="77" fill="hold" nodeType="clickPar">
                      <p:stCondLst>
                        <p:cond delay="0"/>
                      </p:stCondLst>
                      <p:childTnLst>
                        <p:par>
                          <p:cTn id="78" fill="hold" nodeType="withGroup">
                            <p:stCondLst>
                              <p:cond delay="0"/>
                            </p:stCondLst>
                            <p:childTnLst>
                              <p:par>
                                <p:cTn id="79" presetID="0" presetClass="path" presetSubtype="0" accel="50000" decel="50000" fill="hold" grpId="0" nodeType="clickEffect">
                                  <p:stCondLst>
                                    <p:cond delay="0"/>
                                  </p:stCondLst>
                                  <p:childTnLst>
                                    <p:animMotion origin="layout" path="M -0.0691 0.00787 L -0.0691 0.00787 C -0.10122 0.02801 -0.07413 0.00879 -0.11319 0.04352 C -0.11632 0.04653 -0.11997 0.04791 -0.12309 0.05092 C -0.13976 0.06736 -0.15677 0.08356 -0.17309 0.10139 C -0.24184 0.17778 -0.19271 0.12546 -0.23038 0.16273 C -0.23368 0.16574 -0.23646 0.17106 -0.2401 0.17268 C -0.24549 0.17477 -0.24236 0.17338 -0.24896 0.17708 C -0.25122 0.1794 -0.25174 0.18055 -0.25451 0.18125 C -0.25486 0.18171 -0.25556 0.18125 -0.2559 0.18125 L -0.2559 0.18171 " pathEditMode="relative" rAng="0" ptsTypes="AAAAAAAAAAA">
                                      <p:cBhvr>
                                        <p:cTn id="80" dur="2000" fill="hold"/>
                                        <p:tgtEl>
                                          <p:spTgt spid="7"/>
                                        </p:tgtEl>
                                        <p:attrNameLst>
                                          <p:attrName>ppt_x</p:attrName>
                                          <p:attrName>ppt_y</p:attrName>
                                        </p:attrNameLst>
                                      </p:cBhvr>
                                      <p:rCtr x="-9340" y="8681"/>
                                    </p:animMotion>
                                  </p:childTnLst>
                                </p:cTn>
                              </p:par>
                            </p:childTnLst>
                          </p:cTn>
                        </p:par>
                      </p:childTnLst>
                    </p:cTn>
                  </p:par>
                </p:childTnLst>
              </p:cTn>
              <p:nextCondLst>
                <p:cond evt="onClick" delay="0">
                  <p:tgtEl>
                    <p:spTgt spid="7"/>
                  </p:tgtEl>
                </p:cond>
              </p:nextCondLst>
            </p:seq>
            <p:seq concurrent="1" nextAc="seek">
              <p:cTn id="81" restart="whenNotActive" fill="hold" evtFilter="cancelBubble" nodeType="interactiveSeq">
                <p:stCondLst>
                  <p:cond evt="onClick" delay="0">
                    <p:tgtEl>
                      <p:spTgt spid="11"/>
                    </p:tgtEl>
                  </p:cond>
                </p:stCondLst>
                <p:endSync evt="end" delay="0">
                  <p:rtn val="all"/>
                </p:endSync>
                <p:childTnLst>
                  <p:par>
                    <p:cTn id="82" fill="hold" nodeType="clickPar">
                      <p:stCondLst>
                        <p:cond delay="0"/>
                      </p:stCondLst>
                      <p:childTnLst>
                        <p:par>
                          <p:cTn id="83" fill="hold" nodeType="withGroup">
                            <p:stCondLst>
                              <p:cond delay="0"/>
                            </p:stCondLst>
                            <p:childTnLst>
                              <p:par>
                                <p:cTn id="84" presetID="0" presetClass="path" presetSubtype="0" accel="50000" decel="50000" fill="hold" grpId="0" nodeType="clickEffect">
                                  <p:stCondLst>
                                    <p:cond delay="0"/>
                                  </p:stCondLst>
                                  <p:childTnLst>
                                    <p:animMotion origin="layout" path="M -0.06111 0.0081 L -0.06111 0.00856 C -0.07396 0.00741 -0.08698 0.00718 -0.09983 0.00556 C -0.11545 0.00347 -0.09688 0.00486 -0.11406 0.00301 C -0.1191 0.00255 -0.12413 0.00208 -0.12917 0.00185 L -0.13663 0.00046 C -0.14097 -0.00023 -0.14653 -0.00139 -0.15087 -0.00208 C -0.15521 -0.00255 -0.15955 -0.00278 -0.16406 -0.00324 C -0.16563 -0.0037 -0.16719 -0.00417 -0.16875 -0.0044 C -0.17552 -0.00602 -0.17639 -0.00579 -0.18385 -0.00694 C -0.18594 -0.00741 -0.18819 -0.00787 -0.19045 -0.0081 C -0.19861 -0.00787 -0.20677 -0.00787 -0.21493 -0.00694 C -0.21753 -0.00671 -0.22014 -0.00486 -0.2224 -0.00324 L -0.2224 -0.00301 " pathEditMode="relative" rAng="0" ptsTypes="AAAAAAAAAAAAAA">
                                      <p:cBhvr>
                                        <p:cTn id="85" dur="2000" fill="hold"/>
                                        <p:tgtEl>
                                          <p:spTgt spid="11"/>
                                        </p:tgtEl>
                                        <p:attrNameLst>
                                          <p:attrName>ppt_x</p:attrName>
                                          <p:attrName>ppt_y</p:attrName>
                                        </p:attrNameLst>
                                      </p:cBhvr>
                                      <p:rCtr x="-8073" y="-787"/>
                                    </p:animMotion>
                                  </p:childTnLst>
                                </p:cTn>
                              </p:par>
                            </p:childTnLst>
                          </p:cTn>
                        </p:par>
                      </p:childTnLst>
                    </p:cTn>
                  </p:par>
                </p:childTnLst>
              </p:cTn>
              <p:nextCondLst>
                <p:cond evt="onClick" delay="0">
                  <p:tgtEl>
                    <p:spTgt spid="11"/>
                  </p:tgtEl>
                </p:cond>
              </p:nextCondLst>
            </p:seq>
            <p:seq concurrent="1" nextAc="seek">
              <p:cTn id="86" restart="whenNotActive" fill="hold" evtFilter="cancelBubble" nodeType="interactiveSeq">
                <p:stCondLst>
                  <p:cond evt="onClick" delay="0">
                    <p:tgtEl>
                      <p:spTgt spid="27"/>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0" presetClass="path" presetSubtype="0" accel="50000" decel="50000" fill="hold" grpId="0" nodeType="clickEffect">
                                  <p:stCondLst>
                                    <p:cond delay="0"/>
                                  </p:stCondLst>
                                  <p:childTnLst>
                                    <p:animMotion origin="layout" path="M -0.0691 0.00787 L -0.0691 0.00764 C -0.10122 0.00648 -0.07413 0.00764 -0.11319 0.00532 C -0.11632 0.00509 -0.11997 0.00509 -0.12309 0.00486 C -0.13976 0.0037 -0.15677 0.00278 -0.17309 0.00162 C -0.24184 -0.00347 -0.19271 7.40741E-7 -0.23038 -0.00255 C -0.23368 -0.00278 -0.23646 -0.00301 -0.2401 -0.00324 C -0.24549 -0.00347 -0.24236 -0.00324 -0.24896 -0.00347 C -0.25122 -0.0037 -0.25174 -0.0037 -0.25451 -0.0037 C -0.25486 -0.0037 -0.25556 -0.0037 -0.2559 -0.0037 L -0.2559 -0.0037 " pathEditMode="relative" rAng="0" ptsTypes="AAAAAAAAAAA">
                                      <p:cBhvr>
                                        <p:cTn id="90" dur="2000" fill="hold"/>
                                        <p:tgtEl>
                                          <p:spTgt spid="27"/>
                                        </p:tgtEl>
                                        <p:attrNameLst>
                                          <p:attrName>ppt_x</p:attrName>
                                          <p:attrName>ppt_y</p:attrName>
                                        </p:attrNameLst>
                                      </p:cBhvr>
                                      <p:rCtr x="-9340" y="-579"/>
                                    </p:animMotion>
                                  </p:childTnLst>
                                </p:cTn>
                              </p:par>
                            </p:childTnLst>
                          </p:cTn>
                        </p:par>
                      </p:childTnLst>
                    </p:cTn>
                  </p:par>
                </p:childTnLst>
              </p:cTn>
              <p:nextCondLst>
                <p:cond evt="onClick" delay="0">
                  <p:tgtEl>
                    <p:spTgt spid="27"/>
                  </p:tgtEl>
                </p:cond>
              </p:nextCondLst>
            </p:seq>
            <p:seq concurrent="1" nextAc="seek">
              <p:cTn id="91" restart="whenNotActive" fill="hold" evtFilter="cancelBubble" nodeType="interactiveSeq">
                <p:stCondLst>
                  <p:cond evt="onClick" delay="0">
                    <p:tgtEl>
                      <p:spTgt spid="26"/>
                    </p:tgtEl>
                  </p:cond>
                </p:stCondLst>
                <p:endSync evt="end" delay="0">
                  <p:rtn val="all"/>
                </p:endSync>
                <p:childTnLst>
                  <p:par>
                    <p:cTn id="92" fill="hold" nodeType="clickPar">
                      <p:stCondLst>
                        <p:cond delay="0"/>
                      </p:stCondLst>
                      <p:childTnLst>
                        <p:par>
                          <p:cTn id="93" fill="hold" nodeType="withGroup">
                            <p:stCondLst>
                              <p:cond delay="0"/>
                            </p:stCondLst>
                            <p:childTnLst>
                              <p:par>
                                <p:cTn id="94" presetID="0" presetClass="path" presetSubtype="0" accel="50000" decel="50000" fill="hold" grpId="0" nodeType="clickEffect">
                                  <p:stCondLst>
                                    <p:cond delay="0"/>
                                  </p:stCondLst>
                                  <p:childTnLst>
                                    <p:animMotion origin="layout" path="M 5.55556E-7 2.96296E-6 L 5.55556E-7 0.00046 C 0.00417 -0.00047 0.00851 -0.0007 0.01267 -0.00139 C 0.01424 -0.00185 0.01597 -0.00255 0.01753 -0.00278 C 0.02257 -0.00394 0.0276 -0.00486 0.03246 -0.00556 C 0.04705 -0.00834 0.03767 -0.00602 0.05729 -0.00973 C 0.05937 -0.01042 0.06181 -0.01088 0.06424 -0.01135 C 0.07309 -0.01343 0.06701 -0.0132 0.0809 -0.01551 C 0.08542 -0.01644 0.09028 -0.01667 0.09479 -0.01713 C 0.09931 -0.01875 0.09948 -0.01898 0.10469 -0.01968 C 0.11441 -0.02153 0.11111 -0.02014 0.11858 -0.02269 C 0.13507 -0.02801 0.11215 -0.02084 0.12552 -0.02547 C 0.12708 -0.02593 0.12882 -0.02616 0.13038 -0.02685 C 0.14115 -0.03125 0.13194 -0.02848 0.14028 -0.03125 C 0.14184 -0.03172 0.14358 -0.03241 0.14514 -0.03241 C 0.15851 -0.03334 0.17153 -0.03357 0.1849 -0.03403 L 0.1967 -0.0382 C 0.19965 -0.03935 0.20417 -0.04074 0.20642 -0.04236 C 0.20781 -0.04352 0.2092 -0.04422 0.21059 -0.04514 C 0.21163 -0.04607 0.21233 -0.04723 0.21337 -0.04815 C 0.21545 -0.04908 0.21736 -0.05 0.21944 -0.05093 L 0.2224 -0.05232 L 0.22552 -0.05348 L 0.22552 -0.05324 " pathEditMode="relative" rAng="0" ptsTypes="AAAAAAAAAAAAAAAAAAAAAAAA">
                                      <p:cBhvr>
                                        <p:cTn id="95" dur="2000" fill="hold"/>
                                        <p:tgtEl>
                                          <p:spTgt spid="26"/>
                                        </p:tgtEl>
                                        <p:attrNameLst>
                                          <p:attrName>ppt_x</p:attrName>
                                          <p:attrName>ppt_y</p:attrName>
                                        </p:attrNameLst>
                                      </p:cBhvr>
                                      <p:rCtr x="11267" y="-2662"/>
                                    </p:animMotion>
                                  </p:childTnLst>
                                </p:cTn>
                              </p:par>
                            </p:childTnLst>
                          </p:cTn>
                        </p:par>
                      </p:childTnLst>
                    </p:cTn>
                  </p:par>
                </p:childTnLst>
              </p:cTn>
              <p:nextCondLst>
                <p:cond evt="onClick" delay="0">
                  <p:tgtEl>
                    <p:spTgt spid="26"/>
                  </p:tgtEl>
                </p:cond>
              </p:nextCondLst>
            </p:seq>
          </p:childTnLst>
        </p:cTn>
      </p:par>
    </p:tnLst>
    <p:bldLst>
      <p:bldP spid="6" grpId="0"/>
      <p:bldP spid="7" grpId="0"/>
      <p:bldP spid="8" grpId="0"/>
      <p:bldP spid="9" grpId="0"/>
      <p:bldP spid="10" grpId="0"/>
      <p:bldP spid="11" grpId="0"/>
      <p:bldP spid="12" grpId="0"/>
      <p:bldP spid="52" grpId="0"/>
      <p:bldP spid="63" grpId="0"/>
      <p:bldP spid="2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mtClean="0"/>
              <a:t>The Brain</a:t>
            </a:r>
          </a:p>
        </p:txBody>
      </p:sp>
      <p:sp>
        <p:nvSpPr>
          <p:cNvPr id="3" name="Content Placeholder 2"/>
          <p:cNvSpPr>
            <a:spLocks noGrp="1"/>
          </p:cNvSpPr>
          <p:nvPr>
            <p:ph idx="1"/>
          </p:nvPr>
        </p:nvSpPr>
        <p:spPr>
          <a:xfrm>
            <a:off x="755650" y="1514475"/>
            <a:ext cx="7632700" cy="4578350"/>
          </a:xfrm>
        </p:spPr>
        <p:txBody>
          <a:bodyPr/>
          <a:lstStyle/>
          <a:p>
            <a:pPr marL="285750" indent="-285750" eaLnBrk="1" hangingPunct="1">
              <a:buFont typeface="Arial" panose="020B0604020202020204" pitchFamily="34" charset="0"/>
              <a:buChar char="•"/>
            </a:pPr>
            <a:r>
              <a:rPr lang="en-GB" altLang="en-US" smtClean="0">
                <a:latin typeface="Twinkl" pitchFamily="2" charset="0"/>
              </a:rPr>
              <a:t>The brain is protected by the skull and is surrounded by fluid to cushion it if you fall over.</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brain is about the size of a small cauliflower. It sends messages to the rest of the body using the spinal cord. It is a bit like your body’s own control centre.</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brain needs oxygen from blood to work properly. Around 3500 pints/2000 litres of blood flows through the brain every 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36963" y="2005013"/>
            <a:ext cx="1592262"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3463" y="1898650"/>
            <a:ext cx="1719262"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xit" presetSubtype="0" fill="hold" nodeType="afterEffect">
                                  <p:stCondLst>
                                    <p:cond delay="0"/>
                                  </p:stCondLst>
                                  <p:childTnLst>
                                    <p:animEffect transition="out" filter="fade">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fade">
                                      <p:cBhvr>
                                        <p:cTn id="2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9D9B655-8160-48A5-B4D8-25DAE3EB117C}"/>
              </a:ext>
            </a:extLst>
          </p:cNvPr>
          <p:cNvSpPr/>
          <p:nvPr/>
        </p:nvSpPr>
        <p:spPr>
          <a:xfrm>
            <a:off x="1157288" y="3090863"/>
            <a:ext cx="2208212" cy="1227137"/>
          </a:xfrm>
          <a:prstGeom prst="rect">
            <a:avLst/>
          </a:prstGeom>
          <a:solidFill>
            <a:schemeClr val="bg1"/>
          </a:solidFill>
          <a:ln w="38100">
            <a:solidFill>
              <a:srgbClr val="883F9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a:extLst>
              <a:ext uri="{FF2B5EF4-FFF2-40B4-BE49-F238E27FC236}">
                <a16:creationId xmlns:a16="http://schemas.microsoft.com/office/drawing/2014/main" id="{D8F5CC60-503E-4966-A463-393809CAE00F}"/>
              </a:ext>
            </a:extLst>
          </p:cNvPr>
          <p:cNvSpPr/>
          <p:nvPr/>
        </p:nvSpPr>
        <p:spPr>
          <a:xfrm>
            <a:off x="5857875" y="3225800"/>
            <a:ext cx="2222500" cy="1027113"/>
          </a:xfrm>
          <a:prstGeom prst="rect">
            <a:avLst/>
          </a:prstGeom>
          <a:solidFill>
            <a:schemeClr val="bg1"/>
          </a:solidFill>
          <a:ln w="38100">
            <a:solidFill>
              <a:srgbClr val="72767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extLst>
              <a:ext uri="{FF2B5EF4-FFF2-40B4-BE49-F238E27FC236}">
                <a16:creationId xmlns:a16="http://schemas.microsoft.com/office/drawing/2014/main" id="{E99CE5E3-3787-472E-92B6-CA1990569CE8}"/>
              </a:ext>
            </a:extLst>
          </p:cNvPr>
          <p:cNvSpPr/>
          <p:nvPr/>
        </p:nvSpPr>
        <p:spPr>
          <a:xfrm>
            <a:off x="755650" y="5081588"/>
            <a:ext cx="7632700" cy="879475"/>
          </a:xfrm>
          <a:prstGeom prst="rect">
            <a:avLst/>
          </a:prstGeom>
          <a:solidFill>
            <a:schemeClr val="bg1"/>
          </a:solidFill>
          <a:ln w="38100">
            <a:solidFill>
              <a:srgbClr val="F0C75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Title 1"/>
          <p:cNvSpPr>
            <a:spLocks noGrp="1"/>
          </p:cNvSpPr>
          <p:nvPr>
            <p:ph type="title"/>
          </p:nvPr>
        </p:nvSpPr>
        <p:spPr>
          <a:xfrm>
            <a:off x="457200" y="479425"/>
            <a:ext cx="8220075" cy="993775"/>
          </a:xfrm>
        </p:spPr>
        <p:txBody>
          <a:bodyPr/>
          <a:lstStyle/>
          <a:p>
            <a:pPr eaLnBrk="1" hangingPunct="1"/>
            <a:r>
              <a:rPr lang="en-GB" altLang="en-US" smtClean="0"/>
              <a:t>The Brain</a:t>
            </a:r>
          </a:p>
        </p:txBody>
      </p:sp>
      <p:sp>
        <p:nvSpPr>
          <p:cNvPr id="3" name="Content Placeholder 2">
            <a:extLst>
              <a:ext uri="{FF2B5EF4-FFF2-40B4-BE49-F238E27FC236}">
                <a16:creationId xmlns:a16="http://schemas.microsoft.com/office/drawing/2014/main" id="{5E6D9EB3-E8DF-4D09-A05F-5D6216C712B5}"/>
              </a:ext>
            </a:extLst>
          </p:cNvPr>
          <p:cNvSpPr>
            <a:spLocks noGrp="1"/>
          </p:cNvSpPr>
          <p:nvPr>
            <p:ph idx="1"/>
          </p:nvPr>
        </p:nvSpPr>
        <p:spPr>
          <a:xfrm>
            <a:off x="755650" y="1514475"/>
            <a:ext cx="7632700" cy="407988"/>
          </a:xfrm>
        </p:spPr>
        <p:txBody>
          <a:bodyPr rtlCol="0">
            <a:noAutofit/>
          </a:bodyPr>
          <a:lstStyle/>
          <a:p>
            <a:pPr algn="ctr" eaLnBrk="1" fontAlgn="auto" hangingPunct="1">
              <a:spcAft>
                <a:spcPts val="0"/>
              </a:spcAft>
              <a:defRPr/>
            </a:pPr>
            <a:r>
              <a:rPr lang="en-GB" dirty="0"/>
              <a:t>The brain is split into two sides called hemispheres. </a:t>
            </a:r>
            <a:br>
              <a:rPr lang="en-GB" dirty="0"/>
            </a:br>
            <a:r>
              <a:rPr lang="en-GB" dirty="0"/>
              <a:t>Different parts of the brain control different functions.</a:t>
            </a:r>
            <a:endParaRPr lang="en-GB" dirty="0">
              <a:cs typeface="+mn-cs"/>
            </a:endParaRPr>
          </a:p>
        </p:txBody>
      </p:sp>
      <p:sp>
        <p:nvSpPr>
          <p:cNvPr id="4" name="TextBox 3"/>
          <p:cNvSpPr txBox="1">
            <a:spLocks noChangeArrowheads="1"/>
          </p:cNvSpPr>
          <p:nvPr/>
        </p:nvSpPr>
        <p:spPr bwMode="auto">
          <a:xfrm>
            <a:off x="1266825" y="3117850"/>
            <a:ext cx="19970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t>The right side of the brain controls the left side of the body.</a:t>
            </a:r>
            <a:endParaRPr lang="en-GB" altLang="en-US">
              <a:solidFill>
                <a:schemeClr val="tx1"/>
              </a:solidFill>
            </a:endParaRPr>
          </a:p>
        </p:txBody>
      </p:sp>
      <p:sp>
        <p:nvSpPr>
          <p:cNvPr id="5" name="TextBox 4"/>
          <p:cNvSpPr txBox="1">
            <a:spLocks noChangeArrowheads="1"/>
          </p:cNvSpPr>
          <p:nvPr/>
        </p:nvSpPr>
        <p:spPr bwMode="auto">
          <a:xfrm>
            <a:off x="5857875" y="3286125"/>
            <a:ext cx="222091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t>The left side controls the right side of the body.</a:t>
            </a:r>
            <a:endParaRPr lang="en-GB" altLang="en-US">
              <a:solidFill>
                <a:schemeClr val="tx1"/>
              </a:solidFill>
            </a:endParaRPr>
          </a:p>
        </p:txBody>
      </p:sp>
      <p:sp>
        <p:nvSpPr>
          <p:cNvPr id="13" name="Rectangle 12"/>
          <p:cNvSpPr>
            <a:spLocks noChangeArrowheads="1"/>
          </p:cNvSpPr>
          <p:nvPr/>
        </p:nvSpPr>
        <p:spPr bwMode="auto">
          <a:xfrm>
            <a:off x="808038" y="5189538"/>
            <a:ext cx="75358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are areas of the brain that help with all of our senses, our behaviour, our speech, our memory and movements.</a:t>
            </a:r>
          </a:p>
        </p:txBody>
      </p:sp>
      <p:pic>
        <p:nvPicPr>
          <p:cNvPr id="12298"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14738" y="2727325"/>
            <a:ext cx="1993900"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0" grpId="0" animBg="1"/>
      <p:bldP spid="4" grpId="0"/>
      <p:bldP spid="5"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0AE270-924F-47FB-8D6C-996AD0240E4C}"/>
              </a:ext>
            </a:extLst>
          </p:cNvPr>
          <p:cNvSpPr/>
          <p:nvPr/>
        </p:nvSpPr>
        <p:spPr>
          <a:xfrm>
            <a:off x="5614988" y="3951288"/>
            <a:ext cx="2754312" cy="1916112"/>
          </a:xfrm>
          <a:prstGeom prst="rect">
            <a:avLst/>
          </a:prstGeom>
          <a:solidFill>
            <a:schemeClr val="bg1"/>
          </a:solidFill>
          <a:ln w="38100">
            <a:solidFill>
              <a:srgbClr val="C83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extLst>
              <a:ext uri="{FF2B5EF4-FFF2-40B4-BE49-F238E27FC236}">
                <a16:creationId xmlns:a16="http://schemas.microsoft.com/office/drawing/2014/main" id="{94141D2C-1DC2-48B5-B4F5-E9914283AC90}"/>
              </a:ext>
            </a:extLst>
          </p:cNvPr>
          <p:cNvSpPr/>
          <p:nvPr/>
        </p:nvSpPr>
        <p:spPr>
          <a:xfrm>
            <a:off x="755650" y="4119563"/>
            <a:ext cx="2755900" cy="1420812"/>
          </a:xfrm>
          <a:prstGeom prst="rect">
            <a:avLst/>
          </a:prstGeom>
          <a:solidFill>
            <a:schemeClr val="bg1"/>
          </a:solidFill>
          <a:ln w="38100">
            <a:solidFill>
              <a:srgbClr val="5694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1"/>
          <p:cNvSpPr>
            <a:spLocks noGrp="1"/>
          </p:cNvSpPr>
          <p:nvPr>
            <p:ph type="title"/>
          </p:nvPr>
        </p:nvSpPr>
        <p:spPr>
          <a:xfrm>
            <a:off x="457200" y="479425"/>
            <a:ext cx="8220075" cy="993775"/>
          </a:xfrm>
        </p:spPr>
        <p:txBody>
          <a:bodyPr/>
          <a:lstStyle/>
          <a:p>
            <a:pPr eaLnBrk="1" hangingPunct="1"/>
            <a:r>
              <a:rPr lang="en-GB" altLang="en-US" smtClean="0"/>
              <a:t>The Heart</a:t>
            </a:r>
          </a:p>
        </p:txBody>
      </p:sp>
      <p:sp>
        <p:nvSpPr>
          <p:cNvPr id="3" name="Content Placeholder 2">
            <a:extLst>
              <a:ext uri="{FF2B5EF4-FFF2-40B4-BE49-F238E27FC236}">
                <a16:creationId xmlns:a16="http://schemas.microsoft.com/office/drawing/2014/main" id="{6793902E-38D8-4DCA-BC05-94964F665FFA}"/>
              </a:ext>
            </a:extLst>
          </p:cNvPr>
          <p:cNvSpPr>
            <a:spLocks noGrp="1"/>
          </p:cNvSpPr>
          <p:nvPr>
            <p:ph idx="1"/>
          </p:nvPr>
        </p:nvSpPr>
        <p:spPr>
          <a:xfrm>
            <a:off x="755650" y="1514475"/>
            <a:ext cx="7632700" cy="4578350"/>
          </a:xfrm>
        </p:spPr>
        <p:txBody>
          <a:bodyPr/>
          <a:lstStyle/>
          <a:p>
            <a:pPr marL="285750" indent="-285750" eaLnBrk="1" hangingPunct="1">
              <a:buFont typeface="Arial" panose="020B0604020202020204" pitchFamily="34" charset="0"/>
              <a:buChar char="•"/>
              <a:defRPr/>
            </a:pPr>
            <a:r>
              <a:rPr lang="en-GB" dirty="0"/>
              <a:t>The heart is like a pump, but it is a muscle. It is located in the centre of the chest and it is about the size of your fist.</a:t>
            </a:r>
          </a:p>
          <a:p>
            <a:pPr eaLnBrk="1" hangingPunct="1">
              <a:defRPr/>
            </a:pPr>
            <a:endParaRPr lang="en-GB" altLang="en-US" dirty="0">
              <a:latin typeface="Twinkl" pitchFamily="2" charset="0"/>
            </a:endParaRPr>
          </a:p>
          <a:p>
            <a:pPr marL="285750" indent="-285750" eaLnBrk="1" hangingPunct="1">
              <a:buFont typeface="Arial" panose="020B0604020202020204" pitchFamily="34" charset="0"/>
              <a:buChar char="•"/>
              <a:defRPr/>
            </a:pPr>
            <a:r>
              <a:rPr lang="en-GB" altLang="en-US" dirty="0">
                <a:latin typeface="Twinkl" pitchFamily="2" charset="0"/>
              </a:rPr>
              <a:t>The heart sends blood around the body.</a:t>
            </a:r>
          </a:p>
          <a:p>
            <a:pPr marL="285750" indent="-285750" eaLnBrk="1" hangingPunct="1">
              <a:buFont typeface="Arial" panose="020B0604020202020204" pitchFamily="34" charset="0"/>
              <a:buChar char="•"/>
              <a:defRPr/>
            </a:pPr>
            <a:endParaRPr lang="en-GB" altLang="en-US" dirty="0">
              <a:latin typeface="Twinkl" pitchFamily="2" charset="0"/>
            </a:endParaRPr>
          </a:p>
          <a:p>
            <a:pPr marL="285750" indent="-285750" eaLnBrk="1" hangingPunct="1">
              <a:buFont typeface="Arial" panose="020B0604020202020204" pitchFamily="34" charset="0"/>
              <a:buChar char="•"/>
              <a:defRPr/>
            </a:pPr>
            <a:r>
              <a:rPr lang="en-GB" altLang="en-US" dirty="0">
                <a:latin typeface="Twinkl" pitchFamily="2" charset="0"/>
              </a:rPr>
              <a:t>The blood provides the body with the oxygen and nutrients it needs.</a:t>
            </a:r>
          </a:p>
        </p:txBody>
      </p:sp>
      <p:sp>
        <p:nvSpPr>
          <p:cNvPr id="5" name="TextBox 4"/>
          <p:cNvSpPr txBox="1">
            <a:spLocks noChangeArrowheads="1"/>
          </p:cNvSpPr>
          <p:nvPr/>
        </p:nvSpPr>
        <p:spPr bwMode="auto">
          <a:xfrm>
            <a:off x="939800" y="4229100"/>
            <a:ext cx="257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right side of the heart receives blood from the body and pumps it to the lungs.</a:t>
            </a:r>
          </a:p>
        </p:txBody>
      </p:sp>
      <p:sp>
        <p:nvSpPr>
          <p:cNvPr id="6" name="TextBox 5"/>
          <p:cNvSpPr txBox="1">
            <a:spLocks noChangeArrowheads="1"/>
          </p:cNvSpPr>
          <p:nvPr/>
        </p:nvSpPr>
        <p:spPr bwMode="auto">
          <a:xfrm>
            <a:off x="5684838" y="4032250"/>
            <a:ext cx="2614612"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left side of the heart does the exact opposite. It receives blood from the lungs and pumps it out to the body.</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90938" y="3636963"/>
            <a:ext cx="17430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26" presetClass="emph" presetSubtype="0" repeatCount="2000" fill="hold" nodeType="withEffect">
                                  <p:stCondLst>
                                    <p:cond delay="0"/>
                                  </p:stCondLst>
                                  <p:childTnLst>
                                    <p:animEffect transition="out" filter="fade">
                                      <p:cBhvr>
                                        <p:cTn id="19" dur="1000" tmFilter="0, 0; .2, .5; .8, .5; 1, 0"/>
                                        <p:tgtEl>
                                          <p:spTgt spid="7"/>
                                        </p:tgtEl>
                                      </p:cBhvr>
                                    </p:animEffect>
                                    <p:animScale>
                                      <p:cBhvr>
                                        <p:cTn id="20" dur="500" autoRev="1" fill="hold"/>
                                        <p:tgtEl>
                                          <p:spTgt spid="7"/>
                                        </p:tgtEl>
                                      </p:cBhvr>
                                      <p:by x="105000" y="105000"/>
                                    </p:animScale>
                                  </p:childTnLst>
                                </p:cTn>
                              </p:par>
                              <p:par>
                                <p:cTn id="21" presetID="10"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r>
              <a:rPr lang="en-GB" altLang="en-US" smtClean="0"/>
              <a:t>The Trachea</a:t>
            </a:r>
          </a:p>
        </p:txBody>
      </p:sp>
      <p:sp>
        <p:nvSpPr>
          <p:cNvPr id="3" name="Content Placeholder 2">
            <a:extLst>
              <a:ext uri="{FF2B5EF4-FFF2-40B4-BE49-F238E27FC236}">
                <a16:creationId xmlns:a16="http://schemas.microsoft.com/office/drawing/2014/main" id="{8DE4DF89-2D2D-452E-AABD-15ADCB7BADF5}"/>
              </a:ext>
            </a:extLst>
          </p:cNvPr>
          <p:cNvSpPr>
            <a:spLocks noGrp="1"/>
          </p:cNvSpPr>
          <p:nvPr>
            <p:ph idx="1"/>
          </p:nvPr>
        </p:nvSpPr>
        <p:spPr>
          <a:xfrm>
            <a:off x="755650" y="1514475"/>
            <a:ext cx="7632700" cy="4578350"/>
          </a:xfrm>
        </p:spPr>
        <p:txBody>
          <a:bodyPr/>
          <a:lstStyle/>
          <a:p>
            <a:pPr marL="285750" indent="-285750">
              <a:buFont typeface="Arial" panose="020B0604020202020204" pitchFamily="34" charset="0"/>
              <a:buChar char="•"/>
              <a:defRPr/>
            </a:pPr>
            <a:r>
              <a:rPr lang="en-GB" dirty="0"/>
              <a:t>The trachea, also known as the windpipe, is a hollow tube that connects the nose and mouth to the lungs.</a:t>
            </a:r>
          </a:p>
          <a:p>
            <a:pPr marL="285750" indent="-285750">
              <a:buFont typeface="Arial" panose="020B0604020202020204" pitchFamily="34" charset="0"/>
              <a:buChar char="•"/>
              <a:defRPr/>
            </a:pPr>
            <a:r>
              <a:rPr lang="en-GB" dirty="0"/>
              <a:t>It begins at the lower part of the larynx (the voice box) and continues down to the lungs.</a:t>
            </a:r>
          </a:p>
          <a:p>
            <a:pPr marL="285750" indent="-285750">
              <a:buFont typeface="Arial" panose="020B0604020202020204" pitchFamily="34" charset="0"/>
              <a:buChar char="•"/>
              <a:defRPr/>
            </a:pPr>
            <a:r>
              <a:rPr lang="en-GB" dirty="0"/>
              <a:t>The trachea allows air to flow in from our nose and mouth, down to our lungs.</a:t>
            </a:r>
          </a:p>
          <a:p>
            <a:pPr marL="285750" indent="-285750">
              <a:buFont typeface="Arial" panose="020B0604020202020204" pitchFamily="34" charset="0"/>
              <a:buChar char="•"/>
              <a:defRPr/>
            </a:pPr>
            <a:r>
              <a:rPr lang="en-GB" dirty="0"/>
              <a:t>If the trachea becomes blocked, breathing is restricted which can be very serious.</a:t>
            </a:r>
          </a:p>
          <a:p>
            <a:pPr marL="285750" indent="-285750">
              <a:buFont typeface="Arial" panose="020B0604020202020204" pitchFamily="34" charset="0"/>
              <a:buChar char="•"/>
              <a:defRPr/>
            </a:pPr>
            <a:endParaRPr lang="en-GB" dirty="0"/>
          </a:p>
          <a:p>
            <a:pPr>
              <a:defRPr/>
            </a:pPr>
            <a:endParaRPr lang="en-GB" dirty="0"/>
          </a:p>
          <a:p>
            <a:pPr marL="285750" indent="-285750">
              <a:buFont typeface="Arial" panose="020B0604020202020204" pitchFamily="34" charset="0"/>
              <a:buChar char="•"/>
              <a:defRPr/>
            </a:pPr>
            <a:endParaRPr lang="en-GB" dirty="0"/>
          </a:p>
        </p:txBody>
      </p:sp>
      <p:pic>
        <p:nvPicPr>
          <p:cNvPr id="1434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3835400"/>
            <a:ext cx="1400175"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1F52EB5-F7C1-4051-A783-51642AC50344}"/>
              </a:ext>
            </a:extLst>
          </p:cNvPr>
          <p:cNvSpPr/>
          <p:nvPr/>
        </p:nvSpPr>
        <p:spPr>
          <a:xfrm>
            <a:off x="750888" y="4430713"/>
            <a:ext cx="4752975" cy="1662112"/>
          </a:xfrm>
          <a:prstGeom prst="rect">
            <a:avLst/>
          </a:prstGeom>
          <a:solidFill>
            <a:schemeClr val="bg1"/>
          </a:solidFill>
          <a:ln w="38100">
            <a:solidFill>
              <a:srgbClr val="EA989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1"/>
          <p:cNvSpPr>
            <a:spLocks noGrp="1"/>
          </p:cNvSpPr>
          <p:nvPr>
            <p:ph type="title"/>
          </p:nvPr>
        </p:nvSpPr>
        <p:spPr>
          <a:xfrm>
            <a:off x="457200" y="479425"/>
            <a:ext cx="8220075" cy="993775"/>
          </a:xfrm>
        </p:spPr>
        <p:txBody>
          <a:bodyPr/>
          <a:lstStyle/>
          <a:p>
            <a:pPr eaLnBrk="1" hangingPunct="1"/>
            <a:r>
              <a:rPr lang="en-GB" altLang="en-US" smtClean="0"/>
              <a:t>The Lungs</a:t>
            </a:r>
          </a:p>
        </p:txBody>
      </p:sp>
      <p:sp>
        <p:nvSpPr>
          <p:cNvPr id="3" name="Content Placeholder 2"/>
          <p:cNvSpPr>
            <a:spLocks noGrp="1"/>
          </p:cNvSpPr>
          <p:nvPr>
            <p:ph idx="1"/>
          </p:nvPr>
        </p:nvSpPr>
        <p:spPr>
          <a:xfrm>
            <a:off x="755650" y="1327150"/>
            <a:ext cx="5291138" cy="4579938"/>
          </a:xfrm>
        </p:spPr>
        <p:txBody>
          <a:bodyPr/>
          <a:lstStyle/>
          <a:p>
            <a:pPr marL="285750" indent="-285750" eaLnBrk="1" hangingPunct="1">
              <a:lnSpc>
                <a:spcPct val="150000"/>
              </a:lnSpc>
              <a:buFont typeface="Arial" panose="020B0604020202020204" pitchFamily="34" charset="0"/>
              <a:buChar char="•"/>
            </a:pPr>
            <a:r>
              <a:rPr lang="en-GB" altLang="en-US" smtClean="0">
                <a:latin typeface="Twinkl" pitchFamily="2" charset="0"/>
              </a:rPr>
              <a:t>The ribcage protects the lungs.</a:t>
            </a:r>
          </a:p>
          <a:p>
            <a:pPr marL="285750" indent="-285750" eaLnBrk="1" hangingPunct="1">
              <a:lnSpc>
                <a:spcPct val="150000"/>
              </a:lnSpc>
              <a:buFont typeface="Arial" panose="020B0604020202020204" pitchFamily="34" charset="0"/>
              <a:buChar char="•"/>
            </a:pPr>
            <a:r>
              <a:rPr lang="en-GB" altLang="en-US" smtClean="0">
                <a:latin typeface="Twinkl" pitchFamily="2" charset="0"/>
              </a:rPr>
              <a:t>The lungs take up most of the space in the chest.</a:t>
            </a:r>
          </a:p>
          <a:p>
            <a:pPr marL="285750" indent="-285750" eaLnBrk="1" hangingPunct="1">
              <a:lnSpc>
                <a:spcPct val="150000"/>
              </a:lnSpc>
              <a:buFont typeface="Arial" panose="020B0604020202020204" pitchFamily="34" charset="0"/>
              <a:buChar char="•"/>
            </a:pPr>
            <a:r>
              <a:rPr lang="en-GB" altLang="en-US" smtClean="0">
                <a:latin typeface="Twinkl" pitchFamily="2" charset="0"/>
              </a:rPr>
              <a:t>The left lung is smaller than the right lung so that there is enough space for the heart.</a:t>
            </a:r>
          </a:p>
          <a:p>
            <a:pPr marL="285750" indent="-285750" eaLnBrk="1" hangingPunct="1">
              <a:lnSpc>
                <a:spcPct val="150000"/>
              </a:lnSpc>
              <a:buFont typeface="Arial" panose="020B0604020202020204" pitchFamily="34" charset="0"/>
              <a:buChar char="•"/>
            </a:pPr>
            <a:r>
              <a:rPr lang="en-GB" altLang="en-US" smtClean="0">
                <a:latin typeface="Twinkl" pitchFamily="2" charset="0"/>
              </a:rPr>
              <a:t>The lungs allow you to take in fresh air and get rid of stale air.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30900" y="3135313"/>
            <a:ext cx="243205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776288" y="4524375"/>
            <a:ext cx="476408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Your body needs oxygen to stay alive. When you breathe in, oxygen enters the lungs. The oxygen goes into the bloodstream through your lungs and is carried to the parts of the body that need it.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80088" y="2773363"/>
            <a:ext cx="2678112" cy="32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5325" y="2674938"/>
            <a:ext cx="2032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6750" y="3429000"/>
            <a:ext cx="2032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4363" y="4086225"/>
            <a:ext cx="2032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2705609" flipV="1">
            <a:off x="6584950" y="4368800"/>
            <a:ext cx="3333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8507809" flipV="1">
            <a:off x="6629400" y="4681538"/>
            <a:ext cx="3333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7789165" flipV="1">
            <a:off x="6477794" y="5039519"/>
            <a:ext cx="3333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8630647" flipV="1">
            <a:off x="7393781" y="4309269"/>
            <a:ext cx="3333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402180" flipV="1">
            <a:off x="7367588" y="4749800"/>
            <a:ext cx="3333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389165" flipV="1">
            <a:off x="7431088" y="5091113"/>
            <a:ext cx="3333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26" presetClass="emph" presetSubtype="0" fill="hold" nodeType="withEffect">
                                  <p:stCondLst>
                                    <p:cond delay="0"/>
                                  </p:stCondLst>
                                  <p:childTnLst>
                                    <p:animEffect transition="out" filter="fade">
                                      <p:cBhvr>
                                        <p:cTn id="9" dur="1000" tmFilter="0, 0; .2, .5; .8, .5; 1, 0"/>
                                        <p:tgtEl>
                                          <p:spTgt spid="7"/>
                                        </p:tgtEl>
                                      </p:cBhvr>
                                    </p:animEffect>
                                    <p:animScale>
                                      <p:cBhvr>
                                        <p:cTn id="10" dur="500" autoRev="1" fill="hold"/>
                                        <p:tgtEl>
                                          <p:spTgt spid="7"/>
                                        </p:tgtEl>
                                      </p:cBhvr>
                                      <p:by x="105000" y="105000"/>
                                    </p:animScale>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xit" presetSubtype="0" fill="hold"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childTnLst>
                                </p:cTn>
                              </p:par>
                              <p:par>
                                <p:cTn id="29" presetID="26" presetClass="emph" presetSubtype="0" repeatCount="2000" fill="hold" nodeType="withEffect">
                                  <p:stCondLst>
                                    <p:cond delay="0"/>
                                  </p:stCondLst>
                                  <p:childTnLst>
                                    <p:animEffect transition="out" filter="fade">
                                      <p:cBhvr>
                                        <p:cTn id="30" dur="2000" tmFilter="0, 0; .2, .5; .8, .5; 1, 0"/>
                                        <p:tgtEl>
                                          <p:spTgt spid="4"/>
                                        </p:tgtEl>
                                      </p:cBhvr>
                                    </p:animEffect>
                                    <p:animScale>
                                      <p:cBhvr>
                                        <p:cTn id="31" dur="1000" autoRev="1" fill="hold"/>
                                        <p:tgtEl>
                                          <p:spTgt spid="4"/>
                                        </p:tgtEl>
                                      </p:cBhvr>
                                      <p:by x="105000" y="105000"/>
                                    </p:animScale>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par>
                                <p:cTn id="40" presetID="10"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nodeType="afterGroup">
                            <p:stCondLst>
                              <p:cond delay="500"/>
                            </p:stCondLst>
                            <p:childTnLst>
                              <p:par>
                                <p:cTn id="44" presetID="10"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childTnLst>
                          </p:cTn>
                        </p:par>
                        <p:par>
                          <p:cTn id="47" fill="hold" nodeType="afterGroup">
                            <p:stCondLst>
                              <p:cond delay="1000"/>
                            </p:stCondLst>
                            <p:childTnLst>
                              <p:par>
                                <p:cTn id="48" presetID="10" presetClass="entr" presetSubtype="0"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par>
                          <p:cTn id="51" fill="hold" nodeType="afterGroup">
                            <p:stCondLst>
                              <p:cond delay="1500"/>
                            </p:stCondLst>
                            <p:childTnLst>
                              <p:par>
                                <p:cTn id="52" presetID="10"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par>
                                <p:cTn id="55" presetID="10"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par>
                                <p:cTn id="58" presetID="10" presetClass="entr" presetSubtype="0"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par>
                                <p:cTn id="61" presetID="10" presetClass="entr" presetSubtype="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childTnLst>
                                </p:cTn>
                              </p:par>
                              <p:par>
                                <p:cTn id="64" presetID="10" presetClass="entr" presetSubtype="0"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par>
                                <p:cTn id="67" presetID="10"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pPr eaLnBrk="1" hangingPunct="1"/>
            <a:r>
              <a:rPr lang="en-GB" altLang="en-US" smtClean="0"/>
              <a:t>The Liver</a:t>
            </a:r>
          </a:p>
        </p:txBody>
      </p:sp>
      <p:sp>
        <p:nvSpPr>
          <p:cNvPr id="3" name="Content Placeholder 2"/>
          <p:cNvSpPr>
            <a:spLocks noGrp="1"/>
          </p:cNvSpPr>
          <p:nvPr>
            <p:ph idx="1"/>
          </p:nvPr>
        </p:nvSpPr>
        <p:spPr>
          <a:xfrm>
            <a:off x="755650" y="1514475"/>
            <a:ext cx="7632700" cy="4578350"/>
          </a:xfrm>
        </p:spPr>
        <p:txBody>
          <a:bodyPr/>
          <a:lstStyle/>
          <a:p>
            <a:pPr marL="285750" indent="-285750" eaLnBrk="1" hangingPunct="1">
              <a:buFont typeface="Arial" panose="020B0604020202020204" pitchFamily="34" charset="0"/>
              <a:buChar char="•"/>
            </a:pPr>
            <a:r>
              <a:rPr lang="en-GB" altLang="en-US" smtClean="0">
                <a:latin typeface="Twinkl" pitchFamily="2" charset="0"/>
              </a:rPr>
              <a:t>The liver is the largest organ inside the body.</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liver gets rid of toxins and helps the body store energy.</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When the body is fully grown the liver will weigh 1.5 kilograms, but by the time it is 60 years old it will have shrunk to 0.8 kilograms!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613" y="3803650"/>
            <a:ext cx="3251200"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par>
                                <p:cTn id="18" presetID="6" presetClass="emph" presetSubtype="0" fill="hold" nodeType="withEffect">
                                  <p:stCondLst>
                                    <p:cond delay="0"/>
                                  </p:stCondLst>
                                  <p:childTnLst>
                                    <p:animScale>
                                      <p:cBhvr>
                                        <p:cTn id="19" dur="2000" fill="hold"/>
                                        <p:tgtEl>
                                          <p:spTgt spid="4"/>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eaLnBrk="1" hangingPunct="1"/>
            <a:r>
              <a:rPr lang="en-GB" altLang="en-US" smtClean="0"/>
              <a:t>The Stomach</a:t>
            </a:r>
          </a:p>
        </p:txBody>
      </p:sp>
      <p:sp>
        <p:nvSpPr>
          <p:cNvPr id="3" name="Content Placeholder 2"/>
          <p:cNvSpPr>
            <a:spLocks noGrp="1"/>
          </p:cNvSpPr>
          <p:nvPr>
            <p:ph idx="1"/>
          </p:nvPr>
        </p:nvSpPr>
        <p:spPr>
          <a:xfrm>
            <a:off x="755650" y="1514475"/>
            <a:ext cx="5521325" cy="4578350"/>
          </a:xfrm>
        </p:spPr>
        <p:txBody>
          <a:bodyPr/>
          <a:lstStyle/>
          <a:p>
            <a:pPr marL="285750" indent="-285750" eaLnBrk="1" hangingPunct="1">
              <a:buFont typeface="Arial" panose="020B0604020202020204" pitchFamily="34" charset="0"/>
              <a:buChar char="•"/>
            </a:pPr>
            <a:r>
              <a:rPr lang="en-GB" altLang="en-US" smtClean="0">
                <a:latin typeface="Twinkl" pitchFamily="2" charset="0"/>
              </a:rPr>
              <a:t>When we eat food the body sends it to the stomach and it stays there for 2 ½ to 3 hours.</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stomach muscles squash the food until it is a creamy pulp.</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stomach produces juices to break down food and kills germs you may have swallowed.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83188" y="2414588"/>
            <a:ext cx="3205162"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200" fill="hold">
                                          <p:stCondLst>
                                            <p:cond delay="0"/>
                                          </p:stCondLst>
                                        </p:cTn>
                                        <p:tgtEl>
                                          <p:spTgt spid="4"/>
                                        </p:tgtEl>
                                        <p:attrNameLst>
                                          <p:attrName>r</p:attrName>
                                        </p:attrNameLst>
                                      </p:cBhvr>
                                    </p:animRot>
                                    <p:animRot by="-240000">
                                      <p:cBhvr>
                                        <p:cTn id="7" dur="400" fill="hold">
                                          <p:stCondLst>
                                            <p:cond delay="400"/>
                                          </p:stCondLst>
                                        </p:cTn>
                                        <p:tgtEl>
                                          <p:spTgt spid="4"/>
                                        </p:tgtEl>
                                        <p:attrNameLst>
                                          <p:attrName>r</p:attrName>
                                        </p:attrNameLst>
                                      </p:cBhvr>
                                    </p:animRot>
                                    <p:animRot by="240000">
                                      <p:cBhvr>
                                        <p:cTn id="8" dur="400" fill="hold">
                                          <p:stCondLst>
                                            <p:cond delay="800"/>
                                          </p:stCondLst>
                                        </p:cTn>
                                        <p:tgtEl>
                                          <p:spTgt spid="4"/>
                                        </p:tgtEl>
                                        <p:attrNameLst>
                                          <p:attrName>r</p:attrName>
                                        </p:attrNameLst>
                                      </p:cBhvr>
                                    </p:animRot>
                                    <p:animRot by="-240000">
                                      <p:cBhvr>
                                        <p:cTn id="9" dur="400" fill="hold">
                                          <p:stCondLst>
                                            <p:cond delay="1200"/>
                                          </p:stCondLst>
                                        </p:cTn>
                                        <p:tgtEl>
                                          <p:spTgt spid="4"/>
                                        </p:tgtEl>
                                        <p:attrNameLst>
                                          <p:attrName>r</p:attrName>
                                        </p:attrNameLst>
                                      </p:cBhvr>
                                    </p:animRot>
                                    <p:animRot by="120000">
                                      <p:cBhvr>
                                        <p:cTn id="10" dur="400" fill="hold">
                                          <p:stCondLst>
                                            <p:cond delay="1600"/>
                                          </p:stCondLst>
                                        </p:cTn>
                                        <p:tgtEl>
                                          <p:spTgt spid="4"/>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530138C-A71F-4569-93F5-FFF78617427B}"/>
              </a:ext>
            </a:extLst>
          </p:cNvPr>
          <p:cNvSpPr/>
          <p:nvPr/>
        </p:nvSpPr>
        <p:spPr>
          <a:xfrm>
            <a:off x="755650" y="5132388"/>
            <a:ext cx="7631113" cy="949325"/>
          </a:xfrm>
          <a:prstGeom prst="rect">
            <a:avLst/>
          </a:prstGeom>
          <a:solidFill>
            <a:schemeClr val="bg1"/>
          </a:solidFill>
          <a:ln w="38100">
            <a:solidFill>
              <a:srgbClr val="E7BB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1"/>
          <p:cNvSpPr>
            <a:spLocks noGrp="1"/>
          </p:cNvSpPr>
          <p:nvPr>
            <p:ph type="title"/>
          </p:nvPr>
        </p:nvSpPr>
        <p:spPr>
          <a:xfrm>
            <a:off x="457200" y="479425"/>
            <a:ext cx="8220075" cy="993775"/>
          </a:xfrm>
        </p:spPr>
        <p:txBody>
          <a:bodyPr/>
          <a:lstStyle/>
          <a:p>
            <a:pPr eaLnBrk="1" hangingPunct="1"/>
            <a:r>
              <a:rPr lang="en-GB" altLang="en-US" smtClean="0"/>
              <a:t>The Skin</a:t>
            </a:r>
          </a:p>
        </p:txBody>
      </p:sp>
      <p:sp>
        <p:nvSpPr>
          <p:cNvPr id="3" name="Content Placeholder 2">
            <a:extLst>
              <a:ext uri="{FF2B5EF4-FFF2-40B4-BE49-F238E27FC236}">
                <a16:creationId xmlns:a16="http://schemas.microsoft.com/office/drawing/2014/main" id="{481AA338-B054-4ECC-B72D-883ADDFB4E2A}"/>
              </a:ext>
            </a:extLst>
          </p:cNvPr>
          <p:cNvSpPr>
            <a:spLocks noGrp="1"/>
          </p:cNvSpPr>
          <p:nvPr>
            <p:ph idx="1"/>
          </p:nvPr>
        </p:nvSpPr>
        <p:spPr>
          <a:xfrm>
            <a:off x="755650" y="1330325"/>
            <a:ext cx="5911850" cy="3756025"/>
          </a:xfrm>
        </p:spPr>
        <p:txBody>
          <a:bodyPr rtlCol="0">
            <a:normAutofit/>
          </a:bodyPr>
          <a:lstStyle/>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is tough and strong, just right for covering your body and protecting it.</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helps to keep our body at just the right temperature.</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is the body’s largest organ!</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allows us to have the sense of touch.</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is very important. It covers and protects everything inside the body.</a:t>
            </a:r>
          </a:p>
        </p:txBody>
      </p:sp>
      <p:pic>
        <p:nvPicPr>
          <p:cNvPr id="18437"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7925" y="1255713"/>
            <a:ext cx="2089150" cy="390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7E7C1265-1A04-4EA9-8B39-030C5F93EFDD}"/>
              </a:ext>
            </a:extLst>
          </p:cNvPr>
          <p:cNvSpPr txBox="1"/>
          <p:nvPr/>
        </p:nvSpPr>
        <p:spPr>
          <a:xfrm>
            <a:off x="850900" y="5159375"/>
            <a:ext cx="7442200" cy="922338"/>
          </a:xfrm>
          <a:prstGeom prst="rect">
            <a:avLst/>
          </a:prstGeom>
          <a:noFill/>
        </p:spPr>
        <p:txBody>
          <a:bodyPr>
            <a:spAutoFit/>
          </a:bodyPr>
          <a:lstStyle/>
          <a:p>
            <a:pPr eaLnBrk="1" fontAlgn="auto" hangingPunct="1">
              <a:spcBef>
                <a:spcPts val="0"/>
              </a:spcBef>
              <a:spcAft>
                <a:spcPts val="0"/>
              </a:spcAft>
              <a:defRPr/>
            </a:pPr>
            <a:r>
              <a:rPr lang="en-GB" sz="1750" dirty="0">
                <a:latin typeface="+mn-lt"/>
              </a:rPr>
              <a:t>Skin is always renewing itself. Though you cannot see it happening, every minute of the day we lose about 30,000 to 40,000 dead skin cells off the surface of our skin.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mtClean="0"/>
              <a:t>The Intestines</a:t>
            </a:r>
          </a:p>
        </p:txBody>
      </p:sp>
      <p:sp>
        <p:nvSpPr>
          <p:cNvPr id="19459" name="Content Placeholder 2"/>
          <p:cNvSpPr>
            <a:spLocks noGrp="1"/>
          </p:cNvSpPr>
          <p:nvPr>
            <p:ph idx="1"/>
          </p:nvPr>
        </p:nvSpPr>
        <p:spPr>
          <a:xfrm>
            <a:off x="755650" y="1514475"/>
            <a:ext cx="3363913" cy="377825"/>
          </a:xfrm>
        </p:spPr>
        <p:txBody>
          <a:bodyPr/>
          <a:lstStyle/>
          <a:p>
            <a:pPr eaLnBrk="1" hangingPunct="1"/>
            <a:r>
              <a:rPr lang="en-GB" altLang="en-US" smtClean="0">
                <a:latin typeface="Twinkl" pitchFamily="2" charset="0"/>
              </a:rPr>
              <a:t>The intestines are in two parts: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13313" y="2236788"/>
            <a:ext cx="3035300" cy="320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72113" y="2528888"/>
            <a:ext cx="2160587"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3859213" y="1452563"/>
            <a:ext cx="2106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large intestine </a:t>
            </a:r>
          </a:p>
        </p:txBody>
      </p:sp>
      <p:sp>
        <p:nvSpPr>
          <p:cNvPr id="9" name="Rectangle 8"/>
          <p:cNvSpPr>
            <a:spLocks noChangeArrowheads="1"/>
          </p:cNvSpPr>
          <p:nvPr/>
        </p:nvSpPr>
        <p:spPr bwMode="auto">
          <a:xfrm>
            <a:off x="5743575" y="1452563"/>
            <a:ext cx="25892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and the small intestine.</a:t>
            </a:r>
          </a:p>
        </p:txBody>
      </p:sp>
      <p:sp>
        <p:nvSpPr>
          <p:cNvPr id="17" name="Rectangle 16">
            <a:extLst>
              <a:ext uri="{FF2B5EF4-FFF2-40B4-BE49-F238E27FC236}">
                <a16:creationId xmlns:a16="http://schemas.microsoft.com/office/drawing/2014/main" id="{8B50C555-303E-4BFB-8DCF-1394AEC6FFF8}"/>
              </a:ext>
            </a:extLst>
          </p:cNvPr>
          <p:cNvSpPr/>
          <p:nvPr/>
        </p:nvSpPr>
        <p:spPr>
          <a:xfrm>
            <a:off x="755650" y="2236788"/>
            <a:ext cx="3478213" cy="1900237"/>
          </a:xfrm>
          <a:prstGeom prst="rect">
            <a:avLst/>
          </a:prstGeom>
          <a:solidFill>
            <a:schemeClr val="bg1"/>
          </a:solidFill>
          <a:ln w="38100">
            <a:solidFill>
              <a:srgbClr val="872D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extLst>
              <a:ext uri="{FF2B5EF4-FFF2-40B4-BE49-F238E27FC236}">
                <a16:creationId xmlns:a16="http://schemas.microsoft.com/office/drawing/2014/main" id="{C2393AE1-ECC5-4B38-915E-D404FFB08253}"/>
              </a:ext>
            </a:extLst>
          </p:cNvPr>
          <p:cNvSpPr/>
          <p:nvPr/>
        </p:nvSpPr>
        <p:spPr>
          <a:xfrm>
            <a:off x="755650" y="4322763"/>
            <a:ext cx="3478213" cy="1360487"/>
          </a:xfrm>
          <a:prstGeom prst="rect">
            <a:avLst/>
          </a:prstGeom>
          <a:solidFill>
            <a:schemeClr val="bg1"/>
          </a:solidFill>
          <a:ln w="38100">
            <a:solidFill>
              <a:srgbClr val="B9515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p:cNvSpPr>
            <a:spLocks noChangeArrowheads="1"/>
          </p:cNvSpPr>
          <p:nvPr/>
        </p:nvSpPr>
        <p:spPr bwMode="auto">
          <a:xfrm>
            <a:off x="842963" y="2305050"/>
            <a:ext cx="33909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small intestine is a narrow coiled tube that is about 6 or 7 metres long. When food leaves the stomach it comes here so that nutrients can be absorbed back into the body.</a:t>
            </a:r>
          </a:p>
        </p:txBody>
      </p:sp>
      <p:sp>
        <p:nvSpPr>
          <p:cNvPr id="20" name="Rectangle 19"/>
          <p:cNvSpPr>
            <a:spLocks noChangeArrowheads="1"/>
          </p:cNvSpPr>
          <p:nvPr/>
        </p:nvSpPr>
        <p:spPr bwMode="auto">
          <a:xfrm>
            <a:off x="842963" y="4381500"/>
            <a:ext cx="3276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Water and food that cannot be digested pass into the large intestine and come out of your body as waste.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7" grpId="0" animBg="1"/>
      <p:bldP spid="18" grpId="0" animBg="1"/>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pPr eaLnBrk="1" hangingPunct="1"/>
            <a:r>
              <a:rPr lang="en-GB" altLang="en-US" smtClean="0"/>
              <a:t>The Kidneys</a:t>
            </a:r>
          </a:p>
        </p:txBody>
      </p:sp>
      <p:sp>
        <p:nvSpPr>
          <p:cNvPr id="3" name="Content Placeholder 2">
            <a:extLst>
              <a:ext uri="{FF2B5EF4-FFF2-40B4-BE49-F238E27FC236}">
                <a16:creationId xmlns:a16="http://schemas.microsoft.com/office/drawing/2014/main" id="{47E66F41-0F9E-4DD6-B4C6-CD3BDC0F188D}"/>
              </a:ext>
            </a:extLst>
          </p:cNvPr>
          <p:cNvSpPr>
            <a:spLocks noGrp="1"/>
          </p:cNvSpPr>
          <p:nvPr>
            <p:ph idx="1"/>
          </p:nvPr>
        </p:nvSpPr>
        <p:spPr>
          <a:xfrm>
            <a:off x="755650" y="1514475"/>
            <a:ext cx="7632700" cy="1071563"/>
          </a:xfrm>
        </p:spPr>
        <p:txBody>
          <a:bodyPr rtlCol="0">
            <a:normAutofit/>
          </a:bodyPr>
          <a:lstStyle/>
          <a:p>
            <a:pPr marL="285750" indent="-285750" eaLnBrk="1" fontAlgn="auto" hangingPunct="1">
              <a:spcAft>
                <a:spcPts val="0"/>
              </a:spcAft>
              <a:buFont typeface="Arial" panose="020B0604020202020204" pitchFamily="34" charset="0"/>
              <a:buChar char="•"/>
              <a:defRPr/>
            </a:pPr>
            <a:r>
              <a:rPr lang="en-GB" dirty="0">
                <a:cs typeface="+mn-cs"/>
              </a:rPr>
              <a:t>One of the main jobs of the kidneys is to filter out the waste in the blood. Most of the waste is just stuff your body doesn’t need because it already has enough. The waste is combined with water to make urine. This travels to the bladder.</a:t>
            </a:r>
          </a:p>
          <a:p>
            <a:pPr eaLnBrk="1" fontAlgn="auto" hangingPunct="1">
              <a:spcAft>
                <a:spcPts val="0"/>
              </a:spcAft>
              <a:defRPr/>
            </a:pPr>
            <a:endParaRPr lang="en-GB" dirty="0">
              <a:cs typeface="+mn-cs"/>
            </a:endParaRPr>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27650" y="2470150"/>
            <a:ext cx="2608263"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755650" y="2627313"/>
            <a:ext cx="45720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The kidney is just as important as the heart. The body needs at least one kidney to survive.</a:t>
            </a:r>
          </a:p>
        </p:txBody>
      </p:sp>
      <p:sp>
        <p:nvSpPr>
          <p:cNvPr id="6" name="Rectangle 5">
            <a:extLst>
              <a:ext uri="{FF2B5EF4-FFF2-40B4-BE49-F238E27FC236}">
                <a16:creationId xmlns:a16="http://schemas.microsoft.com/office/drawing/2014/main" id="{FCCB4911-A4C5-4EBB-BA7E-870896D3B3D2}"/>
              </a:ext>
            </a:extLst>
          </p:cNvPr>
          <p:cNvSpPr/>
          <p:nvPr/>
        </p:nvSpPr>
        <p:spPr>
          <a:xfrm>
            <a:off x="755650" y="3746500"/>
            <a:ext cx="4491038" cy="1085850"/>
          </a:xfrm>
          <a:prstGeom prst="rect">
            <a:avLst/>
          </a:prstGeom>
          <a:solidFill>
            <a:schemeClr val="bg1"/>
          </a:solidFill>
          <a:ln w="38100">
            <a:solidFill>
              <a:srgbClr val="872D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p:cNvSpPr>
            <a:spLocks noChangeArrowheads="1"/>
          </p:cNvSpPr>
          <p:nvPr/>
        </p:nvSpPr>
        <p:spPr bwMode="auto">
          <a:xfrm>
            <a:off x="790575" y="3827463"/>
            <a:ext cx="43672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If you have ever seen a kidney bean, then you have a pretty good idea of what a kidney looks like!</a:t>
            </a:r>
          </a:p>
        </p:txBody>
      </p:sp>
      <p:sp>
        <p:nvSpPr>
          <p:cNvPr id="8" name="Rectangle 7">
            <a:extLst>
              <a:ext uri="{FF2B5EF4-FFF2-40B4-BE49-F238E27FC236}">
                <a16:creationId xmlns:a16="http://schemas.microsoft.com/office/drawing/2014/main" id="{BCE940B3-E590-40C0-9B9F-0457B6B5DFC4}"/>
              </a:ext>
            </a:extLst>
          </p:cNvPr>
          <p:cNvSpPr/>
          <p:nvPr/>
        </p:nvSpPr>
        <p:spPr>
          <a:xfrm>
            <a:off x="755650" y="5008563"/>
            <a:ext cx="4491038" cy="1085850"/>
          </a:xfrm>
          <a:prstGeom prst="rect">
            <a:avLst/>
          </a:prstGeom>
          <a:solidFill>
            <a:schemeClr val="bg1"/>
          </a:solidFill>
          <a:ln w="38100">
            <a:solidFill>
              <a:srgbClr val="872D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p:cNvSpPr>
            <a:spLocks noChangeArrowheads="1"/>
          </p:cNvSpPr>
          <p:nvPr/>
        </p:nvSpPr>
        <p:spPr bwMode="auto">
          <a:xfrm>
            <a:off x="790575" y="5094288"/>
            <a:ext cx="43672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Kidneys come in pairs. Each kidney is 13cm long and about 8cm wide. About the size of a computer mouse.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pPr eaLnBrk="1" hangingPunct="1"/>
            <a:r>
              <a:rPr lang="en-GB" altLang="en-US" smtClean="0"/>
              <a:t>The Bladder</a:t>
            </a:r>
          </a:p>
        </p:txBody>
      </p:sp>
      <p:sp>
        <p:nvSpPr>
          <p:cNvPr id="3" name="Content Placeholder 2"/>
          <p:cNvSpPr>
            <a:spLocks noGrp="1"/>
          </p:cNvSpPr>
          <p:nvPr>
            <p:ph idx="1"/>
          </p:nvPr>
        </p:nvSpPr>
        <p:spPr>
          <a:xfrm>
            <a:off x="755650" y="1989138"/>
            <a:ext cx="5059363" cy="2879725"/>
          </a:xfrm>
        </p:spPr>
        <p:txBody>
          <a:bodyPr/>
          <a:lstStyle/>
          <a:p>
            <a:pPr marL="285750" indent="-285750" eaLnBrk="1" hangingPunct="1">
              <a:buFont typeface="Arial" panose="020B0604020202020204" pitchFamily="34" charset="0"/>
              <a:buChar char="•"/>
            </a:pPr>
            <a:r>
              <a:rPr lang="en-GB" altLang="en-US" smtClean="0">
                <a:latin typeface="Twinkl" pitchFamily="2" charset="0"/>
              </a:rPr>
              <a:t>The bladder is a bag that collect the urine that leaves the kidneys. When the bladder is full it sends a message to the brain and you go to the toilet.</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Drinking plenty of water and avoiding rich foods will help keeps the bladder and kidneys in good condition.</a:t>
            </a:r>
          </a:p>
        </p:txBody>
      </p:sp>
      <p:pic>
        <p:nvPicPr>
          <p:cNvPr id="215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83300" y="1514475"/>
            <a:ext cx="1925638"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cut/>
  </p:transition>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1390</TotalTime>
  <Words>934</Words>
  <Application>Microsoft Office PowerPoint</Application>
  <PresentationFormat>On-screen Show (4:3)</PresentationFormat>
  <Paragraphs>91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Sassoon Infant Rg</vt:lpstr>
      <vt:lpstr>Calibri</vt:lpstr>
      <vt:lpstr>Twinkl SemiBold</vt:lpstr>
      <vt:lpstr>Twinkl</vt:lpstr>
      <vt:lpstr>Office Theme</vt:lpstr>
      <vt:lpstr>PowerPoint Presentation</vt:lpstr>
      <vt:lpstr>Let’s have a look inside the body…</vt:lpstr>
      <vt:lpstr>Here are the Main Organs</vt:lpstr>
      <vt:lpstr>The Brain</vt:lpstr>
      <vt:lpstr>The Brain</vt:lpstr>
      <vt:lpstr>The Heart</vt:lpstr>
      <vt:lpstr>The Trachea</vt:lpstr>
      <vt:lpstr>The Lungs</vt:lpstr>
      <vt:lpstr>The Liver</vt:lpstr>
      <vt:lpstr>The Stomach</vt:lpstr>
      <vt:lpstr>The Skin</vt:lpstr>
      <vt:lpstr>The Intestines</vt:lpstr>
      <vt:lpstr>The Kidneys</vt:lpstr>
      <vt:lpstr>The Bladder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146</cp:revision>
  <dcterms:created xsi:type="dcterms:W3CDTF">2014-10-01T16:09:27Z</dcterms:created>
  <dcterms:modified xsi:type="dcterms:W3CDTF">2021-01-25T09:55:45Z</dcterms:modified>
</cp:coreProperties>
</file>