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slideshow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4"/>
  </p:sldMasterIdLst>
  <p:notesMasterIdLst>
    <p:notesMasterId r:id="rId20"/>
  </p:notesMasterIdLst>
  <p:handoutMasterIdLst>
    <p:handoutMasterId r:id="rId21"/>
  </p:handoutMasterIdLst>
  <p:sldIdLst>
    <p:sldId id="271" r:id="rId5"/>
    <p:sldId id="272" r:id="rId6"/>
    <p:sldId id="273" r:id="rId7"/>
    <p:sldId id="274" r:id="rId8"/>
    <p:sldId id="275" r:id="rId9"/>
    <p:sldId id="276" r:id="rId10"/>
    <p:sldId id="277" r:id="rId11"/>
    <p:sldId id="278" r:id="rId12"/>
    <p:sldId id="279" r:id="rId13"/>
    <p:sldId id="280" r:id="rId14"/>
    <p:sldId id="281" r:id="rId15"/>
    <p:sldId id="282" r:id="rId16"/>
    <p:sldId id="283" r:id="rId17"/>
    <p:sldId id="284" r:id="rId18"/>
    <p:sldId id="267" r:id="rId19"/>
  </p:sldIdLst>
  <p:sldSz cx="9144000" cy="6858000" type="screen4x3"/>
  <p:notesSz cx="6858000" cy="9144000"/>
  <p:embeddedFontLst>
    <p:embeddedFont>
      <p:font typeface="Sassoon Infant Rg" panose="02000503030000020003" charset="0"/>
      <p:regular r:id="rId22"/>
      <p:bold r:id="rId23"/>
    </p:embeddedFont>
    <p:embeddedFont>
      <p:font typeface="Twinkl SemiBold" charset="0"/>
      <p:bold r:id="rId24"/>
    </p:embeddedFont>
    <p:embeddedFont>
      <p:font typeface="Calibri" panose="020F0502020204030204" pitchFamily="34" charset="0"/>
      <p:regular r:id="rId25"/>
      <p:bold r:id="rId26"/>
      <p:italic r:id="rId27"/>
      <p:boldItalic r:id="rId28"/>
    </p:embeddedFont>
    <p:embeddedFont>
      <p:font typeface="Tuffy" panose="020B0603060100000000" charset="0"/>
      <p:regular r:id="rId29"/>
      <p:bold r:id="rId30"/>
      <p:italic r:id="rId31"/>
      <p:boldItalic r:id="rId32"/>
    </p:embeddedFont>
    <p:embeddedFont>
      <p:font typeface="Twinkl" panose="020B0604020202020204" charset="0"/>
      <p:regular r:id="rId33"/>
      <p:bold r:id="rId34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40">
          <p15:clr>
            <a:srgbClr val="A4A3A4"/>
          </p15:clr>
        </p15:guide>
        <p15:guide id="4" orient="horz" pos="3974">
          <p15:clr>
            <a:srgbClr val="A4A3A4"/>
          </p15:clr>
        </p15:guide>
        <p15:guide id="5" pos="5420">
          <p15:clr>
            <a:srgbClr val="A4A3A4"/>
          </p15:clr>
        </p15:guide>
        <p15:guide id="6" orient="horz" pos="346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82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E1E5A"/>
    <a:srgbClr val="18A0DB"/>
    <a:srgbClr val="BC0105"/>
    <a:srgbClr val="4DB1E3"/>
    <a:srgbClr val="80C1EB"/>
    <a:srgbClr val="ACDDFC"/>
    <a:srgbClr val="FFFFFF"/>
    <a:srgbClr val="4AA1D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57" d="100"/>
          <a:sy n="57" d="100"/>
        </p:scale>
        <p:origin x="1205" y="48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font" Target="fonts/font5.fntdata"/><Relationship Id="rId3" Type="http://schemas.openxmlformats.org/officeDocument/2006/relationships/customXml" Target="../customXml/item3.xml"/><Relationship Id="rId21" Type="http://schemas.openxmlformats.org/officeDocument/2006/relationships/handoutMaster" Target="handoutMasters/handoutMaster1.xml"/><Relationship Id="rId34" Type="http://schemas.openxmlformats.org/officeDocument/2006/relationships/font" Target="fonts/font13.fntdata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font" Target="fonts/font4.fntdata"/><Relationship Id="rId33" Type="http://schemas.openxmlformats.org/officeDocument/2006/relationships/font" Target="fonts/font12.fntdata"/><Relationship Id="rId38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notesMaster" Target="notesMasters/notesMaster1.xml"/><Relationship Id="rId29" Type="http://schemas.openxmlformats.org/officeDocument/2006/relationships/font" Target="fonts/font8.fntdata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font" Target="fonts/font3.fntdata"/><Relationship Id="rId32" Type="http://schemas.openxmlformats.org/officeDocument/2006/relationships/font" Target="fonts/font11.fntdata"/><Relationship Id="rId37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font" Target="fonts/font2.fntdata"/><Relationship Id="rId28" Type="http://schemas.openxmlformats.org/officeDocument/2006/relationships/font" Target="fonts/font7.fntdata"/><Relationship Id="rId36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font" Target="fonts/font10.fntdata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font" Target="fonts/font1.fntdata"/><Relationship Id="rId27" Type="http://schemas.openxmlformats.org/officeDocument/2006/relationships/font" Target="fonts/font6.fntdata"/><Relationship Id="rId30" Type="http://schemas.openxmlformats.org/officeDocument/2006/relationships/font" Target="fonts/font9.fntdata"/><Relationship Id="rId35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E19AB006-9DD4-4E33-8FC2-090B9EBD03BF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8887F7F-738F-4DF6-9A69-72BEACCB5170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12C7A325-C795-4B32-B4E7-86653359CEB3}" type="datetimeFigureOut">
              <a:rPr lang="en-GB"/>
              <a:pPr>
                <a:defRPr/>
              </a:pPr>
              <a:t>25/01/2021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0F0A34B-D904-41E6-8694-2D1A98D16934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AF060E2-EB98-47AD-BDB0-9A5D9B90D856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A8B270E1-5CC1-4DC6-B2DD-2FAA24CFB292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44897C1E-3226-4AA0-B16D-11BC27EA2CBA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0D8BB33-7BA7-4339-8C96-2730617E5948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D8A31531-ACE5-4FFF-97AE-EC4B64D9E176}" type="datetimeFigureOut">
              <a:rPr lang="en-GB"/>
              <a:pPr>
                <a:defRPr/>
              </a:pPr>
              <a:t>25/01/2021</a:t>
            </a:fld>
            <a:endParaRPr lang="en-GB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137CB132-35A6-4653-B5D9-AC139597E6DB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3AE931B7-2366-44B2-B141-F1343C9B3BA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2B1CF40-7D7F-46B4-9D08-35BBC657498B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9B65319-4C54-49A7-8FE6-65376CE734A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B12FB44A-CFB7-4B08-BF5B-DD53F59EA927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546834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3">
            <a:extLst>
              <a:ext uri="{FF2B5EF4-FFF2-40B4-BE49-F238E27FC236}">
                <a16:creationId xmlns:a16="http://schemas.microsoft.com/office/drawing/2014/main" id="{E65A6132-FFBD-46D2-AC09-1B4527F463EE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3" name="Picture 15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2438" y="5734050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411264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>
            <a:extLst>
              <a:ext uri="{FF2B5EF4-FFF2-40B4-BE49-F238E27FC236}">
                <a16:creationId xmlns:a16="http://schemas.microsoft.com/office/drawing/2014/main" id="{3A08A9C1-62A4-4028-B450-58DD692693B7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479115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6">
            <a:extLst>
              <a:ext uri="{FF2B5EF4-FFF2-40B4-BE49-F238E27FC236}">
                <a16:creationId xmlns:a16="http://schemas.microsoft.com/office/drawing/2014/main" id="{EE96098B-0057-42E0-9F2B-AFBDD87374D1}"/>
              </a:ext>
            </a:extLst>
          </p:cNvPr>
          <p:cNvSpPr/>
          <p:nvPr userDrawn="1"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4" name="Rounded Rectangle 7">
            <a:extLst>
              <a:ext uri="{FF2B5EF4-FFF2-40B4-BE49-F238E27FC236}">
                <a16:creationId xmlns:a16="http://schemas.microsoft.com/office/drawing/2014/main" id="{0B7ED29B-9B1C-4DE1-8861-231AC82D9C36}"/>
              </a:ext>
            </a:extLst>
          </p:cNvPr>
          <p:cNvSpPr/>
          <p:nvPr userDrawn="1"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284FEB97-6B49-4DEB-BD3A-352E9CEAEC44}"/>
              </a:ext>
            </a:extLst>
          </p:cNvPr>
          <p:cNvSpPr txBox="1">
            <a:spLocks/>
          </p:cNvSpPr>
          <p:nvPr userDrawn="1"/>
        </p:nvSpPr>
        <p:spPr>
          <a:xfrm>
            <a:off x="628650" y="30718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E692B353-45E0-45AB-A14B-6AF25F87CEA8}"/>
              </a:ext>
            </a:extLst>
          </p:cNvPr>
          <p:cNvSpPr txBox="1">
            <a:spLocks/>
          </p:cNvSpPr>
          <p:nvPr userDrawn="1"/>
        </p:nvSpPr>
        <p:spPr>
          <a:xfrm>
            <a:off x="628650" y="7350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7" name="Content Placeholder 15">
            <a:extLst>
              <a:ext uri="{FF2B5EF4-FFF2-40B4-BE49-F238E27FC236}">
                <a16:creationId xmlns:a16="http://schemas.microsoft.com/office/drawing/2014/main" id="{1B0A3B17-44D3-42B0-B0DC-E8F53DEF65B4}"/>
              </a:ext>
            </a:extLst>
          </p:cNvPr>
          <p:cNvSpPr txBox="1">
            <a:spLocks/>
          </p:cNvSpPr>
          <p:nvPr userDrawn="1"/>
        </p:nvSpPr>
        <p:spPr>
          <a:xfrm>
            <a:off x="628650" y="3467100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lIns="180000" tIns="252000" rIns="252000" bIns="18000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2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Sub statement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25561751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752684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13" Type="http://schemas.openxmlformats.org/officeDocument/2006/relationships/image" Target="../media/image7.png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12" Type="http://schemas.openxmlformats.org/officeDocument/2006/relationships/image" Target="../media/image6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11" Type="http://schemas.openxmlformats.org/officeDocument/2006/relationships/image" Target="../media/image5.png"/><Relationship Id="rId5" Type="http://schemas.openxmlformats.org/officeDocument/2006/relationships/slideLayout" Target="../slideLayouts/slideLayout5.xml"/><Relationship Id="rId10" Type="http://schemas.openxmlformats.org/officeDocument/2006/relationships/image" Target="../media/image4.png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3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DE01352-5546-45C7-B0D8-4CDE3AB7E1FD}"/>
              </a:ext>
            </a:extLst>
          </p:cNvPr>
          <p:cNvSpPr/>
          <p:nvPr userDrawn="1"/>
        </p:nvSpPr>
        <p:spPr>
          <a:xfrm>
            <a:off x="0" y="3429000"/>
            <a:ext cx="9144000" cy="3429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1029" name="Picture 5"/>
          <p:cNvPicPr>
            <a:picLocks noChangeAspect="1"/>
          </p:cNvPicPr>
          <p:nvPr userDrawn="1"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525" y="153988"/>
            <a:ext cx="993775" cy="1003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0" name="Picture 6"/>
          <p:cNvPicPr>
            <a:picLocks noChangeAspect="1"/>
          </p:cNvPicPr>
          <p:nvPr userDrawn="1"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491226" flipH="1">
            <a:off x="203200" y="5516563"/>
            <a:ext cx="919163" cy="1346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1" name="Picture 8"/>
          <p:cNvPicPr>
            <a:picLocks noChangeAspect="1"/>
          </p:cNvPicPr>
          <p:nvPr userDrawn="1"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491226" flipV="1">
            <a:off x="8032750" y="-36513"/>
            <a:ext cx="942975" cy="13843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2" name="Picture 9"/>
          <p:cNvPicPr>
            <a:picLocks noChangeAspect="1"/>
          </p:cNvPicPr>
          <p:nvPr userDrawn="1"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07350" y="5688013"/>
            <a:ext cx="993775" cy="1003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3" name="Picture 10"/>
          <p:cNvPicPr>
            <a:picLocks noChangeAspect="1"/>
          </p:cNvPicPr>
          <p:nvPr userDrawn="1"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0321" r="5611" b="42267"/>
          <a:stretch>
            <a:fillRect/>
          </a:stretch>
        </p:blipFill>
        <p:spPr bwMode="auto">
          <a:xfrm>
            <a:off x="3146425" y="6156325"/>
            <a:ext cx="2851150" cy="598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4" name="Picture 11"/>
          <p:cNvPicPr>
            <a:picLocks noChangeAspect="1"/>
          </p:cNvPicPr>
          <p:nvPr userDrawn="1"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11" t="30321" b="42267"/>
          <a:stretch>
            <a:fillRect/>
          </a:stretch>
        </p:blipFill>
        <p:spPr bwMode="auto">
          <a:xfrm>
            <a:off x="3078163" y="74613"/>
            <a:ext cx="2987675" cy="627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5" name="Picture 12"/>
          <p:cNvPicPr>
            <a:picLocks noChangeAspect="1"/>
          </p:cNvPicPr>
          <p:nvPr userDrawn="1"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267" t="5611" r="30321"/>
          <a:stretch>
            <a:fillRect/>
          </a:stretch>
        </p:blipFill>
        <p:spPr bwMode="auto">
          <a:xfrm>
            <a:off x="87313" y="1931988"/>
            <a:ext cx="627062" cy="2989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6" name="Picture 13"/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321" r="42267" b="5611"/>
          <a:stretch>
            <a:fillRect/>
          </a:stretch>
        </p:blipFill>
        <p:spPr bwMode="auto">
          <a:xfrm>
            <a:off x="8413750" y="1931988"/>
            <a:ext cx="627063" cy="2989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93" r:id="rId1"/>
    <p:sldLayoutId id="2147483694" r:id="rId2"/>
    <p:sldLayoutId id="2147483695" r:id="rId3"/>
    <p:sldLayoutId id="2147483696" r:id="rId4"/>
    <p:sldLayoutId id="2147483697" r:id="rId5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extBox 1"/>
          <p:cNvSpPr txBox="1">
            <a:spLocks noChangeArrowheads="1"/>
          </p:cNvSpPr>
          <p:nvPr/>
        </p:nvSpPr>
        <p:spPr bwMode="auto">
          <a:xfrm>
            <a:off x="755650" y="1762125"/>
            <a:ext cx="7632700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charset="0"/>
                <a:cs typeface="Sassoon Infant Rg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charset="0"/>
                <a:cs typeface="Sassoon Infant Rg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000" b="1">
                <a:solidFill>
                  <a:schemeClr val="tx1"/>
                </a:solidFill>
              </a:rPr>
              <a:t>Sources of Light?</a:t>
            </a:r>
          </a:p>
        </p:txBody>
      </p:sp>
      <p:sp>
        <p:nvSpPr>
          <p:cNvPr id="9219" name="TextBox 2"/>
          <p:cNvSpPr txBox="1">
            <a:spLocks noChangeArrowheads="1"/>
          </p:cNvSpPr>
          <p:nvPr/>
        </p:nvSpPr>
        <p:spPr bwMode="auto">
          <a:xfrm>
            <a:off x="755650" y="3986213"/>
            <a:ext cx="7632700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charset="0"/>
                <a:cs typeface="Sassoon Infant Rg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charset="0"/>
                <a:cs typeface="Sassoon Infant Rg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 b="1">
                <a:solidFill>
                  <a:schemeClr val="bg1"/>
                </a:solidFill>
                <a:latin typeface="Twinkl SemiBold" charset="0"/>
              </a:rPr>
              <a:t>Are the following pictures all sources of light?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2000" b="1">
              <a:solidFill>
                <a:schemeClr val="bg1"/>
              </a:solidFill>
              <a:latin typeface="Twinkl SemiBold" charset="0"/>
            </a:endParaRP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 b="1">
                <a:solidFill>
                  <a:schemeClr val="bg1"/>
                </a:solidFill>
                <a:latin typeface="Twinkl SemiBold" charset="0"/>
              </a:rPr>
              <a:t>If not, why and where does the light come from?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extBox 21"/>
          <p:cNvSpPr txBox="1">
            <a:spLocks noChangeArrowheads="1"/>
          </p:cNvSpPr>
          <p:nvPr/>
        </p:nvSpPr>
        <p:spPr bwMode="auto">
          <a:xfrm>
            <a:off x="2789238" y="6245225"/>
            <a:ext cx="3565525" cy="98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charset="0"/>
                <a:cs typeface="Sassoon Infant Rg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charset="0"/>
                <a:cs typeface="Sassoon Infant Rg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500">
                <a:solidFill>
                  <a:schemeClr val="tx1"/>
                </a:solidFill>
                <a:latin typeface="Arial" panose="020B0604020202020204" pitchFamily="34" charset="0"/>
                <a:ea typeface="Tuffy" charset="0"/>
                <a:cs typeface="Arial" panose="020B0604020202020204" pitchFamily="34" charset="0"/>
              </a:rPr>
              <a:t>Photo courtesy of jonstead.(@flickr.com) - granted under creative commons licence – attribution</a:t>
            </a:r>
          </a:p>
        </p:txBody>
      </p:sp>
      <p:pic>
        <p:nvPicPr>
          <p:cNvPr id="10243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4470"/>
          <a:stretch>
            <a:fillRect/>
          </a:stretch>
        </p:blipFill>
        <p:spPr bwMode="auto">
          <a:xfrm>
            <a:off x="1085850" y="1079500"/>
            <a:ext cx="6972300" cy="469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1A4F5BB1-2DFE-4C47-9C4A-9A3A7AB643B8}"/>
              </a:ext>
            </a:extLst>
          </p:cNvPr>
          <p:cNvSpPr txBox="1"/>
          <p:nvPr/>
        </p:nvSpPr>
        <p:spPr>
          <a:xfrm>
            <a:off x="5080000" y="5070280"/>
            <a:ext cx="2794000" cy="70788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4000" b="1" dirty="0">
                <a:ln w="12700">
                  <a:solidFill>
                    <a:srgbClr val="242423"/>
                  </a:solidFill>
                </a:ln>
                <a:solidFill>
                  <a:schemeClr val="bg1"/>
                </a:solidFill>
                <a:latin typeface="+mn-lt"/>
              </a:rPr>
              <a:t>Glitter Ball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5213" y="1052513"/>
            <a:ext cx="7013575" cy="4752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417852E8-E8D6-46C8-BCFD-B1D8E861D18B}"/>
              </a:ext>
            </a:extLst>
          </p:cNvPr>
          <p:cNvSpPr txBox="1"/>
          <p:nvPr/>
        </p:nvSpPr>
        <p:spPr>
          <a:xfrm>
            <a:off x="5080000" y="1272980"/>
            <a:ext cx="2794000" cy="70788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4000" b="1" dirty="0">
                <a:ln w="12700">
                  <a:solidFill>
                    <a:srgbClr val="242423"/>
                  </a:solidFill>
                </a:ln>
                <a:solidFill>
                  <a:schemeClr val="bg1"/>
                </a:solidFill>
                <a:latin typeface="+mn-lt"/>
              </a:rPr>
              <a:t>Candle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extBox 21"/>
          <p:cNvSpPr txBox="1">
            <a:spLocks noChangeArrowheads="1"/>
          </p:cNvSpPr>
          <p:nvPr/>
        </p:nvSpPr>
        <p:spPr bwMode="auto">
          <a:xfrm>
            <a:off x="2789238" y="6245225"/>
            <a:ext cx="3565525" cy="98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charset="0"/>
                <a:cs typeface="Sassoon Infant Rg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charset="0"/>
                <a:cs typeface="Sassoon Infant Rg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500">
                <a:solidFill>
                  <a:schemeClr val="tx1"/>
                </a:solidFill>
                <a:latin typeface="Arial" panose="020B0604020202020204" pitchFamily="34" charset="0"/>
                <a:ea typeface="Tuffy" charset="0"/>
                <a:cs typeface="Arial" panose="020B0604020202020204" pitchFamily="34" charset="0"/>
              </a:rPr>
              <a:t>Photo courtesy of Bonsoni.com(@flickr.com) - granted under creative commons licence – attribution</a:t>
            </a:r>
          </a:p>
        </p:txBody>
      </p:sp>
      <p:pic>
        <p:nvPicPr>
          <p:cNvPr id="12291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25" b="23878"/>
          <a:stretch>
            <a:fillRect/>
          </a:stretch>
        </p:blipFill>
        <p:spPr bwMode="auto">
          <a:xfrm>
            <a:off x="1125538" y="1235075"/>
            <a:ext cx="6892925" cy="4387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853559BC-D083-4D64-809E-9EA7E09F239D}"/>
              </a:ext>
            </a:extLst>
          </p:cNvPr>
          <p:cNvSpPr txBox="1"/>
          <p:nvPr/>
        </p:nvSpPr>
        <p:spPr>
          <a:xfrm>
            <a:off x="5080000" y="4872560"/>
            <a:ext cx="2794000" cy="70788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4000" b="1" dirty="0">
                <a:ln w="12700">
                  <a:solidFill>
                    <a:srgbClr val="242423"/>
                  </a:solidFill>
                </a:ln>
                <a:solidFill>
                  <a:schemeClr val="bg1"/>
                </a:solidFill>
                <a:latin typeface="+mn-lt"/>
              </a:rPr>
              <a:t>Television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extBox 21"/>
          <p:cNvSpPr txBox="1">
            <a:spLocks noChangeArrowheads="1"/>
          </p:cNvSpPr>
          <p:nvPr/>
        </p:nvSpPr>
        <p:spPr bwMode="auto">
          <a:xfrm>
            <a:off x="2789238" y="6245225"/>
            <a:ext cx="3565525" cy="98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charset="0"/>
                <a:cs typeface="Sassoon Infant Rg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charset="0"/>
                <a:cs typeface="Sassoon Infant Rg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500">
                <a:solidFill>
                  <a:schemeClr val="tx1"/>
                </a:solidFill>
                <a:latin typeface="Arial" panose="020B0604020202020204" pitchFamily="34" charset="0"/>
                <a:ea typeface="Tuffy" charset="0"/>
                <a:cs typeface="Arial" panose="020B0604020202020204" pitchFamily="34" charset="0"/>
              </a:rPr>
              <a:t>Photo courtesy of Andrew Kuchling(@flickr.com) - granted under creative commons licence – attribution</a:t>
            </a:r>
          </a:p>
        </p:txBody>
      </p:sp>
      <p:pic>
        <p:nvPicPr>
          <p:cNvPr id="13315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3663" y="1022350"/>
            <a:ext cx="6416675" cy="4813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736DAC1F-95B7-4528-BA1C-16A7465C1FBD}"/>
              </a:ext>
            </a:extLst>
          </p:cNvPr>
          <p:cNvSpPr txBox="1"/>
          <p:nvPr/>
        </p:nvSpPr>
        <p:spPr>
          <a:xfrm>
            <a:off x="5080000" y="1037160"/>
            <a:ext cx="2794000" cy="70788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4000" b="1" dirty="0">
                <a:ln w="12700">
                  <a:solidFill>
                    <a:srgbClr val="242423"/>
                  </a:solidFill>
                </a:ln>
                <a:solidFill>
                  <a:schemeClr val="bg1"/>
                </a:solidFill>
                <a:latin typeface="+mn-lt"/>
              </a:rPr>
              <a:t>Mirror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Lamp, Shade, Light, Lampshade, Interior, Modern, Hom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8550" y="1114425"/>
            <a:ext cx="6946900" cy="4629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C751D67-CFF8-4C1A-A15E-221878952110}"/>
              </a:ext>
            </a:extLst>
          </p:cNvPr>
          <p:cNvSpPr txBox="1"/>
          <p:nvPr/>
        </p:nvSpPr>
        <p:spPr>
          <a:xfrm>
            <a:off x="5251042" y="1113638"/>
            <a:ext cx="2794000" cy="70788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4000" b="1" dirty="0">
                <a:ln w="12700">
                  <a:solidFill>
                    <a:srgbClr val="242423"/>
                  </a:solidFill>
                </a:ln>
                <a:solidFill>
                  <a:schemeClr val="bg1"/>
                </a:solidFill>
                <a:latin typeface="+mn-lt"/>
              </a:rPr>
              <a:t>Lamp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Fire, Flame, Wood Fire, Bran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6325" y="1101725"/>
            <a:ext cx="6991350" cy="465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927C4641-4C90-44EC-B5BD-239949B28A40}"/>
              </a:ext>
            </a:extLst>
          </p:cNvPr>
          <p:cNvSpPr txBox="1"/>
          <p:nvPr/>
        </p:nvSpPr>
        <p:spPr>
          <a:xfrm>
            <a:off x="5274211" y="1101834"/>
            <a:ext cx="2794000" cy="70788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4000" b="1" dirty="0">
                <a:ln w="12700">
                  <a:solidFill>
                    <a:srgbClr val="242423"/>
                  </a:solidFill>
                </a:ln>
                <a:solidFill>
                  <a:schemeClr val="bg1"/>
                </a:solidFill>
                <a:latin typeface="+mn-lt"/>
              </a:rPr>
              <a:t>Fire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Lighthouse, Westerhever, Wadden Sea, North Se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2038" y="1089025"/>
            <a:ext cx="7019925" cy="4679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EFB0C9EA-5DD7-49B4-B99A-98057C2B29BC}"/>
              </a:ext>
            </a:extLst>
          </p:cNvPr>
          <p:cNvSpPr txBox="1"/>
          <p:nvPr/>
        </p:nvSpPr>
        <p:spPr>
          <a:xfrm>
            <a:off x="5287220" y="1089520"/>
            <a:ext cx="2794000" cy="70788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4000" b="1" dirty="0">
                <a:ln w="12700">
                  <a:solidFill>
                    <a:srgbClr val="242423"/>
                  </a:solidFill>
                </a:ln>
                <a:solidFill>
                  <a:schemeClr val="bg1"/>
                </a:solidFill>
                <a:latin typeface="+mn-lt"/>
              </a:rPr>
              <a:t>Lighthouse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Flash, Thunderstorm, Ore Mountains, Nature, Sky, Nigh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9175" y="1101725"/>
            <a:ext cx="7105650" cy="465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85B2ED0E-6D9A-4E0D-8670-A0DC8B7EB6ED}"/>
              </a:ext>
            </a:extLst>
          </p:cNvPr>
          <p:cNvSpPr txBox="1"/>
          <p:nvPr/>
        </p:nvSpPr>
        <p:spPr>
          <a:xfrm>
            <a:off x="5223720" y="1101217"/>
            <a:ext cx="2794000" cy="70788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4000" b="1" dirty="0">
                <a:ln w="12700">
                  <a:solidFill>
                    <a:srgbClr val="242423"/>
                  </a:solidFill>
                </a:ln>
                <a:solidFill>
                  <a:schemeClr val="bg1"/>
                </a:solidFill>
                <a:latin typeface="+mn-lt"/>
              </a:rPr>
              <a:t>Lightning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Glass, Trees, Window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264" r="8264"/>
          <a:stretch>
            <a:fillRect/>
          </a:stretch>
        </p:blipFill>
        <p:spPr bwMode="auto">
          <a:xfrm>
            <a:off x="1069975" y="1068388"/>
            <a:ext cx="7004050" cy="4721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E49046D5-42AA-4046-8541-0C694626FE42}"/>
              </a:ext>
            </a:extLst>
          </p:cNvPr>
          <p:cNvSpPr txBox="1"/>
          <p:nvPr/>
        </p:nvSpPr>
        <p:spPr>
          <a:xfrm>
            <a:off x="1069756" y="5081195"/>
            <a:ext cx="2219544" cy="70788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4000" b="1" dirty="0">
                <a:ln w="12700">
                  <a:solidFill>
                    <a:srgbClr val="242423"/>
                  </a:solidFill>
                </a:ln>
                <a:solidFill>
                  <a:schemeClr val="bg1"/>
                </a:solidFill>
                <a:latin typeface="+mn-lt"/>
              </a:rPr>
              <a:t>Window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Full Moon, Moon, Night, Sky, Dark, Black, Moonligh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018"/>
          <a:stretch>
            <a:fillRect/>
          </a:stretch>
        </p:blipFill>
        <p:spPr bwMode="auto">
          <a:xfrm>
            <a:off x="1163638" y="1144588"/>
            <a:ext cx="6816725" cy="4568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91346AFC-F17E-44DA-A286-BD8AA0A4B21C}"/>
              </a:ext>
            </a:extLst>
          </p:cNvPr>
          <p:cNvSpPr txBox="1"/>
          <p:nvPr/>
        </p:nvSpPr>
        <p:spPr>
          <a:xfrm>
            <a:off x="1163725" y="5005038"/>
            <a:ext cx="2002580" cy="70788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4000" b="1" dirty="0">
                <a:ln w="12700">
                  <a:solidFill>
                    <a:srgbClr val="242423"/>
                  </a:solidFill>
                </a:ln>
                <a:solidFill>
                  <a:schemeClr val="bg1"/>
                </a:solidFill>
                <a:latin typeface="+mn-lt"/>
              </a:rPr>
              <a:t>Moon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6375" y="1044575"/>
            <a:ext cx="6191250" cy="4768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83" name="TextBox 21"/>
          <p:cNvSpPr txBox="1">
            <a:spLocks noChangeArrowheads="1"/>
          </p:cNvSpPr>
          <p:nvPr/>
        </p:nvSpPr>
        <p:spPr bwMode="auto">
          <a:xfrm>
            <a:off x="2789238" y="6245225"/>
            <a:ext cx="3565525" cy="98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charset="0"/>
                <a:cs typeface="Sassoon Infant Rg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charset="0"/>
                <a:cs typeface="Sassoon Infant Rg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500">
                <a:solidFill>
                  <a:schemeClr val="tx1"/>
                </a:solidFill>
                <a:latin typeface="Arial" panose="020B0604020202020204" pitchFamily="34" charset="0"/>
                <a:ea typeface="Tuffy" charset="0"/>
                <a:cs typeface="Arial" panose="020B0604020202020204" pitchFamily="34" charset="0"/>
              </a:rPr>
              <a:t>Photo courtesy of mjtmail (tiggy) (@flickr.com) - granted under creative commons licence – attribution</a:t>
            </a:r>
          </a:p>
        </p:txBody>
      </p:sp>
      <p:sp>
        <p:nvSpPr>
          <p:cNvPr id="20484" name="TextBox 3"/>
          <p:cNvSpPr txBox="1">
            <a:spLocks noChangeArrowheads="1"/>
          </p:cNvSpPr>
          <p:nvPr/>
        </p:nvSpPr>
        <p:spPr bwMode="auto">
          <a:xfrm>
            <a:off x="5897563" y="5105400"/>
            <a:ext cx="1770062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charset="0"/>
                <a:cs typeface="Sassoon Infant Rg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charset="0"/>
                <a:cs typeface="Sassoon Infant Rg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000" b="1">
                <a:solidFill>
                  <a:schemeClr val="tx1"/>
                </a:solidFill>
              </a:rPr>
              <a:t>Torch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3450" y="1143000"/>
            <a:ext cx="7277100" cy="457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51722E6-D90A-4FD9-BCBD-2E55F0737933}"/>
              </a:ext>
            </a:extLst>
          </p:cNvPr>
          <p:cNvSpPr txBox="1"/>
          <p:nvPr/>
        </p:nvSpPr>
        <p:spPr>
          <a:xfrm>
            <a:off x="6207379" y="1233138"/>
            <a:ext cx="2002580" cy="70788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4000" b="1" dirty="0">
                <a:ln w="12700">
                  <a:solidFill>
                    <a:srgbClr val="242423"/>
                  </a:solidFill>
                </a:ln>
                <a:solidFill>
                  <a:schemeClr val="bg1"/>
                </a:solidFill>
                <a:latin typeface="+mn-lt"/>
              </a:rPr>
              <a:t>Sun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7841"/>
          <a:stretch>
            <a:fillRect/>
          </a:stretch>
        </p:blipFill>
        <p:spPr bwMode="auto">
          <a:xfrm>
            <a:off x="1257300" y="1158875"/>
            <a:ext cx="6629400" cy="4540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C60904A1-D397-42DE-A42D-04AA18F76B85}"/>
              </a:ext>
            </a:extLst>
          </p:cNvPr>
          <p:cNvSpPr txBox="1"/>
          <p:nvPr/>
        </p:nvSpPr>
        <p:spPr>
          <a:xfrm>
            <a:off x="1256674" y="4990974"/>
            <a:ext cx="3649575" cy="70788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4000" b="1" dirty="0">
                <a:ln w="12700">
                  <a:solidFill>
                    <a:srgbClr val="242423"/>
                  </a:solidFill>
                </a:ln>
                <a:solidFill>
                  <a:schemeClr val="bg1"/>
                </a:solidFill>
                <a:latin typeface="+mn-lt"/>
              </a:rPr>
              <a:t>Yellow Pencils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extBox 1"/>
          <p:cNvSpPr txBox="1">
            <a:spLocks noChangeArrowheads="1"/>
          </p:cNvSpPr>
          <p:nvPr/>
        </p:nvSpPr>
        <p:spPr bwMode="auto">
          <a:xfrm>
            <a:off x="755650" y="2522538"/>
            <a:ext cx="7632700" cy="1754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charset="0"/>
                <a:cs typeface="Sassoon Infant Rg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charset="0"/>
                <a:cs typeface="Sassoon Infant Rg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5400" b="1">
                <a:solidFill>
                  <a:schemeClr val="tx1"/>
                </a:solidFill>
              </a:rPr>
              <a:t>Can you think of any </a:t>
            </a:r>
            <a:r>
              <a:rPr lang="en-GB" altLang="en-US" sz="5400" b="1">
                <a:solidFill>
                  <a:schemeClr val="bg1"/>
                </a:solidFill>
              </a:rPr>
              <a:t>others?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Template.pptx" id="{53C34F33-F995-48FB-930A-FB1D174F8704}" vid="{D75A073C-56C0-4B6D-A900-F09E7AAE05E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4185AF2B12AB34EAF78D8A3CFD42E78" ma:contentTypeVersion="10" ma:contentTypeDescription="Create a new document." ma:contentTypeScope="" ma:versionID="ec05b81272b1332058295e949158687f">
  <xsd:schema xmlns:xsd="http://www.w3.org/2001/XMLSchema" xmlns:xs="http://www.w3.org/2001/XMLSchema" xmlns:p="http://schemas.microsoft.com/office/2006/metadata/properties" xmlns:ns3="8f5d97e6-ded4-425f-9516-8df36f1c414c" targetNamespace="http://schemas.microsoft.com/office/2006/metadata/properties" ma:root="true" ma:fieldsID="4525abd9340ce3ba9ec8d16386c07b85" ns3:_="">
    <xsd:import namespace="8f5d97e6-ded4-425f-9516-8df36f1c414c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EventHashCode" minOccurs="0"/>
                <xsd:element ref="ns3:MediaServiceGenerationTime" minOccurs="0"/>
                <xsd:element ref="ns3:MediaServiceAutoTags" minOccurs="0"/>
                <xsd:element ref="ns3:MediaServiceDateTaken" minOccurs="0"/>
                <xsd:element ref="ns3:MediaServiceLocation" minOccurs="0"/>
                <xsd:element ref="ns3:MediaServiceOCR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f5d97e6-ded4-425f-9516-8df36f1c414c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EventHashCode" ma:index="10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Tags" ma:index="12" nillable="true" ma:displayName="MediaServiceAutoTags" ma:internalName="MediaServiceAutoTags" ma:readOnly="true">
      <xsd:simpleType>
        <xsd:restriction base="dms:Text"/>
      </xsd:simpleType>
    </xsd:element>
    <xsd:element name="MediaServiceDateTaken" ma:index="13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4" nillable="true" ma:displayName="MediaServiceLocation" ma:internalName="MediaServiceLocation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2BC0972E-4CF1-40DD-97C3-21377286D64D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163692F6-928E-408C-8ACE-D002CB52CBF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8f5d97e6-ded4-425f-9516-8df36f1c414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6E260990-912C-4035-9A78-903F243C8D21}">
  <ds:schemaRefs>
    <ds:schemaRef ds:uri="http://purl.org/dc/elements/1.1/"/>
    <ds:schemaRef ds:uri="http://schemas.microsoft.com/office/2006/metadata/properties"/>
    <ds:schemaRef ds:uri="http://schemas.microsoft.com/office/2006/documentManagement/types"/>
    <ds:schemaRef ds:uri="http://purl.org/dc/terms/"/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8f5d97e6-ded4-425f-9516-8df36f1c414c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93</TotalTime>
  <Words>111</Words>
  <Application>Microsoft Office PowerPoint</Application>
  <PresentationFormat>On-screen Show (4:3)</PresentationFormat>
  <Paragraphs>22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2" baseType="lpstr">
      <vt:lpstr>Sassoon Infant Rg</vt:lpstr>
      <vt:lpstr>Arial</vt:lpstr>
      <vt:lpstr>Twinkl SemiBold</vt:lpstr>
      <vt:lpstr>Calibri</vt:lpstr>
      <vt:lpstr>Tuffy</vt:lpstr>
      <vt:lpstr>Twinkl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Twinkl</dc:creator>
  <cp:lastModifiedBy>Janine Nayler</cp:lastModifiedBy>
  <cp:revision>12</cp:revision>
  <dcterms:created xsi:type="dcterms:W3CDTF">2017-01-25T08:29:33Z</dcterms:created>
  <dcterms:modified xsi:type="dcterms:W3CDTF">2021-01-25T15:53:44Z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0x01010064185AF2B12AB34EAF78D8A3CFD42E78</vt:lpwstr>
  </property>
</Properties>
</file>