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1" r:id="rId4"/>
    <p:sldId id="272" r:id="rId5"/>
    <p:sldId id="273" r:id="rId6"/>
    <p:sldId id="274" r:id="rId7"/>
    <p:sldId id="275" r:id="rId8"/>
    <p:sldId id="276" r:id="rId9"/>
    <p:sldId id="267" r:id="rId10"/>
  </p:sldIdLst>
  <p:sldSz cx="9144000" cy="6858000" type="screen4x3"/>
  <p:notesSz cx="6858000" cy="9144000"/>
  <p:embeddedFontLst>
    <p:embeddedFont>
      <p:font typeface="Sassoon Infant Rg" panose="02000503030000020003" charset="0"/>
      <p:regular r:id="rId13"/>
      <p:bold r:id="rId14"/>
    </p:embeddedFont>
    <p:embeddedFont>
      <p:font typeface="Calibri" panose="020F0502020204030204" pitchFamily="34" charset="0"/>
      <p:regular r:id="rId15"/>
      <p:bold r:id="rId16"/>
      <p:italic r:id="rId17"/>
      <p:boldItalic r:id="rId18"/>
    </p:embeddedFont>
    <p:embeddedFont>
      <p:font typeface="Twinkl SemiBold" charset="0"/>
      <p:bold r:id="rId19"/>
    </p:embeddedFont>
    <p:embeddedFont>
      <p:font typeface="Twinkl" panose="020B0604020202020204" charset="0"/>
      <p:regular r:id="rId2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charset="0"/>
        <a:ea typeface="+mn-ea"/>
        <a:cs typeface="+mn-cs"/>
      </a:defRPr>
    </a:lvl1pPr>
    <a:lvl2pPr marL="457200" algn="l" rtl="0" eaLnBrk="0" fontAlgn="base" hangingPunct="0">
      <a:spcBef>
        <a:spcPct val="0"/>
      </a:spcBef>
      <a:spcAft>
        <a:spcPct val="0"/>
      </a:spcAft>
      <a:defRPr kern="1200">
        <a:solidFill>
          <a:schemeClr val="tx1"/>
        </a:solidFill>
        <a:latin typeface="Twinkl" charset="0"/>
        <a:ea typeface="+mn-ea"/>
        <a:cs typeface="+mn-cs"/>
      </a:defRPr>
    </a:lvl2pPr>
    <a:lvl3pPr marL="914400" algn="l" rtl="0" eaLnBrk="0" fontAlgn="base" hangingPunct="0">
      <a:spcBef>
        <a:spcPct val="0"/>
      </a:spcBef>
      <a:spcAft>
        <a:spcPct val="0"/>
      </a:spcAft>
      <a:defRPr kern="1200">
        <a:solidFill>
          <a:schemeClr val="tx1"/>
        </a:solidFill>
        <a:latin typeface="Twinkl" charset="0"/>
        <a:ea typeface="+mn-ea"/>
        <a:cs typeface="+mn-cs"/>
      </a:defRPr>
    </a:lvl3pPr>
    <a:lvl4pPr marL="1371600" algn="l" rtl="0" eaLnBrk="0" fontAlgn="base" hangingPunct="0">
      <a:spcBef>
        <a:spcPct val="0"/>
      </a:spcBef>
      <a:spcAft>
        <a:spcPct val="0"/>
      </a:spcAft>
      <a:defRPr kern="1200">
        <a:solidFill>
          <a:schemeClr val="tx1"/>
        </a:solidFill>
        <a:latin typeface="Twinkl" charset="0"/>
        <a:ea typeface="+mn-ea"/>
        <a:cs typeface="+mn-cs"/>
      </a:defRPr>
    </a:lvl4pPr>
    <a:lvl5pPr marL="1828800" algn="l" rtl="0" eaLnBrk="0" fontAlgn="base" hangingPunct="0">
      <a:spcBef>
        <a:spcPct val="0"/>
      </a:spcBef>
      <a:spcAft>
        <a:spcPct val="0"/>
      </a:spcAft>
      <a:defRPr kern="1200">
        <a:solidFill>
          <a:schemeClr val="tx1"/>
        </a:solidFill>
        <a:latin typeface="Twinkl" charset="0"/>
        <a:ea typeface="+mn-ea"/>
        <a:cs typeface="+mn-cs"/>
      </a:defRPr>
    </a:lvl5pPr>
    <a:lvl6pPr marL="2286000" algn="l" defTabSz="914400" rtl="0" eaLnBrk="1" latinLnBrk="0" hangingPunct="1">
      <a:defRPr kern="1200">
        <a:solidFill>
          <a:schemeClr val="tx1"/>
        </a:solidFill>
        <a:latin typeface="Twinkl" charset="0"/>
        <a:ea typeface="+mn-ea"/>
        <a:cs typeface="+mn-cs"/>
      </a:defRPr>
    </a:lvl6pPr>
    <a:lvl7pPr marL="2743200" algn="l" defTabSz="914400" rtl="0" eaLnBrk="1" latinLnBrk="0" hangingPunct="1">
      <a:defRPr kern="1200">
        <a:solidFill>
          <a:schemeClr val="tx1"/>
        </a:solidFill>
        <a:latin typeface="Twinkl" charset="0"/>
        <a:ea typeface="+mn-ea"/>
        <a:cs typeface="+mn-cs"/>
      </a:defRPr>
    </a:lvl7pPr>
    <a:lvl8pPr marL="3200400" algn="l" defTabSz="914400" rtl="0" eaLnBrk="1" latinLnBrk="0" hangingPunct="1">
      <a:defRPr kern="1200">
        <a:solidFill>
          <a:schemeClr val="tx1"/>
        </a:solidFill>
        <a:latin typeface="Twinkl" charset="0"/>
        <a:ea typeface="+mn-ea"/>
        <a:cs typeface="+mn-cs"/>
      </a:defRPr>
    </a:lvl8pPr>
    <a:lvl9pPr marL="3657600" algn="l" defTabSz="914400" rtl="0" eaLnBrk="1" latinLnBrk="0" hangingPunct="1">
      <a:defRPr kern="1200">
        <a:solidFill>
          <a:schemeClr val="tx1"/>
        </a:solidFill>
        <a:latin typeface="Twink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085A"/>
    <a:srgbClr val="ED74A9"/>
    <a:srgbClr val="CA4692"/>
    <a:srgbClr val="EFBCD9"/>
    <a:srgbClr val="E00251"/>
    <a:srgbClr val="2DB6BC"/>
    <a:srgbClr val="E9506C"/>
    <a:srgbClr val="EECC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CC993A8-0117-4E57-B999-6D30F1CAFEBE}" type="datetimeFigureOut">
              <a:rPr lang="en-GB"/>
              <a:pPr>
                <a:defRPr/>
              </a:pPr>
              <a:t>24/04/2020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43E2E7E-B2B8-4946-8F59-4A55CBFC0EE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021DB5D-3A54-4632-BC96-EAB4927D93B0}" type="datetimeFigureOut">
              <a:rPr lang="en-GB"/>
              <a:pPr>
                <a:defRPr/>
              </a:pPr>
              <a:t>24/04/2020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48AA5B8-5285-4364-A96B-1015B5A1AF7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233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0298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89985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77888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814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5.xml"/><Relationship Id="rId7" Type="http://schemas.openxmlformats.org/officeDocument/2006/relationships/image" Target="../media/image5.png"/><Relationship Id="rId12" Type="http://schemas.openxmlformats.org/officeDocument/2006/relationships/slide" Target="slide8.xml"/><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3.xml"/><Relationship Id="rId11" Type="http://schemas.openxmlformats.org/officeDocument/2006/relationships/image" Target="../media/image9.png"/><Relationship Id="rId5" Type="http://schemas.openxmlformats.org/officeDocument/2006/relationships/slide" Target="slide7.xml"/><Relationship Id="rId10" Type="http://schemas.openxmlformats.org/officeDocument/2006/relationships/image" Target="../media/image8.png"/><Relationship Id="rId4" Type="http://schemas.openxmlformats.org/officeDocument/2006/relationships/slide" Target="slide6.xm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7.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687388" y="1979613"/>
            <a:ext cx="7632700" cy="547687"/>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There are five main senses that your body uses everyday…</a:t>
            </a:r>
            <a:endParaRPr lang="en-GB" sz="1600" dirty="0">
              <a:solidFill>
                <a:srgbClr val="FF0000"/>
              </a:solidFill>
            </a:endParaRPr>
          </a:p>
        </p:txBody>
      </p:sp>
      <p:sp>
        <p:nvSpPr>
          <p:cNvPr id="9219"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Our Senses</a:t>
            </a:r>
            <a:endParaRPr lang="en-GB" altLang="en-US" sz="3600" smtClean="0">
              <a:latin typeface="Twinkl SemiBold" charset="0"/>
            </a:endParaRPr>
          </a:p>
        </p:txBody>
      </p:sp>
      <p:sp>
        <p:nvSpPr>
          <p:cNvPr id="18" name="Oval 17">
            <a:hlinkClick r:id="rId2" action="ppaction://hlinksldjump"/>
          </p:cNvPr>
          <p:cNvSpPr/>
          <p:nvPr/>
        </p:nvSpPr>
        <p:spPr>
          <a:xfrm>
            <a:off x="2527300" y="2706688"/>
            <a:ext cx="1243013" cy="1244600"/>
          </a:xfrm>
          <a:prstGeom prst="ellipse">
            <a:avLst/>
          </a:prstGeom>
          <a:solidFill>
            <a:srgbClr val="E00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Oval 18">
            <a:hlinkClick r:id="rId3" action="ppaction://hlinksldjump"/>
          </p:cNvPr>
          <p:cNvSpPr/>
          <p:nvPr/>
        </p:nvSpPr>
        <p:spPr>
          <a:xfrm>
            <a:off x="4003675" y="2749550"/>
            <a:ext cx="1243013" cy="1243013"/>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Oval 19">
            <a:hlinkClick r:id="rId4" action="ppaction://hlinksldjump"/>
          </p:cNvPr>
          <p:cNvSpPr/>
          <p:nvPr/>
        </p:nvSpPr>
        <p:spPr>
          <a:xfrm>
            <a:off x="5540375" y="2716213"/>
            <a:ext cx="1244600" cy="1243012"/>
          </a:xfrm>
          <a:prstGeom prst="ellipse">
            <a:avLst/>
          </a:prstGeom>
          <a:solidFill>
            <a:srgbClr val="ED74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Oval 21">
            <a:hlinkClick r:id="rId5" action="ppaction://hlinksldjump"/>
          </p:cNvPr>
          <p:cNvSpPr/>
          <p:nvPr/>
        </p:nvSpPr>
        <p:spPr>
          <a:xfrm>
            <a:off x="7077075" y="2706688"/>
            <a:ext cx="1243013" cy="1244600"/>
          </a:xfrm>
          <a:prstGeom prst="ellipse">
            <a:avLst/>
          </a:prstGeom>
          <a:solidFill>
            <a:srgbClr val="EF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Oval 14">
            <a:hlinkClick r:id="rId6" action="ppaction://hlinksldjump"/>
          </p:cNvPr>
          <p:cNvSpPr/>
          <p:nvPr/>
        </p:nvSpPr>
        <p:spPr>
          <a:xfrm>
            <a:off x="962025" y="2686050"/>
            <a:ext cx="1244600" cy="1243013"/>
          </a:xfrm>
          <a:prstGeom prst="ellipse">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85813" y="1365250"/>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Your body is very clever – it is always working hard to help you learn about the things around you.</a:t>
            </a:r>
          </a:p>
        </p:txBody>
      </p:sp>
      <p:pic>
        <p:nvPicPr>
          <p:cNvPr id="4" name="Picture 3">
            <a:hlinkClick r:id="rId5"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123113" y="2855913"/>
            <a:ext cx="1109662"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hlinkClick r:id="rId4"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570538" y="2771775"/>
            <a:ext cx="1101725" cy="150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hlinkClick r:id="rId3" action="ppaction://hlinksldjump"/>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970338" y="2905125"/>
            <a:ext cx="1262062"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hlinkClick r:id="rId2" action="ppaction://hlinksldjump"/>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624138" y="2840038"/>
            <a:ext cx="1057275"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hlinkClick r:id="rId6" action="ppaction://hlinksldjump"/>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65188" y="2916238"/>
            <a:ext cx="122872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p:cNvSpPr>
            <a:spLocks noChangeArrowheads="1"/>
          </p:cNvSpPr>
          <p:nvPr/>
        </p:nvSpPr>
        <p:spPr bwMode="auto">
          <a:xfrm>
            <a:off x="1174750" y="4433888"/>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sz="2400">
                <a:solidFill>
                  <a:schemeClr val="tx1"/>
                </a:solidFill>
              </a:rPr>
              <a:t>taste</a:t>
            </a:r>
          </a:p>
        </p:txBody>
      </p:sp>
      <p:sp>
        <p:nvSpPr>
          <p:cNvPr id="24" name="Rectangle 23"/>
          <p:cNvSpPr>
            <a:spLocks noChangeArrowheads="1"/>
          </p:cNvSpPr>
          <p:nvPr/>
        </p:nvSpPr>
        <p:spPr bwMode="auto">
          <a:xfrm>
            <a:off x="2703513" y="4433888"/>
            <a:ext cx="7397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sz="2400">
                <a:solidFill>
                  <a:schemeClr val="tx1"/>
                </a:solidFill>
              </a:rPr>
              <a:t>smell</a:t>
            </a:r>
          </a:p>
        </p:txBody>
      </p:sp>
      <p:sp>
        <p:nvSpPr>
          <p:cNvPr id="25" name="Rectangle 24"/>
          <p:cNvSpPr>
            <a:spLocks noChangeArrowheads="1"/>
          </p:cNvSpPr>
          <p:nvPr/>
        </p:nvSpPr>
        <p:spPr bwMode="auto">
          <a:xfrm>
            <a:off x="4238625" y="4433888"/>
            <a:ext cx="7254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sz="2400">
                <a:solidFill>
                  <a:schemeClr val="tx1"/>
                </a:solidFill>
              </a:rPr>
              <a:t>sight</a:t>
            </a:r>
          </a:p>
        </p:txBody>
      </p:sp>
      <p:sp>
        <p:nvSpPr>
          <p:cNvPr id="26" name="Rectangle 25"/>
          <p:cNvSpPr>
            <a:spLocks noChangeArrowheads="1"/>
          </p:cNvSpPr>
          <p:nvPr/>
        </p:nvSpPr>
        <p:spPr bwMode="auto">
          <a:xfrm>
            <a:off x="5619750" y="4433888"/>
            <a:ext cx="1085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sz="2400">
                <a:solidFill>
                  <a:schemeClr val="tx1"/>
                </a:solidFill>
              </a:rPr>
              <a:t>hearing</a:t>
            </a:r>
          </a:p>
        </p:txBody>
      </p:sp>
      <p:sp>
        <p:nvSpPr>
          <p:cNvPr id="6" name="Rectangle: Rounded Corners 5">
            <a:hlinkClick r:id="rId12" action="ppaction://hlinksldjump"/>
          </p:cNvPr>
          <p:cNvSpPr/>
          <p:nvPr/>
        </p:nvSpPr>
        <p:spPr>
          <a:xfrm>
            <a:off x="6418263" y="5745163"/>
            <a:ext cx="1901825" cy="479425"/>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 name="Rectangle 26"/>
          <p:cNvSpPr>
            <a:spLocks noChangeArrowheads="1"/>
          </p:cNvSpPr>
          <p:nvPr/>
        </p:nvSpPr>
        <p:spPr bwMode="auto">
          <a:xfrm>
            <a:off x="7251700" y="4433888"/>
            <a:ext cx="84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sz="2400">
                <a:solidFill>
                  <a:schemeClr val="tx1"/>
                </a:solidFill>
              </a:rPr>
              <a:t>touch</a:t>
            </a:r>
          </a:p>
        </p:txBody>
      </p:sp>
      <p:sp>
        <p:nvSpPr>
          <p:cNvPr id="28" name="Rectangle: Rounded Corners 27"/>
          <p:cNvSpPr/>
          <p:nvPr/>
        </p:nvSpPr>
        <p:spPr>
          <a:xfrm>
            <a:off x="833438" y="4897438"/>
            <a:ext cx="7486650" cy="547687"/>
          </a:xfrm>
          <a:prstGeom prst="roundRect">
            <a:avLst/>
          </a:prstGeom>
          <a:noFill/>
          <a:ln w="28575">
            <a:solidFill>
              <a:srgbClr val="ED74A9"/>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tx1"/>
                </a:solidFill>
              </a:rPr>
              <a:t>You are using your senses right now!</a:t>
            </a:r>
            <a:endParaRPr lang="en-GB" sz="1600" dirty="0">
              <a:solidFill>
                <a:schemeClr val="tx1"/>
              </a:solidFill>
            </a:endParaRPr>
          </a:p>
        </p:txBody>
      </p:sp>
      <p:sp>
        <p:nvSpPr>
          <p:cNvPr id="29" name="Rectangle: Rounded Corners 28">
            <a:hlinkClick r:id="rId12" action="ppaction://hlinksldjump"/>
          </p:cNvPr>
          <p:cNvSpPr/>
          <p:nvPr/>
        </p:nvSpPr>
        <p:spPr>
          <a:xfrm>
            <a:off x="5734050" y="5745163"/>
            <a:ext cx="2154238" cy="479425"/>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1400" dirty="0"/>
              <a:t>I know all five senses!</a:t>
            </a:r>
          </a:p>
        </p:txBody>
      </p:sp>
      <p:cxnSp>
        <p:nvCxnSpPr>
          <p:cNvPr id="34" name="Straight Arrow Connector 33"/>
          <p:cNvCxnSpPr>
            <a:cxnSpLocks/>
          </p:cNvCxnSpPr>
          <p:nvPr/>
        </p:nvCxnSpPr>
        <p:spPr>
          <a:xfrm>
            <a:off x="7915275" y="5984875"/>
            <a:ext cx="352425"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Rounded Corners 30"/>
          <p:cNvSpPr/>
          <p:nvPr/>
        </p:nvSpPr>
        <p:spPr>
          <a:xfrm>
            <a:off x="790575" y="5710238"/>
            <a:ext cx="4749800" cy="514350"/>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1600" dirty="0"/>
              <a:t>Click on a sense to find out more!</a:t>
            </a:r>
            <a:endParaRPr lang="en-GB" sz="1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20" grpId="0" animBg="1"/>
      <p:bldP spid="22" grpId="0" animBg="1"/>
      <p:bldP spid="15" grpId="0" animBg="1"/>
      <p:bldP spid="5" grpId="0"/>
      <p:bldP spid="23" grpId="0"/>
      <p:bldP spid="24" grpId="0"/>
      <p:bldP spid="25" grpId="0"/>
      <p:bldP spid="26" grpId="0"/>
      <p:bldP spid="27" grpId="0"/>
      <p:bldP spid="28" grpId="0" animBg="1"/>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Taste</a:t>
            </a:r>
            <a:endParaRPr lang="en-GB" altLang="en-US" sz="3600" smtClean="0">
              <a:latin typeface="Twinkl SemiBold" charset="0"/>
            </a:endParaRPr>
          </a:p>
        </p:txBody>
      </p:sp>
      <p:sp>
        <p:nvSpPr>
          <p:cNvPr id="5" name="Rectangle 4"/>
          <p:cNvSpPr>
            <a:spLocks noChangeArrowheads="1"/>
          </p:cNvSpPr>
          <p:nvPr/>
        </p:nvSpPr>
        <p:spPr bwMode="auto">
          <a:xfrm>
            <a:off x="722313" y="1473200"/>
            <a:ext cx="51879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We use our mouths and tongues to taste food and drinks. We can tell if things taste bitter, salty, sweet or sour. Everyone has foods they like and foods they dislike!</a:t>
            </a:r>
          </a:p>
        </p:txBody>
      </p:sp>
      <p:grpSp>
        <p:nvGrpSpPr>
          <p:cNvPr id="17" name="Group 16"/>
          <p:cNvGrpSpPr>
            <a:grpSpLocks/>
          </p:cNvGrpSpPr>
          <p:nvPr/>
        </p:nvGrpSpPr>
        <p:grpSpPr bwMode="auto">
          <a:xfrm>
            <a:off x="6013450" y="1473200"/>
            <a:ext cx="2195513" cy="2614613"/>
            <a:chOff x="6013013" y="1473201"/>
            <a:chExt cx="2195889" cy="2615212"/>
          </a:xfrm>
        </p:grpSpPr>
        <p:sp>
          <p:nvSpPr>
            <p:cNvPr id="15" name="Oval 14"/>
            <p:cNvSpPr/>
            <p:nvPr/>
          </p:nvSpPr>
          <p:spPr>
            <a:xfrm>
              <a:off x="6108279" y="1473201"/>
              <a:ext cx="2100623" cy="2100744"/>
            </a:xfrm>
            <a:prstGeom prst="ellipse">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5"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3013" y="1677317"/>
              <a:ext cx="2075582" cy="2411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 name="Rectangle: Rounded Corners 36">
            <a:hlinkClick r:id="rId3" action="ppaction://hlinksldjump"/>
          </p:cNvPr>
          <p:cNvSpPr/>
          <p:nvPr/>
        </p:nvSpPr>
        <p:spPr>
          <a:xfrm>
            <a:off x="687388" y="5699125"/>
            <a:ext cx="638175" cy="547688"/>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endParaRPr lang="en-GB" dirty="0"/>
          </a:p>
        </p:txBody>
      </p:sp>
      <p:sp>
        <p:nvSpPr>
          <p:cNvPr id="29" name="Rectangle: Rounded Corners 28">
            <a:hlinkClick r:id="rId3" action="ppaction://hlinksldjump"/>
          </p:cNvPr>
          <p:cNvSpPr/>
          <p:nvPr/>
        </p:nvSpPr>
        <p:spPr>
          <a:xfrm>
            <a:off x="1068388" y="5699125"/>
            <a:ext cx="8143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back</a:t>
            </a:r>
          </a:p>
        </p:txBody>
      </p:sp>
      <p:cxnSp>
        <p:nvCxnSpPr>
          <p:cNvPr id="34" name="Straight Arrow Connector 33"/>
          <p:cNvCxnSpPr>
            <a:cxnSpLocks/>
          </p:cNvCxnSpPr>
          <p:nvPr/>
        </p:nvCxnSpPr>
        <p:spPr>
          <a:xfrm flipH="1">
            <a:off x="720725" y="5972175"/>
            <a:ext cx="304800"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p:cNvSpPr/>
          <p:nvPr/>
        </p:nvSpPr>
        <p:spPr>
          <a:xfrm>
            <a:off x="687388" y="2786063"/>
            <a:ext cx="5110162" cy="549275"/>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Which foods do you like the taste of?</a:t>
            </a:r>
          </a:p>
        </p:txBody>
      </p:sp>
      <p:sp>
        <p:nvSpPr>
          <p:cNvPr id="10" name="Rectangle: Rounded Corners 9"/>
          <p:cNvSpPr/>
          <p:nvPr/>
        </p:nvSpPr>
        <p:spPr>
          <a:xfrm>
            <a:off x="687388" y="3506788"/>
            <a:ext cx="5170487" cy="547687"/>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What tastes do you not like?</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7388" y="4479925"/>
            <a:ext cx="1882775"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72038" y="4259263"/>
            <a:ext cx="1108075"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90850" y="4475163"/>
            <a:ext cx="1482725"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78575" y="4359275"/>
            <a:ext cx="1982788" cy="109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nodeType="afterGroup">
                            <p:stCondLst>
                              <p:cond delay="20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Smell</a:t>
            </a:r>
            <a:endParaRPr lang="en-GB" altLang="en-US" sz="3600" smtClean="0">
              <a:latin typeface="Twinkl SemiBold" charset="0"/>
            </a:endParaRPr>
          </a:p>
        </p:txBody>
      </p:sp>
      <p:sp>
        <p:nvSpPr>
          <p:cNvPr id="5" name="Rectangle 4"/>
          <p:cNvSpPr>
            <a:spLocks noChangeArrowheads="1"/>
          </p:cNvSpPr>
          <p:nvPr/>
        </p:nvSpPr>
        <p:spPr bwMode="auto">
          <a:xfrm>
            <a:off x="722313" y="1473200"/>
            <a:ext cx="51879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We use our noses to smell things. Noses can detect things that smell nice, such as flowers and cakes baking in the oven. However, noses can also detect nasty smells, such as a rubbish bin or old socks!</a:t>
            </a:r>
          </a:p>
        </p:txBody>
      </p:sp>
      <p:sp>
        <p:nvSpPr>
          <p:cNvPr id="15" name="Oval 14"/>
          <p:cNvSpPr/>
          <p:nvPr/>
        </p:nvSpPr>
        <p:spPr>
          <a:xfrm>
            <a:off x="6107113" y="1473200"/>
            <a:ext cx="2101850" cy="2101850"/>
          </a:xfrm>
          <a:prstGeom prst="ellipse">
            <a:avLst/>
          </a:prstGeom>
          <a:solidFill>
            <a:srgbClr val="E00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Rounded Corners 36">
            <a:hlinkClick r:id="rId2" action="ppaction://hlinksldjump"/>
          </p:cNvPr>
          <p:cNvSpPr/>
          <p:nvPr/>
        </p:nvSpPr>
        <p:spPr>
          <a:xfrm>
            <a:off x="687388" y="5699125"/>
            <a:ext cx="638175" cy="547688"/>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endParaRPr lang="en-GB" dirty="0"/>
          </a:p>
        </p:txBody>
      </p:sp>
      <p:sp>
        <p:nvSpPr>
          <p:cNvPr id="29" name="Rectangle: Rounded Corners 28">
            <a:hlinkClick r:id="rId2" action="ppaction://hlinksldjump"/>
          </p:cNvPr>
          <p:cNvSpPr/>
          <p:nvPr/>
        </p:nvSpPr>
        <p:spPr>
          <a:xfrm>
            <a:off x="1068388" y="5699125"/>
            <a:ext cx="8143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back</a:t>
            </a:r>
          </a:p>
        </p:txBody>
      </p:sp>
      <p:cxnSp>
        <p:nvCxnSpPr>
          <p:cNvPr id="34" name="Straight Arrow Connector 33"/>
          <p:cNvCxnSpPr>
            <a:cxnSpLocks/>
          </p:cNvCxnSpPr>
          <p:nvPr/>
        </p:nvCxnSpPr>
        <p:spPr>
          <a:xfrm flipH="1">
            <a:off x="720725" y="5972175"/>
            <a:ext cx="304800"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p:cNvSpPr/>
          <p:nvPr/>
        </p:nvSpPr>
        <p:spPr>
          <a:xfrm>
            <a:off x="687388" y="2786063"/>
            <a:ext cx="5110162" cy="549275"/>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Which smells do you like?</a:t>
            </a:r>
          </a:p>
        </p:txBody>
      </p:sp>
      <p:sp>
        <p:nvSpPr>
          <p:cNvPr id="10" name="Rectangle: Rounded Corners 9"/>
          <p:cNvSpPr/>
          <p:nvPr/>
        </p:nvSpPr>
        <p:spPr>
          <a:xfrm>
            <a:off x="687388" y="3506788"/>
            <a:ext cx="5170487" cy="547687"/>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Which smells are not nice?</a:t>
            </a:r>
          </a:p>
        </p:txBody>
      </p:sp>
      <p:pic>
        <p:nvPicPr>
          <p:cNvPr id="11274"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05550" y="1765300"/>
            <a:ext cx="165735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26225" y="4143375"/>
            <a:ext cx="1063625" cy="201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35450" y="4719638"/>
            <a:ext cx="190182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398713" y="4614863"/>
            <a:ext cx="1447800"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Sight</a:t>
            </a:r>
            <a:endParaRPr lang="en-GB" altLang="en-US" sz="3600" smtClean="0">
              <a:latin typeface="Twinkl SemiBold" charset="0"/>
            </a:endParaRPr>
          </a:p>
        </p:txBody>
      </p:sp>
      <p:sp>
        <p:nvSpPr>
          <p:cNvPr id="5" name="Rectangle 4"/>
          <p:cNvSpPr>
            <a:spLocks noChangeArrowheads="1"/>
          </p:cNvSpPr>
          <p:nvPr/>
        </p:nvSpPr>
        <p:spPr bwMode="auto">
          <a:xfrm>
            <a:off x="722313" y="1473200"/>
            <a:ext cx="51879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We use our eyes to see things. We can see things that are near to us and things that are far away. Some people wear glasses to help them see things more clearly. </a:t>
            </a:r>
          </a:p>
        </p:txBody>
      </p:sp>
      <p:sp>
        <p:nvSpPr>
          <p:cNvPr id="15" name="Oval 14"/>
          <p:cNvSpPr/>
          <p:nvPr/>
        </p:nvSpPr>
        <p:spPr>
          <a:xfrm>
            <a:off x="6107113" y="1473200"/>
            <a:ext cx="2101850" cy="2101850"/>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Rounded Corners 36">
            <a:hlinkClick r:id="rId2" action="ppaction://hlinksldjump"/>
          </p:cNvPr>
          <p:cNvSpPr/>
          <p:nvPr/>
        </p:nvSpPr>
        <p:spPr>
          <a:xfrm>
            <a:off x="687388" y="5699125"/>
            <a:ext cx="638175" cy="547688"/>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endParaRPr lang="en-GB" dirty="0"/>
          </a:p>
        </p:txBody>
      </p:sp>
      <p:sp>
        <p:nvSpPr>
          <p:cNvPr id="29" name="Rectangle: Rounded Corners 28">
            <a:hlinkClick r:id="rId2" action="ppaction://hlinksldjump"/>
          </p:cNvPr>
          <p:cNvSpPr/>
          <p:nvPr/>
        </p:nvSpPr>
        <p:spPr>
          <a:xfrm>
            <a:off x="1068388" y="5699125"/>
            <a:ext cx="8143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back</a:t>
            </a:r>
          </a:p>
        </p:txBody>
      </p:sp>
      <p:cxnSp>
        <p:nvCxnSpPr>
          <p:cNvPr id="34" name="Straight Arrow Connector 33"/>
          <p:cNvCxnSpPr>
            <a:cxnSpLocks/>
          </p:cNvCxnSpPr>
          <p:nvPr/>
        </p:nvCxnSpPr>
        <p:spPr>
          <a:xfrm flipH="1">
            <a:off x="720725" y="5972175"/>
            <a:ext cx="304800"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p:cNvSpPr/>
          <p:nvPr/>
        </p:nvSpPr>
        <p:spPr>
          <a:xfrm>
            <a:off x="687388" y="2786063"/>
            <a:ext cx="5110162" cy="549275"/>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What things have you seen today?</a:t>
            </a:r>
          </a:p>
        </p:txBody>
      </p:sp>
      <p:sp>
        <p:nvSpPr>
          <p:cNvPr id="10" name="Rectangle: Rounded Corners 9"/>
          <p:cNvSpPr/>
          <p:nvPr/>
        </p:nvSpPr>
        <p:spPr>
          <a:xfrm>
            <a:off x="687388" y="3506788"/>
            <a:ext cx="5170487" cy="547687"/>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Can you see your friends smiling at you?</a:t>
            </a:r>
          </a:p>
        </p:txBody>
      </p:sp>
      <p:pic>
        <p:nvPicPr>
          <p:cNvPr id="12298"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54725" y="1892300"/>
            <a:ext cx="1982788"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0725" y="4614863"/>
            <a:ext cx="2060575"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355354">
            <a:off x="7618413" y="731838"/>
            <a:ext cx="688975"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16275" y="4225925"/>
            <a:ext cx="2065338" cy="182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878513" y="4471988"/>
            <a:ext cx="23336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Hearing</a:t>
            </a:r>
            <a:endParaRPr lang="en-GB" altLang="en-US" sz="3600" smtClean="0">
              <a:latin typeface="Twinkl SemiBold" charset="0"/>
            </a:endParaRPr>
          </a:p>
        </p:txBody>
      </p:sp>
      <p:sp>
        <p:nvSpPr>
          <p:cNvPr id="5" name="Rectangle 4"/>
          <p:cNvSpPr>
            <a:spLocks noChangeArrowheads="1"/>
          </p:cNvSpPr>
          <p:nvPr/>
        </p:nvSpPr>
        <p:spPr bwMode="auto">
          <a:xfrm>
            <a:off x="722313" y="1473200"/>
            <a:ext cx="518795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We use our ears to hear sounds. Some sounds are loud and some are quiet. For example, fire alarms are loud, but someone whispering is quiet. Even when you are sleeping, your ears will be busy listening to hear what is going on around you. Some people use hearing aids to help them hear more clearly. </a:t>
            </a:r>
          </a:p>
        </p:txBody>
      </p:sp>
      <p:sp>
        <p:nvSpPr>
          <p:cNvPr id="15" name="Oval 14"/>
          <p:cNvSpPr/>
          <p:nvPr/>
        </p:nvSpPr>
        <p:spPr>
          <a:xfrm>
            <a:off x="6107113" y="1473200"/>
            <a:ext cx="2101850" cy="2101850"/>
          </a:xfrm>
          <a:prstGeom prst="ellipse">
            <a:avLst/>
          </a:prstGeom>
          <a:solidFill>
            <a:srgbClr val="ED74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Rounded Corners 36">
            <a:hlinkClick r:id="rId2" action="ppaction://hlinksldjump"/>
          </p:cNvPr>
          <p:cNvSpPr/>
          <p:nvPr/>
        </p:nvSpPr>
        <p:spPr>
          <a:xfrm>
            <a:off x="687388" y="5699125"/>
            <a:ext cx="638175" cy="547688"/>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endParaRPr lang="en-GB" dirty="0"/>
          </a:p>
        </p:txBody>
      </p:sp>
      <p:sp>
        <p:nvSpPr>
          <p:cNvPr id="29" name="Rectangle: Rounded Corners 28">
            <a:hlinkClick r:id="rId2" action="ppaction://hlinksldjump"/>
          </p:cNvPr>
          <p:cNvSpPr/>
          <p:nvPr/>
        </p:nvSpPr>
        <p:spPr>
          <a:xfrm>
            <a:off x="1068388" y="5699125"/>
            <a:ext cx="8143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back</a:t>
            </a:r>
          </a:p>
        </p:txBody>
      </p:sp>
      <p:cxnSp>
        <p:nvCxnSpPr>
          <p:cNvPr id="34" name="Straight Arrow Connector 33"/>
          <p:cNvCxnSpPr>
            <a:cxnSpLocks/>
          </p:cNvCxnSpPr>
          <p:nvPr/>
        </p:nvCxnSpPr>
        <p:spPr>
          <a:xfrm flipH="1">
            <a:off x="720725" y="5972175"/>
            <a:ext cx="304800"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p:cNvSpPr/>
          <p:nvPr/>
        </p:nvSpPr>
        <p:spPr>
          <a:xfrm>
            <a:off x="687388" y="3625850"/>
            <a:ext cx="5110162"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What sounds have you heard today?</a:t>
            </a:r>
          </a:p>
        </p:txBody>
      </p:sp>
      <p:sp>
        <p:nvSpPr>
          <p:cNvPr id="10" name="Rectangle: Rounded Corners 9"/>
          <p:cNvSpPr/>
          <p:nvPr/>
        </p:nvSpPr>
        <p:spPr>
          <a:xfrm>
            <a:off x="687388" y="4344988"/>
            <a:ext cx="5170487" cy="547687"/>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Were they loud or quiet?</a:t>
            </a:r>
          </a:p>
        </p:txBody>
      </p:sp>
      <p:pic>
        <p:nvPicPr>
          <p:cNvPr id="13322"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27775" y="1854200"/>
            <a:ext cx="160655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40450" y="4344988"/>
            <a:ext cx="212407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16475" y="4564063"/>
            <a:ext cx="2170113"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smtClean="0">
                <a:latin typeface="Twinkl" charset="0"/>
              </a:rPr>
              <a:t>Touch</a:t>
            </a:r>
            <a:endParaRPr lang="en-GB" altLang="en-US" sz="3600" smtClean="0">
              <a:latin typeface="Twinkl SemiBold" charset="0"/>
            </a:endParaRPr>
          </a:p>
        </p:txBody>
      </p:sp>
      <p:sp>
        <p:nvSpPr>
          <p:cNvPr id="5" name="Rectangle 4"/>
          <p:cNvSpPr>
            <a:spLocks noChangeArrowheads="1"/>
          </p:cNvSpPr>
          <p:nvPr/>
        </p:nvSpPr>
        <p:spPr bwMode="auto">
          <a:xfrm>
            <a:off x="722313" y="1473200"/>
            <a:ext cx="51879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a:solidFill>
                  <a:schemeClr val="tx1"/>
                </a:solidFill>
              </a:rPr>
              <a:t>We mainly use our hands to touch and feel things. However, the skin all over your body can feel things too. We can tell if things are hot or cold, hard or soft, tickly or prickly and lots, lots more. </a:t>
            </a:r>
          </a:p>
        </p:txBody>
      </p:sp>
      <p:sp>
        <p:nvSpPr>
          <p:cNvPr id="15" name="Oval 14"/>
          <p:cNvSpPr/>
          <p:nvPr/>
        </p:nvSpPr>
        <p:spPr>
          <a:xfrm>
            <a:off x="6107113" y="1473200"/>
            <a:ext cx="2101850" cy="2101850"/>
          </a:xfrm>
          <a:prstGeom prst="ellipse">
            <a:avLst/>
          </a:prstGeom>
          <a:solidFill>
            <a:srgbClr val="EF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Rounded Corners 36">
            <a:hlinkClick r:id="rId2" action="ppaction://hlinksldjump"/>
          </p:cNvPr>
          <p:cNvSpPr/>
          <p:nvPr/>
        </p:nvSpPr>
        <p:spPr>
          <a:xfrm>
            <a:off x="687388" y="5699125"/>
            <a:ext cx="638175" cy="547688"/>
          </a:xfrm>
          <a:prstGeom prst="roundRect">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endParaRPr lang="en-GB" dirty="0"/>
          </a:p>
        </p:txBody>
      </p:sp>
      <p:sp>
        <p:nvSpPr>
          <p:cNvPr id="29" name="Rectangle: Rounded Corners 28">
            <a:hlinkClick r:id="rId2" action="ppaction://hlinksldjump"/>
          </p:cNvPr>
          <p:cNvSpPr/>
          <p:nvPr/>
        </p:nvSpPr>
        <p:spPr>
          <a:xfrm>
            <a:off x="1068388" y="5699125"/>
            <a:ext cx="8143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back</a:t>
            </a:r>
          </a:p>
        </p:txBody>
      </p:sp>
      <p:cxnSp>
        <p:nvCxnSpPr>
          <p:cNvPr id="34" name="Straight Arrow Connector 33"/>
          <p:cNvCxnSpPr>
            <a:cxnSpLocks/>
          </p:cNvCxnSpPr>
          <p:nvPr/>
        </p:nvCxnSpPr>
        <p:spPr>
          <a:xfrm flipH="1">
            <a:off x="720725" y="5972175"/>
            <a:ext cx="304800" cy="0"/>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p:cNvSpPr/>
          <p:nvPr/>
        </p:nvSpPr>
        <p:spPr>
          <a:xfrm>
            <a:off x="687388" y="2854325"/>
            <a:ext cx="5110162" cy="549275"/>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What would a teddy bear feel like?</a:t>
            </a:r>
          </a:p>
        </p:txBody>
      </p:sp>
      <p:sp>
        <p:nvSpPr>
          <p:cNvPr id="10" name="Rectangle: Rounded Corners 9"/>
          <p:cNvSpPr/>
          <p:nvPr/>
        </p:nvSpPr>
        <p:spPr>
          <a:xfrm>
            <a:off x="687388" y="3575050"/>
            <a:ext cx="5170487" cy="547688"/>
          </a:xfrm>
          <a:prstGeom prst="round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solidFill>
                  <a:schemeClr val="bg1"/>
                </a:solidFill>
              </a:rPr>
              <a:t>What would a sea shell feel like?</a:t>
            </a:r>
          </a:p>
        </p:txBody>
      </p:sp>
      <p:pic>
        <p:nvPicPr>
          <p:cNvPr id="14346"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48413" y="1851025"/>
            <a:ext cx="1697037" cy="227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6963" y="4325938"/>
            <a:ext cx="127317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73125" y="4325938"/>
            <a:ext cx="12065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033838" y="4419600"/>
            <a:ext cx="2112962" cy="173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538913" y="4668838"/>
            <a:ext cx="1785937" cy="123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sz="3600" smtClean="0">
                <a:solidFill>
                  <a:schemeClr val="tx1"/>
                </a:solidFill>
                <a:latin typeface="Twinkl" charset="0"/>
              </a:rPr>
              <a:t>Which senses have you used today?</a:t>
            </a:r>
            <a:endParaRPr lang="en-GB" altLang="en-US" sz="3600" smtClean="0">
              <a:latin typeface="Twinkl SemiBold" charset="0"/>
            </a:endParaRPr>
          </a:p>
        </p:txBody>
      </p:sp>
      <p:sp>
        <p:nvSpPr>
          <p:cNvPr id="3" name="Oval 2"/>
          <p:cNvSpPr/>
          <p:nvPr/>
        </p:nvSpPr>
        <p:spPr>
          <a:xfrm>
            <a:off x="3646488" y="1692275"/>
            <a:ext cx="1684337" cy="1603375"/>
          </a:xfrm>
          <a:prstGeom prst="ellipse">
            <a:avLst/>
          </a:prstGeom>
          <a:solidFill>
            <a:srgbClr val="E00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Oval 3"/>
          <p:cNvSpPr/>
          <p:nvPr/>
        </p:nvSpPr>
        <p:spPr>
          <a:xfrm>
            <a:off x="6496050" y="1690688"/>
            <a:ext cx="1682750" cy="1603375"/>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Oval 4"/>
          <p:cNvSpPr/>
          <p:nvPr/>
        </p:nvSpPr>
        <p:spPr>
          <a:xfrm>
            <a:off x="2222500" y="4021138"/>
            <a:ext cx="1684338" cy="1603375"/>
          </a:xfrm>
          <a:prstGeom prst="ellipse">
            <a:avLst/>
          </a:prstGeom>
          <a:solidFill>
            <a:srgbClr val="ED74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Oval 5"/>
          <p:cNvSpPr/>
          <p:nvPr/>
        </p:nvSpPr>
        <p:spPr>
          <a:xfrm>
            <a:off x="5032375" y="4025900"/>
            <a:ext cx="1684338" cy="1603375"/>
          </a:xfrm>
          <a:prstGeom prst="ellipse">
            <a:avLst/>
          </a:prstGeom>
          <a:solidFill>
            <a:srgbClr val="EF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Oval 6"/>
          <p:cNvSpPr/>
          <p:nvPr/>
        </p:nvSpPr>
        <p:spPr>
          <a:xfrm>
            <a:off x="958850" y="1647825"/>
            <a:ext cx="1684338" cy="1603375"/>
          </a:xfrm>
          <a:prstGeom prst="ellipse">
            <a:avLst/>
          </a:prstGeom>
          <a:solidFill>
            <a:srgbClr val="CA08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78413" y="4175125"/>
            <a:ext cx="1503362"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52663" y="4078288"/>
            <a:ext cx="1492250" cy="204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62713" y="1846263"/>
            <a:ext cx="1708150"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44913" y="1825625"/>
            <a:ext cx="1430337" cy="197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62013" y="1878013"/>
            <a:ext cx="1663700"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478</TotalTime>
  <Words>379</Words>
  <Application>Microsoft Office PowerPoint</Application>
  <PresentationFormat>On-screen Show (4:3)</PresentationFormat>
  <Paragraphs>37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Sassoon Infant Rg</vt:lpstr>
      <vt:lpstr>Arial</vt:lpstr>
      <vt:lpstr>Calibri</vt:lpstr>
      <vt:lpstr>Twinkl SemiBold</vt:lpstr>
      <vt:lpstr>Twinkl</vt:lpstr>
      <vt:lpstr>Office Theme</vt:lpstr>
      <vt:lpstr>PowerPoint Presentation</vt:lpstr>
      <vt:lpstr>Our Senses</vt:lpstr>
      <vt:lpstr>Taste</vt:lpstr>
      <vt:lpstr>Smell</vt:lpstr>
      <vt:lpstr>Sight</vt:lpstr>
      <vt:lpstr>Hearing</vt:lpstr>
      <vt:lpstr>Touch</vt:lpstr>
      <vt:lpstr>Which senses have you used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Janine Nayler</cp:lastModifiedBy>
  <cp:revision>23</cp:revision>
  <dcterms:created xsi:type="dcterms:W3CDTF">2018-08-14T13:47:45Z</dcterms:created>
  <dcterms:modified xsi:type="dcterms:W3CDTF">2020-04-24T08:37:59Z</dcterms:modified>
</cp:coreProperties>
</file>