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32"/>
  </p:notesMasterIdLst>
  <p:sldIdLst>
    <p:sldId id="256" r:id="rId2"/>
    <p:sldId id="258" r:id="rId3"/>
    <p:sldId id="259" r:id="rId4"/>
    <p:sldId id="296" r:id="rId5"/>
    <p:sldId id="260" r:id="rId6"/>
    <p:sldId id="261" r:id="rId7"/>
    <p:sldId id="262" r:id="rId8"/>
    <p:sldId id="279" r:id="rId9"/>
    <p:sldId id="280" r:id="rId10"/>
    <p:sldId id="265" r:id="rId11"/>
    <p:sldId id="266" r:id="rId12"/>
    <p:sldId id="297" r:id="rId13"/>
    <p:sldId id="267" r:id="rId14"/>
    <p:sldId id="268" r:id="rId15"/>
    <p:sldId id="298" r:id="rId16"/>
    <p:sldId id="286" r:id="rId17"/>
    <p:sldId id="287" r:id="rId18"/>
    <p:sldId id="288" r:id="rId19"/>
    <p:sldId id="289" r:id="rId20"/>
    <p:sldId id="290" r:id="rId21"/>
    <p:sldId id="291" r:id="rId22"/>
    <p:sldId id="269" r:id="rId23"/>
    <p:sldId id="292" r:id="rId24"/>
    <p:sldId id="294" r:id="rId25"/>
    <p:sldId id="293" r:id="rId26"/>
    <p:sldId id="295" r:id="rId27"/>
    <p:sldId id="299" r:id="rId28"/>
    <p:sldId id="270" r:id="rId29"/>
    <p:sldId id="282" r:id="rId30"/>
    <p:sldId id="283" r:id="rId31"/>
  </p:sldIdLst>
  <p:sldSz cx="9144000" cy="6858000" type="screen4x3"/>
  <p:notesSz cx="6794500" cy="9906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0">
          <p15:clr>
            <a:srgbClr val="A4A3A4"/>
          </p15:clr>
        </p15:guide>
        <p15:guide id="2" pos="214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6699"/>
    <a:srgbClr val="008000"/>
    <a:srgbClr val="00FF00"/>
    <a:srgbClr val="00FFFF"/>
    <a:srgbClr val="9900FF"/>
    <a:srgbClr val="009900"/>
    <a:srgbClr val="FFFF00"/>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53" autoAdjust="0"/>
    <p:restoredTop sz="72521" autoAdjust="0"/>
  </p:normalViewPr>
  <p:slideViewPr>
    <p:cSldViewPr>
      <p:cViewPr varScale="1">
        <p:scale>
          <a:sx n="41" d="100"/>
          <a:sy n="41" d="100"/>
        </p:scale>
        <p:origin x="1589" y="3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83" d="100"/>
          <a:sy n="83" d="100"/>
        </p:scale>
        <p:origin x="-1374" y="-84"/>
      </p:cViewPr>
      <p:guideLst>
        <p:guide orient="horz" pos="3120"/>
        <p:guide pos="214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25F1F4AA-CDB1-438F-90C4-A0EB432554F0}"/>
              </a:ext>
            </a:extLst>
          </p:cNvPr>
          <p:cNvSpPr>
            <a:spLocks noGrp="1" noChangeArrowheads="1"/>
          </p:cNvSpPr>
          <p:nvPr>
            <p:ph type="hdr" sz="quarter"/>
          </p:nvPr>
        </p:nvSpPr>
        <p:spPr bwMode="auto">
          <a:xfrm>
            <a:off x="0" y="0"/>
            <a:ext cx="2944813"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22531" name="Rectangle 3">
            <a:extLst>
              <a:ext uri="{FF2B5EF4-FFF2-40B4-BE49-F238E27FC236}">
                <a16:creationId xmlns:a16="http://schemas.microsoft.com/office/drawing/2014/main" id="{5BDDDB6B-AD7A-4787-A43E-6EE9D6B4941A}"/>
              </a:ext>
            </a:extLst>
          </p:cNvPr>
          <p:cNvSpPr>
            <a:spLocks noGrp="1" noChangeArrowheads="1"/>
          </p:cNvSpPr>
          <p:nvPr>
            <p:ph type="dt" idx="1"/>
          </p:nvPr>
        </p:nvSpPr>
        <p:spPr bwMode="auto">
          <a:xfrm>
            <a:off x="3848100" y="0"/>
            <a:ext cx="2944813"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GB" altLang="en-US"/>
          </a:p>
        </p:txBody>
      </p:sp>
      <p:sp>
        <p:nvSpPr>
          <p:cNvPr id="3076" name="Rectangle 4"/>
          <p:cNvSpPr>
            <a:spLocks noRot="1" noChangeArrowheads="1" noTextEdit="1"/>
          </p:cNvSpPr>
          <p:nvPr>
            <p:ph type="sldImg" idx="2"/>
          </p:nvPr>
        </p:nvSpPr>
        <p:spPr bwMode="auto">
          <a:xfrm>
            <a:off x="920750" y="742950"/>
            <a:ext cx="4953000" cy="371475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2533" name="Rectangle 5">
            <a:extLst>
              <a:ext uri="{FF2B5EF4-FFF2-40B4-BE49-F238E27FC236}">
                <a16:creationId xmlns:a16="http://schemas.microsoft.com/office/drawing/2014/main" id="{9005A28C-23E8-4B9E-AD1B-A051128DAD3B}"/>
              </a:ext>
            </a:extLst>
          </p:cNvPr>
          <p:cNvSpPr>
            <a:spLocks noGrp="1" noChangeArrowheads="1"/>
          </p:cNvSpPr>
          <p:nvPr>
            <p:ph type="body" sz="quarter" idx="3"/>
          </p:nvPr>
        </p:nvSpPr>
        <p:spPr bwMode="auto">
          <a:xfrm>
            <a:off x="679450" y="4705350"/>
            <a:ext cx="5435600" cy="445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22534" name="Rectangle 6">
            <a:extLst>
              <a:ext uri="{FF2B5EF4-FFF2-40B4-BE49-F238E27FC236}">
                <a16:creationId xmlns:a16="http://schemas.microsoft.com/office/drawing/2014/main" id="{0A009ABC-18A2-4190-BF12-4AC8EFE5BA03}"/>
              </a:ext>
            </a:extLst>
          </p:cNvPr>
          <p:cNvSpPr>
            <a:spLocks noGrp="1" noChangeArrowheads="1"/>
          </p:cNvSpPr>
          <p:nvPr>
            <p:ph type="ftr" sz="quarter" idx="4"/>
          </p:nvPr>
        </p:nvSpPr>
        <p:spPr bwMode="auto">
          <a:xfrm>
            <a:off x="0" y="9409113"/>
            <a:ext cx="2944813"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22535" name="Rectangle 7">
            <a:extLst>
              <a:ext uri="{FF2B5EF4-FFF2-40B4-BE49-F238E27FC236}">
                <a16:creationId xmlns:a16="http://schemas.microsoft.com/office/drawing/2014/main" id="{44FEF17C-B53C-43ED-A00C-A5B0FEAF7944}"/>
              </a:ext>
            </a:extLst>
          </p:cNvPr>
          <p:cNvSpPr>
            <a:spLocks noGrp="1" noChangeArrowheads="1"/>
          </p:cNvSpPr>
          <p:nvPr>
            <p:ph type="sldNum" sz="quarter" idx="5"/>
          </p:nvPr>
        </p:nvSpPr>
        <p:spPr bwMode="auto">
          <a:xfrm>
            <a:off x="3848100" y="9409113"/>
            <a:ext cx="2944813" cy="495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60FA77FB-1621-4F84-B912-F4C28F1A654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www.arkive.org/green-turtle/chelonia-mydas/video-14.html" TargetMode="External"/><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791BDA9-48D7-499E-AEF1-83285218D30C}" type="slidenum">
              <a:rPr lang="en-GB" altLang="en-US"/>
              <a:pPr/>
              <a:t>1</a:t>
            </a:fld>
            <a:endParaRPr lang="en-GB" altLang="en-US"/>
          </a:p>
        </p:txBody>
      </p:sp>
      <p:sp>
        <p:nvSpPr>
          <p:cNvPr id="5123" name="Rectangle 2"/>
          <p:cNvSpPr>
            <a:spLocks noRot="1" noChangeArrowheads="1" noTextEdit="1"/>
          </p:cNvSpPr>
          <p:nvPr>
            <p:ph type="sldImg"/>
          </p:nvPr>
        </p:nvSpPr>
        <p:spPr>
          <a:ln/>
        </p:spPr>
      </p:sp>
      <p:sp>
        <p:nvSpPr>
          <p:cNvPr id="5124" name="Rectangle 3"/>
          <p:cNvSpPr>
            <a:spLocks noGrp="1" noChangeArrowheads="1"/>
          </p:cNvSpPr>
          <p:nvPr>
            <p:ph type="body" idx="1"/>
          </p:nvPr>
        </p:nvSpPr>
        <p:spPr>
          <a:noFill/>
        </p:spPr>
        <p:txBody>
          <a:bodyPr/>
          <a:lstStyle/>
          <a:p>
            <a:pPr eaLnBrk="1" hangingPunct="1"/>
            <a:endParaRPr lang="en-GB"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EA7533D1-8988-4FC9-82D2-9C441B8A4BE6}" type="slidenum">
              <a:rPr lang="en-GB" altLang="en-US"/>
              <a:pPr/>
              <a:t>2</a:t>
            </a:fld>
            <a:endParaRPr lang="en-GB" altLang="en-US"/>
          </a:p>
        </p:txBody>
      </p:sp>
      <p:sp>
        <p:nvSpPr>
          <p:cNvPr id="7171" name="Rectangle 2"/>
          <p:cNvSpPr>
            <a:spLocks noRot="1" noChangeArrowheads="1" noTextEdit="1"/>
          </p:cNvSpPr>
          <p:nvPr>
            <p:ph type="sldImg"/>
          </p:nvPr>
        </p:nvSpPr>
        <p:spPr>
          <a:ln/>
        </p:spPr>
      </p:sp>
      <p:sp>
        <p:nvSpPr>
          <p:cNvPr id="7172" name="Rectangle 3"/>
          <p:cNvSpPr>
            <a:spLocks noGrp="1" noChangeArrowheads="1"/>
          </p:cNvSpPr>
          <p:nvPr>
            <p:ph type="body" idx="1"/>
          </p:nvPr>
        </p:nvSpPr>
        <p:spPr>
          <a:noFill/>
        </p:spPr>
        <p:txBody>
          <a:bodyPr/>
          <a:lstStyle/>
          <a:p>
            <a:pPr eaLnBrk="1" hangingPunct="1"/>
            <a:r>
              <a:rPr lang="en-GB" altLang="en-US" b="1" smtClean="0"/>
              <a:t>Explain that a life cycle is made up of the different stages an animal or plant goes through during its life.</a:t>
            </a:r>
          </a:p>
          <a:p>
            <a:pPr eaLnBrk="1" hangingPunct="1"/>
            <a:endParaRPr lang="en-GB" altLang="en-US" b="1" smtClean="0"/>
          </a:p>
          <a:p>
            <a:pPr eaLnBrk="1" hangingPunct="1"/>
            <a:r>
              <a:rPr lang="en-GB" altLang="en-US" smtClean="0"/>
              <a:t>Ask the students if they can name any stages that a life cycle might include (use the first answer as a prompt if they cannot come up with any answers).</a:t>
            </a:r>
          </a:p>
          <a:p>
            <a:pPr eaLnBrk="1" hangingPunct="1"/>
            <a:endParaRPr lang="en-GB" altLang="en-US" smtClean="0"/>
          </a:p>
          <a:p>
            <a:pPr eaLnBrk="1" hangingPunct="1"/>
            <a:r>
              <a:rPr lang="en-GB" altLang="en-US" smtClean="0"/>
              <a:t>Explain that one of the earliest stages in a life cycle is birth or germination. In animals it is called birth, whereas in plants it is called germination. Define the term ‘germination’:</a:t>
            </a:r>
          </a:p>
          <a:p>
            <a:pPr eaLnBrk="1" hangingPunct="1"/>
            <a:r>
              <a:rPr lang="en-GB" altLang="en-US" b="1" smtClean="0"/>
              <a:t>Germination</a:t>
            </a:r>
            <a:r>
              <a:rPr lang="en-GB" altLang="en-US" smtClean="0"/>
              <a:t> is when a seed from a plant begins to sprout and grow (such as in the picture of a horse chestnut). </a:t>
            </a:r>
          </a:p>
          <a:p>
            <a:pPr eaLnBrk="1" hangingPunct="1"/>
            <a:endParaRPr lang="en-GB" altLang="en-US" smtClean="0"/>
          </a:p>
          <a:p>
            <a:pPr eaLnBrk="1" hangingPunct="1"/>
            <a:r>
              <a:rPr lang="en-GB" altLang="en-US" smtClean="0"/>
              <a:t>Explain that development can mean different things, depending on the species or species group in question. For some animals it just means growing, whereas others go through a process known as </a:t>
            </a:r>
            <a:r>
              <a:rPr lang="en-GB" altLang="en-US" b="1" smtClean="0"/>
              <a:t>metamorphosis</a:t>
            </a:r>
            <a:r>
              <a:rPr lang="en-GB" altLang="en-US" smtClean="0"/>
              <a:t>. This is where the animals change physical form as they mature. A great example of metamorphosis can be seen in butterflies, which change from a caterpillar to a butterfly (which have completely different physical forms) during their life cycle. </a:t>
            </a:r>
          </a:p>
          <a:p>
            <a:pPr eaLnBrk="1" hangingPunct="1"/>
            <a:endParaRPr lang="en-GB" altLang="en-US" smtClean="0"/>
          </a:p>
          <a:p>
            <a:pPr eaLnBrk="1" hangingPunct="1"/>
            <a:r>
              <a:rPr lang="en-GB" altLang="en-US" smtClean="0"/>
              <a:t>This can be compared with animals that just grow, where adults are basically larger versions of the young.</a:t>
            </a:r>
          </a:p>
          <a:p>
            <a:pPr eaLnBrk="1" hangingPunct="1"/>
            <a:endParaRPr lang="en-GB" altLang="en-US" smtClean="0"/>
          </a:p>
          <a:p>
            <a:pPr eaLnBrk="1" hangingPunct="1"/>
            <a:r>
              <a:rPr lang="en-GB" altLang="en-US" smtClean="0"/>
              <a:t>Recap or explain the definition of </a:t>
            </a:r>
            <a:r>
              <a:rPr lang="en-GB" altLang="en-US" b="1" smtClean="0"/>
              <a:t>reproduction</a:t>
            </a:r>
            <a:r>
              <a:rPr lang="en-GB" altLang="en-US" smtClean="0"/>
              <a:t>: the process of producing young (which are also known as ‘offspring’).</a:t>
            </a:r>
          </a:p>
          <a:p>
            <a:pPr eaLnBrk="1" hangingPunct="1"/>
            <a:endParaRPr lang="en-GB" altLang="en-US" smtClean="0"/>
          </a:p>
          <a:p>
            <a:pPr eaLnBrk="1" hangingPunct="1"/>
            <a:r>
              <a:rPr lang="en-GB" altLang="en-US" smtClean="0"/>
              <a:t>A life cycle is complete when a new one begins (i.e. when the animal or plant reproduces and ‘replaces’ itself).</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AE1661D-5E9F-43C4-8C6F-F2C635AD5846}" type="slidenum">
              <a:rPr lang="en-GB" altLang="en-US"/>
              <a:pPr/>
              <a:t>3</a:t>
            </a:fld>
            <a:endParaRPr lang="en-GB" altLang="en-US"/>
          </a:p>
        </p:txBody>
      </p:sp>
      <p:sp>
        <p:nvSpPr>
          <p:cNvPr id="9219" name="Rectangle 2"/>
          <p:cNvSpPr>
            <a:spLocks noRot="1" noChangeArrowheads="1" noTextEdit="1"/>
          </p:cNvSpPr>
          <p:nvPr>
            <p:ph type="sldImg"/>
          </p:nvPr>
        </p:nvSpPr>
        <p:spPr>
          <a:ln/>
        </p:spPr>
      </p:sp>
      <p:sp>
        <p:nvSpPr>
          <p:cNvPr id="9220" name="Rectangle 3"/>
          <p:cNvSpPr>
            <a:spLocks noGrp="1" noChangeArrowheads="1"/>
          </p:cNvSpPr>
          <p:nvPr>
            <p:ph type="body" idx="1"/>
          </p:nvPr>
        </p:nvSpPr>
        <p:spPr>
          <a:noFill/>
        </p:spPr>
        <p:txBody>
          <a:bodyPr/>
          <a:lstStyle/>
          <a:p>
            <a:pPr eaLnBrk="1" hangingPunct="1"/>
            <a:r>
              <a:rPr lang="en-GB" altLang="en-US" smtClean="0"/>
              <a:t>Explain that there is a huge variety of species on Earth, and these species can be classified into groups.</a:t>
            </a:r>
          </a:p>
          <a:p>
            <a:pPr eaLnBrk="1" hangingPunct="1"/>
            <a:endParaRPr lang="en-GB" altLang="en-US" smtClean="0"/>
          </a:p>
          <a:p>
            <a:pPr eaLnBrk="1" hangingPunct="1"/>
            <a:r>
              <a:rPr lang="en-GB" altLang="en-US" smtClean="0"/>
              <a:t>Ask the students if they can name any species groups – start them off with mammals and see how many they can name. </a:t>
            </a:r>
          </a:p>
          <a:p>
            <a:pPr eaLnBrk="1" hangingPunct="1"/>
            <a:endParaRPr lang="en-GB" altLang="en-US" smtClean="0"/>
          </a:p>
          <a:p>
            <a:pPr eaLnBrk="1" hangingPunct="1"/>
            <a:r>
              <a:rPr lang="en-GB" altLang="en-US" smtClean="0"/>
              <a:t>Once the students have named as many as they can, reveal the answers!</a:t>
            </a:r>
          </a:p>
          <a:p>
            <a:pPr eaLnBrk="1" hangingPunct="1"/>
            <a:endParaRPr lang="en-GB" altLang="en-US" smtClean="0"/>
          </a:p>
          <a:p>
            <a:pPr eaLnBrk="1" hangingPunct="1"/>
            <a:r>
              <a:rPr lang="en-GB" altLang="en-US" b="1" smtClean="0"/>
              <a:t>Note:</a:t>
            </a:r>
            <a:r>
              <a:rPr lang="en-GB" altLang="en-US" smtClean="0"/>
              <a:t> Invertebrates include insects, spiders, centipedes, molluscs, etc. </a:t>
            </a:r>
          </a:p>
          <a:p>
            <a:pPr eaLnBrk="1" hangingPunct="1"/>
            <a:endParaRPr lang="en-GB" altLang="en-US" smtClean="0"/>
          </a:p>
          <a:p>
            <a:pPr eaLnBrk="1" hangingPunct="1"/>
            <a:r>
              <a:rPr lang="en-GB" altLang="en-US" smtClean="0"/>
              <a:t>Explain here that different species </a:t>
            </a:r>
            <a:r>
              <a:rPr lang="en-GB" altLang="en-US" b="1" smtClean="0"/>
              <a:t>within</a:t>
            </a:r>
            <a:r>
              <a:rPr lang="en-GB" altLang="en-US" smtClean="0"/>
              <a:t> a particular species group (e.g. foxes, deer and humans within mammals) often show similarities in their life cycles. Both similarities and differences can be seen </a:t>
            </a:r>
            <a:r>
              <a:rPr lang="en-GB" altLang="en-US" b="1" smtClean="0"/>
              <a:t>between</a:t>
            </a:r>
            <a:r>
              <a:rPr lang="en-GB" altLang="en-US" smtClean="0"/>
              <a:t> species groups (e.g. birds and reptiles both lay eggs, but while birds usually look after their young, reptiles often do not. Some reptiles are also able to give birth to live young).</a:t>
            </a:r>
          </a:p>
          <a:p>
            <a:pPr eaLnBrk="1" hangingPunct="1"/>
            <a:endParaRPr lang="en-GB"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BBB3C64-03AA-46D2-89A9-B82B5693C1CF}" type="slidenum">
              <a:rPr lang="en-GB" altLang="en-US"/>
              <a:pPr/>
              <a:t>4</a:t>
            </a:fld>
            <a:endParaRPr lang="en-GB" altLang="en-US"/>
          </a:p>
        </p:txBody>
      </p:sp>
      <p:sp>
        <p:nvSpPr>
          <p:cNvPr id="11267" name="Rectangle 2"/>
          <p:cNvSpPr>
            <a:spLocks noRot="1" noChangeArrowheads="1" noTextEdit="1"/>
          </p:cNvSpPr>
          <p:nvPr>
            <p:ph type="sldImg"/>
          </p:nvPr>
        </p:nvSpPr>
        <p:spPr>
          <a:ln/>
        </p:spPr>
      </p:sp>
      <p:sp>
        <p:nvSpPr>
          <p:cNvPr id="11268" name="Rectangle 3"/>
          <p:cNvSpPr>
            <a:spLocks noGrp="1" noChangeArrowheads="1"/>
          </p:cNvSpPr>
          <p:nvPr>
            <p:ph type="body" idx="1"/>
          </p:nvPr>
        </p:nvSpPr>
        <p:spPr>
          <a:noFill/>
        </p:spPr>
        <p:txBody>
          <a:bodyPr/>
          <a:lstStyle/>
          <a:p>
            <a:pPr eaLnBrk="1" hangingPunct="1"/>
            <a:r>
              <a:rPr lang="en-GB" altLang="en-US" smtClean="0"/>
              <a:t>Say that you are now going to talk in more detail about the similarities and differences between the life cycles of these particular species groups.</a:t>
            </a:r>
          </a:p>
          <a:p>
            <a:pPr eaLnBrk="1" hangingPunct="1"/>
            <a:endParaRPr lang="en-GB"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87269A8-FF59-4531-844C-E0CB68BDE1CF}" type="slidenum">
              <a:rPr lang="en-GB" altLang="en-US"/>
              <a:pPr/>
              <a:t>5</a:t>
            </a:fld>
            <a:endParaRPr lang="en-GB" altLang="en-US"/>
          </a:p>
        </p:txBody>
      </p:sp>
      <p:sp>
        <p:nvSpPr>
          <p:cNvPr id="13315" name="Rectangle 2"/>
          <p:cNvSpPr>
            <a:spLocks noRot="1" noChangeArrowheads="1" noTextEdit="1"/>
          </p:cNvSpPr>
          <p:nvPr>
            <p:ph type="sldImg"/>
          </p:nvPr>
        </p:nvSpPr>
        <p:spPr>
          <a:ln/>
        </p:spPr>
      </p:sp>
      <p:sp>
        <p:nvSpPr>
          <p:cNvPr id="13316" name="Rectangle 3"/>
          <p:cNvSpPr>
            <a:spLocks noGrp="1" noChangeArrowheads="1"/>
          </p:cNvSpPr>
          <p:nvPr>
            <p:ph type="body" idx="1"/>
          </p:nvPr>
        </p:nvSpPr>
        <p:spPr>
          <a:noFill/>
        </p:spPr>
        <p:txBody>
          <a:bodyPr/>
          <a:lstStyle/>
          <a:p>
            <a:pPr eaLnBrk="1" hangingPunct="1"/>
            <a:r>
              <a:rPr lang="en-GB" altLang="en-US" b="1" smtClean="0"/>
              <a:t>Most mammals have very similar life cycles, with most individuals going through similar stages of development.</a:t>
            </a:r>
          </a:p>
          <a:p>
            <a:pPr eaLnBrk="1" hangingPunct="1"/>
            <a:endParaRPr lang="en-GB" altLang="en-US" b="1" smtClean="0"/>
          </a:p>
          <a:p>
            <a:pPr eaLnBrk="1" hangingPunct="1"/>
            <a:r>
              <a:rPr lang="en-GB" altLang="en-US" smtClean="0"/>
              <a:t>Talk the class through the main similarities between mammals:</a:t>
            </a:r>
          </a:p>
          <a:p>
            <a:pPr eaLnBrk="1" hangingPunct="1">
              <a:buFontTx/>
              <a:buChar char="-"/>
            </a:pPr>
            <a:r>
              <a:rPr lang="en-GB" altLang="en-US" smtClean="0"/>
              <a:t>In mammals, the female gives birth, usually to live young (not eggs).</a:t>
            </a:r>
          </a:p>
          <a:p>
            <a:pPr eaLnBrk="1" hangingPunct="1">
              <a:buFontTx/>
              <a:buChar char="-"/>
            </a:pPr>
            <a:r>
              <a:rPr lang="en-GB" altLang="en-US" smtClean="0"/>
              <a:t>Young mammals usually look like miniature versions of the adults (i.e. development in mammals involves </a:t>
            </a:r>
            <a:r>
              <a:rPr lang="en-GB" altLang="en-US" b="1" smtClean="0"/>
              <a:t>growth</a:t>
            </a:r>
            <a:r>
              <a:rPr lang="en-GB" altLang="en-US" smtClean="0"/>
              <a:t> rather than </a:t>
            </a:r>
            <a:r>
              <a:rPr lang="en-GB" altLang="en-US" b="1" smtClean="0"/>
              <a:t>metamorphosis</a:t>
            </a:r>
            <a:r>
              <a:rPr lang="en-GB" altLang="en-US" smtClean="0"/>
              <a:t>, as shown by this meerkat picture, where the young look just like the adults).</a:t>
            </a:r>
          </a:p>
          <a:p>
            <a:pPr eaLnBrk="1" hangingPunct="1">
              <a:buFontTx/>
              <a:buChar char="-"/>
            </a:pPr>
            <a:r>
              <a:rPr lang="en-GB" altLang="en-US" smtClean="0"/>
              <a:t>Females produce milk (from mammary glands), which the young require early on in their development in order to grow.</a:t>
            </a:r>
          </a:p>
          <a:p>
            <a:pPr eaLnBrk="1" hangingPunct="1">
              <a:buFontTx/>
              <a:buChar char="-"/>
            </a:pPr>
            <a:r>
              <a:rPr lang="en-GB" altLang="en-US" smtClean="0"/>
              <a:t>Mammals often give parental care (i.e. they look after their young by protecting them and/or providing food for them). Note that there are different types of parental care: in gibbons, for instance, both the male and female look after the young, whereas in other species, such as cheetahs or whales, the female looks after the young alone. In other species, many individuals within a group take part in looking after the young, as is the case with meerkats.</a:t>
            </a:r>
          </a:p>
          <a:p>
            <a:pPr eaLnBrk="1" hangingPunct="1">
              <a:buFontTx/>
              <a:buChar char="-"/>
            </a:pPr>
            <a:r>
              <a:rPr lang="en-GB" altLang="en-US" smtClean="0"/>
              <a:t>Explain or recap that both a male and female are required for sexual reproduction, with the male providing the sperm and the female providing the egg. After mating, the female becomes pregnant and gives birth to young, completing the life cycle.</a:t>
            </a:r>
          </a:p>
          <a:p>
            <a:pPr eaLnBrk="1" hangingPunct="1"/>
            <a:endParaRPr lang="en-GB" altLang="en-US" smtClean="0"/>
          </a:p>
          <a:p>
            <a:pPr eaLnBrk="1" hangingPunct="1"/>
            <a:r>
              <a:rPr lang="en-GB" altLang="en-US" b="1" smtClean="0"/>
              <a:t>Note:</a:t>
            </a:r>
            <a:r>
              <a:rPr lang="en-GB" altLang="en-US" smtClean="0"/>
              <a:t> There are some exceptions to the rule! For example, </a:t>
            </a:r>
            <a:r>
              <a:rPr lang="en-GB" altLang="en-US" b="1" smtClean="0"/>
              <a:t>monotremes</a:t>
            </a:r>
            <a:r>
              <a:rPr lang="en-GB" altLang="en-US" smtClean="0"/>
              <a:t> are mammals that lay eggs instead of producing live young (the duck-billed platypus is an example of a monotreme).</a:t>
            </a:r>
          </a:p>
          <a:p>
            <a:pPr eaLnBrk="1" hangingPunct="1"/>
            <a:endParaRPr lang="en-GB" altLang="en-US" smtClean="0"/>
          </a:p>
          <a:p>
            <a:pPr eaLnBrk="1" hangingPunct="1"/>
            <a:r>
              <a:rPr lang="en-GB" altLang="en-US" smtClean="0"/>
              <a:t>For older or more advanced groups, have a discussion about the difference between ‘placental mammals’ and ‘marsupials’:</a:t>
            </a:r>
          </a:p>
          <a:p>
            <a:pPr eaLnBrk="1" hangingPunct="1"/>
            <a:r>
              <a:rPr lang="en-GB" altLang="en-US" smtClean="0"/>
              <a:t>Marsupials are much like other mammals (placental mammals), but the big difference is that marsupials give birth to young which are not quite fully developed. These young get transferred to a pouch where they develop and grow further. Ask the students to name a few marsupials (koalas, kangaroos, wombats, etc.).</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C5BB806-D5C5-4BE7-BC3C-48BFE6394CAD}" type="slidenum">
              <a:rPr lang="en-GB" altLang="en-US"/>
              <a:pPr/>
              <a:t>6</a:t>
            </a:fld>
            <a:endParaRPr lang="en-GB" altLang="en-US"/>
          </a:p>
        </p:txBody>
      </p:sp>
      <p:sp>
        <p:nvSpPr>
          <p:cNvPr id="15363" name="Rectangle 2"/>
          <p:cNvSpPr>
            <a:spLocks noRo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r>
              <a:rPr lang="en-GB" altLang="en-US" b="1" smtClean="0"/>
              <a:t>Ask students to think about what similarities there might be between the life cycles of mammals and reptiles – prompt them with questions such as ‘do reptiles give birth to live young?’ or ‘do reptiles give parental care?’</a:t>
            </a:r>
          </a:p>
          <a:p>
            <a:pPr eaLnBrk="1" hangingPunct="1"/>
            <a:endParaRPr lang="en-GB" altLang="en-US" b="1" smtClean="0"/>
          </a:p>
          <a:p>
            <a:pPr eaLnBrk="1" hangingPunct="1">
              <a:buFontTx/>
              <a:buChar char="-"/>
            </a:pPr>
            <a:r>
              <a:rPr lang="en-GB" altLang="en-US" smtClean="0"/>
              <a:t>In reptiles, the female normally lays eggs (</a:t>
            </a:r>
            <a:r>
              <a:rPr lang="en-GB" altLang="en-US" b="1" smtClean="0"/>
              <a:t>Note:</a:t>
            </a:r>
            <a:r>
              <a:rPr lang="en-GB" altLang="en-US" smtClean="0"/>
              <a:t> some reptiles, including some snake species such as adders, give birth to live young!).</a:t>
            </a:r>
          </a:p>
          <a:p>
            <a:pPr eaLnBrk="1" hangingPunct="1">
              <a:buFontTx/>
              <a:buChar char="-"/>
            </a:pPr>
            <a:r>
              <a:rPr lang="en-GB" altLang="en-US" smtClean="0"/>
              <a:t>Young reptiles usually look like miniature versions of the adults (i.e. development in reptiles involves </a:t>
            </a:r>
            <a:r>
              <a:rPr lang="en-GB" altLang="en-US" b="1" smtClean="0"/>
              <a:t>growth</a:t>
            </a:r>
            <a:r>
              <a:rPr lang="en-GB" altLang="en-US" smtClean="0"/>
              <a:t> rather than </a:t>
            </a:r>
            <a:r>
              <a:rPr lang="en-GB" altLang="en-US" b="1" smtClean="0"/>
              <a:t>metamorphosis</a:t>
            </a:r>
            <a:r>
              <a:rPr lang="en-GB" altLang="en-US" smtClean="0"/>
              <a:t>, as shown by the pictures of the Nile crocodile where the young crocodile looks just like the adult).</a:t>
            </a:r>
          </a:p>
          <a:p>
            <a:pPr eaLnBrk="1" hangingPunct="1">
              <a:buFontTx/>
              <a:buChar char="-"/>
            </a:pPr>
            <a:r>
              <a:rPr lang="en-GB" altLang="en-US" smtClean="0"/>
              <a:t>Reptiles do not usually give parental care (for instance, sea turtles lay their eggs on land and return to the sea immediately afterwards, and so are not present when the eggs hatch. The young make their own way to the sea, and no food is provided for them). However, in some crocodile species, the female may guard the nest and her young.</a:t>
            </a:r>
          </a:p>
          <a:p>
            <a:pPr eaLnBrk="1" hangingPunct="1">
              <a:buFontTx/>
              <a:buChar char="-"/>
            </a:pPr>
            <a:r>
              <a:rPr lang="en-GB" altLang="en-US" smtClean="0"/>
              <a:t>Reptiles usually reproduce via sexual reproduction, with the male providing the sperm and the female providing the egg. After mating, the female becomes pregnant and lays eggs, completing the life cycle. However, some female reptiles can reproduce without mating with a male – this is known as </a:t>
            </a:r>
            <a:r>
              <a:rPr lang="en-GB" altLang="en-US" b="1" smtClean="0"/>
              <a:t>parthenogenesis</a:t>
            </a:r>
            <a:r>
              <a:rPr lang="en-GB" altLang="en-US" smtClean="0"/>
              <a:t>, and is a form of </a:t>
            </a:r>
            <a:r>
              <a:rPr lang="en-GB" altLang="en-US" b="1" smtClean="0"/>
              <a:t>asexual reproduction</a:t>
            </a:r>
            <a:r>
              <a:rPr lang="en-GB" altLang="en-US" smtClean="0"/>
              <a:t>.</a:t>
            </a:r>
          </a:p>
          <a:p>
            <a:pPr eaLnBrk="1" hangingPunct="1"/>
            <a:endParaRPr lang="en-GB"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091ADAD-D820-4295-B6BD-E5246AC3B48F}" type="slidenum">
              <a:rPr lang="en-GB" altLang="en-US"/>
              <a:pPr/>
              <a:t>7</a:t>
            </a:fld>
            <a:endParaRPr lang="en-GB" altLang="en-US"/>
          </a:p>
        </p:txBody>
      </p:sp>
      <p:sp>
        <p:nvSpPr>
          <p:cNvPr id="17411" name="Rectangle 2"/>
          <p:cNvSpPr>
            <a:spLocks noRot="1" noChangeArrowheads="1" noTextEdit="1"/>
          </p:cNvSpPr>
          <p:nvPr>
            <p:ph type="sldImg"/>
          </p:nvPr>
        </p:nvSpPr>
        <p:spPr>
          <a:ln/>
        </p:spPr>
      </p:sp>
      <p:sp>
        <p:nvSpPr>
          <p:cNvPr id="17412" name="Rectangle 3"/>
          <p:cNvSpPr>
            <a:spLocks noGrp="1" noChangeArrowheads="1"/>
          </p:cNvSpPr>
          <p:nvPr>
            <p:ph type="body" idx="1"/>
          </p:nvPr>
        </p:nvSpPr>
        <p:spPr>
          <a:noFill/>
        </p:spPr>
        <p:txBody>
          <a:bodyPr/>
          <a:lstStyle/>
          <a:p>
            <a:pPr eaLnBrk="1" hangingPunct="1"/>
            <a:r>
              <a:rPr lang="en-GB" altLang="en-US" smtClean="0"/>
              <a:t>Ask students what they know about the life cycle of amphibians. If necessary, prompt them with questions </a:t>
            </a:r>
            <a:r>
              <a:rPr lang="en-GB" altLang="en-US" smtClean="0">
                <a:solidFill>
                  <a:schemeClr val="bg1"/>
                </a:solidFill>
              </a:rPr>
              <a:t>–</a:t>
            </a:r>
            <a:r>
              <a:rPr lang="en-GB" altLang="en-US" smtClean="0"/>
              <a:t> for instance, ask students if amphibians lay eggs or give birth to live young, etc. Students should aim to cover all or some of the following before the answers are revealed:</a:t>
            </a:r>
          </a:p>
          <a:p>
            <a:pPr eaLnBrk="1" hangingPunct="1"/>
            <a:endParaRPr lang="en-GB" altLang="en-US" smtClean="0"/>
          </a:p>
          <a:p>
            <a:pPr eaLnBrk="1" hangingPunct="1">
              <a:buFontTx/>
              <a:buChar char="•"/>
            </a:pPr>
            <a:r>
              <a:rPr lang="en-GB" altLang="en-US" smtClean="0"/>
              <a:t>Do they lay eggs or give birth to live young?</a:t>
            </a:r>
          </a:p>
          <a:p>
            <a:pPr eaLnBrk="1" hangingPunct="1">
              <a:buFontTx/>
              <a:buChar char="-"/>
            </a:pPr>
            <a:r>
              <a:rPr lang="en-GB" altLang="en-US" smtClean="0"/>
              <a:t>Do young look like miniature versions of the adults, or do they look different?</a:t>
            </a:r>
          </a:p>
          <a:p>
            <a:pPr eaLnBrk="1" hangingPunct="1">
              <a:buFontTx/>
              <a:buChar char="-"/>
            </a:pPr>
            <a:r>
              <a:rPr lang="en-GB" altLang="en-US" smtClean="0"/>
              <a:t>Are young amphibians given parental care?</a:t>
            </a:r>
          </a:p>
          <a:p>
            <a:pPr eaLnBrk="1" hangingPunct="1">
              <a:buFontTx/>
              <a:buChar char="-"/>
            </a:pPr>
            <a:r>
              <a:rPr lang="en-GB" altLang="en-US" smtClean="0"/>
              <a:t>Do amphibians reproduce sexually or asexually? </a:t>
            </a:r>
            <a:r>
              <a:rPr lang="en-GB" altLang="en-US" b="1" smtClean="0"/>
              <a:t>Note:</a:t>
            </a:r>
            <a:r>
              <a:rPr lang="en-GB" altLang="en-US" smtClean="0"/>
              <a:t> for more advanced students, mention that, whereas in mammals sexual reproduction is </a:t>
            </a:r>
            <a:r>
              <a:rPr lang="en-GB" altLang="en-US" b="1" smtClean="0"/>
              <a:t>internal</a:t>
            </a:r>
            <a:r>
              <a:rPr lang="en-GB" altLang="en-US" smtClean="0"/>
              <a:t>, sexual reproduction in amphibians is </a:t>
            </a:r>
            <a:r>
              <a:rPr lang="en-GB" altLang="en-US" b="1" smtClean="0"/>
              <a:t>external</a:t>
            </a:r>
            <a:r>
              <a:rPr lang="en-GB" altLang="en-US" smtClean="0"/>
              <a:t> (e.g. the eggs are fertilised outside the body).</a:t>
            </a:r>
          </a:p>
          <a:p>
            <a:pPr eaLnBrk="1" hangingPunct="1">
              <a:buFontTx/>
              <a:buChar char="-"/>
            </a:pPr>
            <a:endParaRPr lang="en-GB" altLang="en-US" smtClean="0"/>
          </a:p>
          <a:p>
            <a:pPr eaLnBrk="1" hangingPunct="1"/>
            <a:r>
              <a:rPr lang="en-GB" altLang="en-US" smtClean="0"/>
              <a:t>- Amphibians lay eggs (although the eggs look very different to the eggs of other groups, such as reptiles and birds).</a:t>
            </a:r>
          </a:p>
          <a:p>
            <a:pPr eaLnBrk="1" hangingPunct="1"/>
            <a:r>
              <a:rPr lang="en-GB" altLang="en-US" smtClean="0"/>
              <a:t>- A major difference between amphibians and mammals/reptiles is that during the amphibian life cycle, an individual goes through several different physical forms (larval stages - the tadpole stage in frogs) as it matures. Have a look at the pictures which show the various stages the common frog goes through as it matures. Note how different the tadpole looks when compared with the adult frog. These forms are so different that they even live in different habitats. The tadpole lives underwater and uses gills to breathe, whereas the adult frog lives both on land and in water, and breathes through its skin.</a:t>
            </a:r>
          </a:p>
          <a:p>
            <a:pPr eaLnBrk="1" hangingPunct="1"/>
            <a:r>
              <a:rPr lang="en-GB" altLang="en-US" smtClean="0"/>
              <a:t>- Amphibians generally do not provide parental care for the eggs or young. However, there are some exceptions to the rule! Check out gastric brooding frogs!</a:t>
            </a:r>
          </a:p>
          <a:p>
            <a:pPr eaLnBrk="1" hangingPunct="1"/>
            <a:r>
              <a:rPr lang="en-GB" altLang="en-US" smtClean="0"/>
              <a:t>- Although amphibians reproduce </a:t>
            </a:r>
            <a:r>
              <a:rPr lang="en-GB" altLang="en-US" b="1" smtClean="0"/>
              <a:t>sexually</a:t>
            </a:r>
            <a:r>
              <a:rPr lang="en-GB" altLang="en-US" smtClean="0"/>
              <a:t> (as in mammals and most reptiles) and therefore require a male and a female, this occurs </a:t>
            </a:r>
            <a:r>
              <a:rPr lang="en-GB" altLang="en-US" b="1" smtClean="0"/>
              <a:t>externally</a:t>
            </a:r>
            <a:r>
              <a:rPr lang="en-GB" altLang="en-US" smtClean="0"/>
              <a:t>, with the female releasing eggs and the male fertilising them.</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BAB55DE-BBD2-4A8D-8E80-A1BF4963229D}" type="slidenum">
              <a:rPr lang="en-GB" altLang="en-US"/>
              <a:pPr/>
              <a:t>8</a:t>
            </a:fld>
            <a:endParaRPr lang="en-GB" altLang="en-US"/>
          </a:p>
        </p:txBody>
      </p:sp>
      <p:sp>
        <p:nvSpPr>
          <p:cNvPr id="19459" name="Rectangle 2"/>
          <p:cNvSpPr>
            <a:spLocks noRot="1" noChangeArrowheads="1" noTextEdit="1"/>
          </p:cNvSpPr>
          <p:nvPr>
            <p:ph type="sldImg"/>
          </p:nvPr>
        </p:nvSpPr>
        <p:spPr>
          <a:ln/>
        </p:spPr>
      </p:sp>
      <p:sp>
        <p:nvSpPr>
          <p:cNvPr id="19460" name="Rectangle 3"/>
          <p:cNvSpPr>
            <a:spLocks noGrp="1" noChangeArrowheads="1"/>
          </p:cNvSpPr>
          <p:nvPr>
            <p:ph type="body" idx="1"/>
          </p:nvPr>
        </p:nvSpPr>
        <p:spPr>
          <a:noFill/>
        </p:spPr>
        <p:txBody>
          <a:bodyPr/>
          <a:lstStyle/>
          <a:p>
            <a:pPr marL="228600" indent="-228600" eaLnBrk="1" hangingPunct="1"/>
            <a:r>
              <a:rPr lang="en-GB" altLang="en-US" smtClean="0"/>
              <a:t>The life cycle of a plant is very different to the life cycle of an animal. Explain that you are going to look at the life cycle of a flowering plant. Ask students to name the four main parts of the plant: roots, stem, leaves, flowers – ask the students which of these are involved in reproduction.   </a:t>
            </a:r>
          </a:p>
          <a:p>
            <a:pPr marL="228600" indent="-228600" eaLnBrk="1" hangingPunct="1"/>
            <a:endParaRPr lang="en-GB" altLang="en-US" smtClean="0"/>
          </a:p>
          <a:p>
            <a:pPr marL="228600" indent="-228600" eaLnBrk="1" hangingPunct="1"/>
            <a:r>
              <a:rPr lang="en-GB" altLang="en-US" smtClean="0"/>
              <a:t>The plant life cycle begins with a seed which </a:t>
            </a:r>
            <a:r>
              <a:rPr lang="en-GB" altLang="en-US" b="1" smtClean="0"/>
              <a:t>germinates</a:t>
            </a:r>
            <a:r>
              <a:rPr lang="en-GB" altLang="en-US" smtClean="0"/>
              <a:t> (Recap definition from earlier: </a:t>
            </a:r>
            <a:r>
              <a:rPr lang="en-GB" altLang="en-US" b="1" smtClean="0"/>
              <a:t>Germination</a:t>
            </a:r>
            <a:r>
              <a:rPr lang="en-GB" altLang="en-US" smtClean="0"/>
              <a:t> is when a seed from a plant begins to sprout and grow). After germination the seed will continue to grow and develop into a plant. Obviously no parental care is given!</a:t>
            </a:r>
          </a:p>
          <a:p>
            <a:pPr marL="228600" indent="-228600" eaLnBrk="1" hangingPunct="1"/>
            <a:endParaRPr lang="en-GB" altLang="en-US" smtClean="0"/>
          </a:p>
          <a:p>
            <a:pPr marL="228600" indent="-228600" eaLnBrk="1" hangingPunct="1"/>
            <a:r>
              <a:rPr lang="en-GB" altLang="en-US" smtClean="0"/>
              <a:t>Reproduction is very different in plants. Each plant has both male and female reproductive parts. Pollen is transferred from the stamen (the male part of the plant) to the carpel (female part of the plant) of a DIFFERENT flower. This is known as </a:t>
            </a:r>
            <a:r>
              <a:rPr lang="en-GB" altLang="en-US" b="1" smtClean="0"/>
              <a:t>pollination</a:t>
            </a:r>
            <a:r>
              <a:rPr lang="en-GB" altLang="en-US" smtClean="0"/>
              <a:t>. The pollen is transferred by a pollinator such as a bee or a butterfly. </a:t>
            </a:r>
          </a:p>
          <a:p>
            <a:pPr marL="228600" indent="-228600" eaLnBrk="1" hangingPunct="1"/>
            <a:endParaRPr lang="en-GB" altLang="en-US" smtClean="0"/>
          </a:p>
          <a:p>
            <a:pPr marL="228600" indent="-228600" eaLnBrk="1" hangingPunct="1"/>
            <a:r>
              <a:rPr lang="en-GB" altLang="en-US" smtClean="0"/>
              <a:t>The pollen then travels down the style (the hollow tube leading to the ovary) to the ovaries where the pollen </a:t>
            </a:r>
            <a:r>
              <a:rPr lang="en-GB" altLang="en-US" b="1" smtClean="0"/>
              <a:t>fertilises</a:t>
            </a:r>
            <a:r>
              <a:rPr lang="en-GB" altLang="en-US" smtClean="0"/>
              <a:t> the ovules. This produces a seed.</a:t>
            </a:r>
          </a:p>
          <a:p>
            <a:pPr marL="228600" indent="-228600" eaLnBrk="1" hangingPunct="1"/>
            <a:endParaRPr lang="en-GB" altLang="en-US" smtClean="0"/>
          </a:p>
          <a:p>
            <a:pPr marL="228600" indent="-228600" eaLnBrk="1" hangingPunct="1"/>
            <a:r>
              <a:rPr lang="en-GB" altLang="en-US" smtClean="0"/>
              <a:t>Seeds are then scattered, this can be done by animals, wind dispersal, water, etc. These seeds then </a:t>
            </a:r>
            <a:r>
              <a:rPr lang="en-GB" altLang="en-US" b="1" smtClean="0"/>
              <a:t>germinate</a:t>
            </a:r>
            <a:r>
              <a:rPr lang="en-GB" altLang="en-US" smtClean="0"/>
              <a:t> and the life cycle begins again.</a:t>
            </a:r>
          </a:p>
          <a:p>
            <a:pPr marL="228600" indent="-228600" eaLnBrk="1" hangingPunct="1"/>
            <a:endParaRPr lang="en-GB" altLang="en-US" smtClean="0"/>
          </a:p>
          <a:p>
            <a:pPr marL="228600" indent="-228600" eaLnBrk="1" hangingPunct="1"/>
            <a:endParaRPr lang="en-GB" altLang="en-US" smtClean="0"/>
          </a:p>
          <a:p>
            <a:pPr marL="228600" indent="-228600" eaLnBrk="1" hangingPunct="1"/>
            <a:endParaRPr lang="en-GB"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FC6B20C-6EF0-412F-83D2-5483D0A18B1E}" type="slidenum">
              <a:rPr lang="en-GB" altLang="en-US"/>
              <a:pPr/>
              <a:t>9</a:t>
            </a:fld>
            <a:endParaRPr lang="en-GB" altLang="en-US"/>
          </a:p>
        </p:txBody>
      </p:sp>
      <p:sp>
        <p:nvSpPr>
          <p:cNvPr id="21507" name="Rectangle 2"/>
          <p:cNvSpPr>
            <a:spLocks noRot="1" noChangeArrowheads="1" noTextEdit="1"/>
          </p:cNvSpPr>
          <p:nvPr>
            <p:ph type="sldImg"/>
          </p:nvPr>
        </p:nvSpPr>
        <p:spPr>
          <a:ln/>
        </p:spPr>
      </p:sp>
      <p:sp>
        <p:nvSpPr>
          <p:cNvPr id="21508" name="Rectangle 3"/>
          <p:cNvSpPr>
            <a:spLocks noGrp="1" noChangeArrowheads="1"/>
          </p:cNvSpPr>
          <p:nvPr>
            <p:ph type="body" idx="1"/>
          </p:nvPr>
        </p:nvSpPr>
        <p:spPr>
          <a:noFill/>
        </p:spPr>
        <p:txBody>
          <a:bodyPr/>
          <a:lstStyle/>
          <a:p>
            <a:pPr eaLnBrk="1" hangingPunct="1"/>
            <a:r>
              <a:rPr lang="en-GB" altLang="en-US" smtClean="0"/>
              <a:t>Ask the students to help fill in the table with the correct answers.</a:t>
            </a:r>
          </a:p>
          <a:p>
            <a:pPr eaLnBrk="1" hangingPunct="1"/>
            <a:endParaRPr lang="en-GB" altLang="en-US" smtClean="0"/>
          </a:p>
          <a:p>
            <a:pPr eaLnBrk="1" hangingPunct="1"/>
            <a:r>
              <a:rPr lang="en-GB" altLang="en-US" b="1" smtClean="0"/>
              <a:t>Note:</a:t>
            </a:r>
            <a:r>
              <a:rPr lang="en-GB" altLang="en-US" smtClean="0"/>
              <a:t> In nature there are nearly always exceptions! Explain to the students that the answer required/given is for the majority of species in each group.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A4FB3DC-419E-45A1-9989-FE92F34E9AAC}" type="slidenum">
              <a:rPr lang="en-GB" altLang="en-US"/>
              <a:pPr/>
              <a:t>10</a:t>
            </a:fld>
            <a:endParaRPr lang="en-GB" altLang="en-US"/>
          </a:p>
        </p:txBody>
      </p:sp>
      <p:sp>
        <p:nvSpPr>
          <p:cNvPr id="23555" name="Rectangle 2"/>
          <p:cNvSpPr>
            <a:spLocks noRot="1" noChangeArrowheads="1" noTextEdit="1"/>
          </p:cNvSpPr>
          <p:nvPr>
            <p:ph type="sldImg"/>
          </p:nvPr>
        </p:nvSpPr>
        <p:spPr>
          <a:ln/>
        </p:spPr>
      </p:sp>
      <p:sp>
        <p:nvSpPr>
          <p:cNvPr id="23556" name="Rectangle 3"/>
          <p:cNvSpPr>
            <a:spLocks noGrp="1" noChangeArrowheads="1"/>
          </p:cNvSpPr>
          <p:nvPr>
            <p:ph type="body" idx="1"/>
          </p:nvPr>
        </p:nvSpPr>
        <p:spPr>
          <a:noFill/>
        </p:spPr>
        <p:txBody>
          <a:bodyPr/>
          <a:lstStyle/>
          <a:p>
            <a:pPr eaLnBrk="1" hangingPunct="1"/>
            <a:r>
              <a:rPr lang="en-GB" altLang="en-US" smtClean="0"/>
              <a:t>The rest of the presentation is now going to focus on the life cycle of sea turtles, and in particular the life cycle of the green turtle. Ask the students which species group they think sea turtles belong to. If they do not know, tell them that sea turtles are </a:t>
            </a:r>
            <a:r>
              <a:rPr lang="en-GB" altLang="en-US" b="1" smtClean="0"/>
              <a:t>reptiles</a:t>
            </a:r>
            <a:r>
              <a:rPr lang="en-GB" altLang="en-US" smtClean="0"/>
              <a:t>. Ask the students what this might tell us about a green turtle’s life cycle. </a:t>
            </a:r>
          </a:p>
          <a:p>
            <a:pPr eaLnBrk="1" hangingPunct="1"/>
            <a:endParaRPr lang="en-GB" altLang="en-US" smtClean="0"/>
          </a:p>
          <a:p>
            <a:pPr eaLnBrk="1" hangingPunct="1"/>
            <a:r>
              <a:rPr lang="en-GB" altLang="en-US" smtClean="0"/>
              <a:t>Their answers should include that:</a:t>
            </a:r>
          </a:p>
          <a:p>
            <a:pPr eaLnBrk="1" hangingPunct="1">
              <a:buFontTx/>
              <a:buChar char="-"/>
            </a:pPr>
            <a:r>
              <a:rPr lang="en-GB" altLang="en-US" smtClean="0"/>
              <a:t>they lay eggs</a:t>
            </a:r>
          </a:p>
          <a:p>
            <a:pPr eaLnBrk="1" hangingPunct="1">
              <a:buFontTx/>
              <a:buChar char="-"/>
            </a:pPr>
            <a:r>
              <a:rPr lang="en-GB" altLang="en-US" smtClean="0"/>
              <a:t>they reproduce sexually</a:t>
            </a:r>
          </a:p>
          <a:p>
            <a:pPr eaLnBrk="1" hangingPunct="1">
              <a:buFontTx/>
              <a:buChar char="-"/>
            </a:pPr>
            <a:r>
              <a:rPr lang="en-GB" altLang="en-US" smtClean="0"/>
              <a:t>no parental care is given</a:t>
            </a:r>
          </a:p>
          <a:p>
            <a:pPr eaLnBrk="1" hangingPunct="1">
              <a:buFontTx/>
              <a:buChar char="-"/>
            </a:pPr>
            <a:r>
              <a:rPr lang="en-GB" altLang="en-US" smtClean="0"/>
              <a:t>the young are miniature versions of the adults</a:t>
            </a:r>
          </a:p>
          <a:p>
            <a:pPr eaLnBrk="1" hangingPunct="1">
              <a:buFontTx/>
              <a:buChar char="-"/>
            </a:pPr>
            <a:endParaRPr lang="en-GB" altLang="en-US" smtClean="0"/>
          </a:p>
          <a:p>
            <a:pPr eaLnBrk="1" hangingPunct="1"/>
            <a:r>
              <a:rPr lang="en-GB" altLang="en-US" smtClean="0"/>
              <a:t>They might also add that the young grow to become adults as opposed to going through </a:t>
            </a:r>
            <a:r>
              <a:rPr lang="en-GB" altLang="en-US" b="1" smtClean="0"/>
              <a:t>metamorphosis</a:t>
            </a:r>
            <a:r>
              <a:rPr lang="en-GB" altLang="en-US" smtClean="0"/>
              <a:t>.   </a:t>
            </a:r>
          </a:p>
          <a:p>
            <a:pPr eaLnBrk="1" hangingPunct="1"/>
            <a:endParaRPr lang="en-GB"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E98418C0-6E23-4527-951A-1690CAC0318F}" type="slidenum">
              <a:rPr lang="en-GB" altLang="en-US"/>
              <a:pPr/>
              <a:t>11</a:t>
            </a:fld>
            <a:endParaRPr lang="en-GB" altLang="en-US"/>
          </a:p>
        </p:txBody>
      </p:sp>
      <p:sp>
        <p:nvSpPr>
          <p:cNvPr id="25603" name="Rectangle 2"/>
          <p:cNvSpPr>
            <a:spLocks noRot="1" noChangeArrowheads="1" noTextEdit="1"/>
          </p:cNvSpPr>
          <p:nvPr>
            <p:ph type="sldImg"/>
          </p:nvPr>
        </p:nvSpPr>
        <p:spPr>
          <a:ln/>
        </p:spPr>
      </p:sp>
      <p:sp>
        <p:nvSpPr>
          <p:cNvPr id="25604" name="Rectangle 3"/>
          <p:cNvSpPr>
            <a:spLocks noGrp="1" noChangeArrowheads="1"/>
          </p:cNvSpPr>
          <p:nvPr>
            <p:ph type="body" idx="1"/>
          </p:nvPr>
        </p:nvSpPr>
        <p:spPr>
          <a:noFill/>
        </p:spPr>
        <p:txBody>
          <a:bodyPr/>
          <a:lstStyle/>
          <a:p>
            <a:pPr eaLnBrk="1" hangingPunct="1"/>
            <a:r>
              <a:rPr lang="en-GB" altLang="en-US" smtClean="0"/>
              <a:t>Ask the students if they can name any of the seven sea turtle species:</a:t>
            </a:r>
          </a:p>
          <a:p>
            <a:pPr eaLnBrk="1" hangingPunct="1"/>
            <a:endParaRPr lang="en-GB" altLang="en-US" smtClean="0"/>
          </a:p>
          <a:p>
            <a:pPr eaLnBrk="1" hangingPunct="1"/>
            <a:r>
              <a:rPr lang="en-GB" altLang="en-US" smtClean="0"/>
              <a:t>Hawksbill turtle</a:t>
            </a:r>
          </a:p>
          <a:p>
            <a:pPr eaLnBrk="1" hangingPunct="1"/>
            <a:r>
              <a:rPr lang="en-GB" altLang="en-US" smtClean="0"/>
              <a:t>Leatherback turtle</a:t>
            </a:r>
          </a:p>
          <a:p>
            <a:pPr eaLnBrk="1" hangingPunct="1"/>
            <a:r>
              <a:rPr lang="en-GB" altLang="en-US" smtClean="0"/>
              <a:t>Loggerhead turtle</a:t>
            </a:r>
          </a:p>
          <a:p>
            <a:pPr eaLnBrk="1" hangingPunct="1"/>
            <a:r>
              <a:rPr lang="en-GB" altLang="en-US" smtClean="0"/>
              <a:t>Flatback turtle</a:t>
            </a:r>
          </a:p>
          <a:p>
            <a:pPr eaLnBrk="1" hangingPunct="1"/>
            <a:r>
              <a:rPr lang="en-GB" altLang="en-US" smtClean="0"/>
              <a:t>Olive ridley turtle</a:t>
            </a:r>
          </a:p>
          <a:p>
            <a:pPr eaLnBrk="1" hangingPunct="1"/>
            <a:r>
              <a:rPr lang="en-GB" altLang="en-US" smtClean="0"/>
              <a:t>Kemp’s ridley turtle</a:t>
            </a:r>
          </a:p>
          <a:p>
            <a:pPr eaLnBrk="1" hangingPunct="1"/>
            <a:r>
              <a:rPr lang="en-GB" altLang="en-US" smtClean="0"/>
              <a:t>Green turtle</a:t>
            </a:r>
          </a:p>
          <a:p>
            <a:pPr eaLnBrk="1" hangingPunct="1"/>
            <a:endParaRPr lang="en-GB"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9DB9532-1C0D-42D7-BCEA-DB458A044D55}" type="slidenum">
              <a:rPr lang="en-GB" altLang="en-US"/>
              <a:pPr/>
              <a:t>12</a:t>
            </a:fld>
            <a:endParaRPr lang="en-GB" altLang="en-US"/>
          </a:p>
        </p:txBody>
      </p:sp>
      <p:sp>
        <p:nvSpPr>
          <p:cNvPr id="27651" name="Rectangle 2"/>
          <p:cNvSpPr>
            <a:spLocks noRot="1" noChangeArrowheads="1" noTextEdit="1"/>
          </p:cNvSpPr>
          <p:nvPr>
            <p:ph type="sldImg"/>
          </p:nvPr>
        </p:nvSpPr>
        <p:spPr>
          <a:ln/>
        </p:spPr>
      </p:sp>
      <p:sp>
        <p:nvSpPr>
          <p:cNvPr id="27652" name="Rectangle 3"/>
          <p:cNvSpPr>
            <a:spLocks noGrp="1" noChangeArrowheads="1"/>
          </p:cNvSpPr>
          <p:nvPr>
            <p:ph type="body" idx="1"/>
          </p:nvPr>
        </p:nvSpPr>
        <p:spPr>
          <a:noFill/>
        </p:spPr>
        <p:txBody>
          <a:bodyPr/>
          <a:lstStyle/>
          <a:p>
            <a:pPr eaLnBrk="1" hangingPunct="1"/>
            <a:r>
              <a:rPr lang="en-GB" altLang="en-US" smtClean="0"/>
              <a:t>And finally the </a:t>
            </a:r>
            <a:r>
              <a:rPr lang="en-GB" altLang="en-US" b="1" smtClean="0"/>
              <a:t>green turtle</a:t>
            </a:r>
            <a:r>
              <a:rPr lang="en-GB" altLang="en-US" smtClean="0"/>
              <a:t>! This is the species that will be focused on for the remainder of the presentation.</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56201D1-5CA5-47A1-A4FF-DDB4CBE79A22}" type="slidenum">
              <a:rPr lang="en-GB" altLang="en-US"/>
              <a:pPr/>
              <a:t>13</a:t>
            </a:fld>
            <a:endParaRPr lang="en-GB" altLang="en-US"/>
          </a:p>
        </p:txBody>
      </p:sp>
      <p:sp>
        <p:nvSpPr>
          <p:cNvPr id="29699" name="Rectangle 2"/>
          <p:cNvSpPr>
            <a:spLocks noRot="1" noChangeArrowheads="1" noTextEdit="1"/>
          </p:cNvSpPr>
          <p:nvPr>
            <p:ph type="sldImg"/>
          </p:nvPr>
        </p:nvSpPr>
        <p:spPr>
          <a:ln/>
        </p:spPr>
      </p:sp>
      <p:sp>
        <p:nvSpPr>
          <p:cNvPr id="29700" name="Rectangle 3"/>
          <p:cNvSpPr>
            <a:spLocks noGrp="1" noChangeArrowheads="1"/>
          </p:cNvSpPr>
          <p:nvPr>
            <p:ph type="body" idx="1"/>
          </p:nvPr>
        </p:nvSpPr>
        <p:spPr>
          <a:noFill/>
        </p:spPr>
        <p:txBody>
          <a:bodyPr/>
          <a:lstStyle/>
          <a:p>
            <a:pPr eaLnBrk="1" hangingPunct="1"/>
            <a:r>
              <a:rPr lang="en-GB" altLang="en-US" smtClean="0"/>
              <a:t>Introduce the green turtle by asking if the students know why green turtles are called green turtles. </a:t>
            </a:r>
          </a:p>
          <a:p>
            <a:pPr eaLnBrk="1" hangingPunct="1"/>
            <a:endParaRPr lang="en-GB" altLang="en-US" smtClean="0"/>
          </a:p>
          <a:p>
            <a:pPr eaLnBrk="1" hangingPunct="1">
              <a:buFontTx/>
              <a:buChar char="•"/>
            </a:pPr>
            <a:r>
              <a:rPr lang="en-GB" altLang="en-US" smtClean="0"/>
              <a:t>The students may guess that it is because of the colour of the shell, but the shell is actually more brown. Green turtles get their name from their fat which is green in colour!</a:t>
            </a:r>
          </a:p>
          <a:p>
            <a:pPr eaLnBrk="1" hangingPunct="1">
              <a:buFontTx/>
              <a:buChar char="•"/>
            </a:pPr>
            <a:endParaRPr lang="en-GB" altLang="en-US" smtClean="0"/>
          </a:p>
          <a:p>
            <a:pPr eaLnBrk="1" hangingPunct="1">
              <a:buFontTx/>
              <a:buChar char="•"/>
            </a:pPr>
            <a:r>
              <a:rPr lang="en-GB" altLang="en-US" smtClean="0">
                <a:solidFill>
                  <a:schemeClr val="bg1"/>
                </a:solidFill>
              </a:rPr>
              <a:t>Female green turtles can lay between 100 and 150 eggs per </a:t>
            </a:r>
            <a:r>
              <a:rPr lang="en-GB" altLang="en-US" b="1" smtClean="0">
                <a:solidFill>
                  <a:schemeClr val="bg1"/>
                </a:solidFill>
              </a:rPr>
              <a:t>clutch</a:t>
            </a:r>
            <a:r>
              <a:rPr lang="en-GB" altLang="en-US" smtClean="0">
                <a:solidFill>
                  <a:schemeClr val="bg1"/>
                </a:solidFill>
              </a:rPr>
              <a:t>, and can lay several clutches per breeding season.</a:t>
            </a:r>
            <a:endParaRPr lang="en-GB" altLang="en-US" smtClean="0"/>
          </a:p>
          <a:p>
            <a:pPr eaLnBrk="1" hangingPunct="1"/>
            <a:r>
              <a:rPr lang="en-GB" altLang="en-US" b="1" smtClean="0"/>
              <a:t>	Clutch</a:t>
            </a:r>
            <a:r>
              <a:rPr lang="en-GB" altLang="en-US" smtClean="0"/>
              <a:t> – A group of eggs laid at the same time (i.e. are in the same nest).</a:t>
            </a:r>
          </a:p>
          <a:p>
            <a:pPr eaLnBrk="1" hangingPunct="1"/>
            <a:endParaRPr lang="en-GB" altLang="en-US" smtClean="0">
              <a:solidFill>
                <a:schemeClr val="bg1"/>
              </a:solidFill>
            </a:endParaRPr>
          </a:p>
          <a:p>
            <a:pPr eaLnBrk="1" hangingPunct="1">
              <a:buFontTx/>
              <a:buChar char="•"/>
            </a:pPr>
            <a:r>
              <a:rPr lang="en-GB" altLang="en-US" smtClean="0">
                <a:solidFill>
                  <a:schemeClr val="bg1"/>
                </a:solidFill>
              </a:rPr>
              <a:t>Some populations of green turtle migrate thousands of kilometres to feed and breed. Part of the Brazilian population migrates 2,250 kilometres to breed near Ascension Island in the South Atlantic! </a:t>
            </a:r>
          </a:p>
          <a:p>
            <a:pPr eaLnBrk="1" hangingPunct="1"/>
            <a:r>
              <a:rPr lang="en-GB" altLang="en-US" b="1" smtClean="0">
                <a:solidFill>
                  <a:schemeClr val="bg1"/>
                </a:solidFill>
              </a:rPr>
              <a:t>	NB: Migration</a:t>
            </a:r>
            <a:r>
              <a:rPr lang="en-GB" altLang="en-US" smtClean="0">
                <a:solidFill>
                  <a:schemeClr val="bg1"/>
                </a:solidFill>
              </a:rPr>
              <a:t> is the movement of an animal from one place to another. Species migrate for different reasons. It may be to do with seasons, with species migrating to escape cold, harsh winters. Some species, such as the green turtle, migrate from feeding grounds to breeding grounds.</a:t>
            </a:r>
          </a:p>
          <a:p>
            <a:pPr eaLnBrk="1" hangingPunct="1"/>
            <a:endParaRPr lang="en-GB" altLang="en-US" smtClean="0">
              <a:solidFill>
                <a:schemeClr val="bg1"/>
              </a:solidFill>
            </a:endParaRPr>
          </a:p>
          <a:p>
            <a:pPr eaLnBrk="1" hangingPunct="1">
              <a:buFontTx/>
              <a:buChar char="•"/>
            </a:pPr>
            <a:r>
              <a:rPr lang="en-GB" altLang="en-US" smtClean="0">
                <a:solidFill>
                  <a:schemeClr val="bg1"/>
                </a:solidFill>
              </a:rPr>
              <a:t>Green turtles can live a very long time!  Scientists are not sure exactly how long, but it is thought that green turtles can live to be up to 100 years old or more!  </a:t>
            </a:r>
          </a:p>
          <a:p>
            <a:pPr eaLnBrk="1" hangingPunct="1"/>
            <a:endParaRPr lang="en-GB"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AE034107-67B7-4673-8C3D-8B9FEED91487}" type="slidenum">
              <a:rPr lang="en-GB" altLang="en-US"/>
              <a:pPr/>
              <a:t>14</a:t>
            </a:fld>
            <a:endParaRPr lang="en-GB" altLang="en-US"/>
          </a:p>
        </p:txBody>
      </p:sp>
      <p:sp>
        <p:nvSpPr>
          <p:cNvPr id="31747" name="Rectangle 2"/>
          <p:cNvSpPr>
            <a:spLocks noRot="1" noChangeArrowheads="1" noTextEdit="1"/>
          </p:cNvSpPr>
          <p:nvPr>
            <p:ph type="sldImg"/>
          </p:nvPr>
        </p:nvSpPr>
        <p:spPr>
          <a:ln/>
        </p:spPr>
      </p:sp>
      <p:sp>
        <p:nvSpPr>
          <p:cNvPr id="31748" name="Rectangle 3"/>
          <p:cNvSpPr>
            <a:spLocks noGrp="1" noChangeArrowheads="1"/>
          </p:cNvSpPr>
          <p:nvPr>
            <p:ph type="body" idx="1"/>
          </p:nvPr>
        </p:nvSpPr>
        <p:spPr>
          <a:noFill/>
        </p:spPr>
        <p:txBody>
          <a:bodyPr/>
          <a:lstStyle/>
          <a:p>
            <a:pPr eaLnBrk="1" hangingPunct="1"/>
            <a:r>
              <a:rPr lang="en-GB" altLang="en-US" smtClean="0"/>
              <a:t>Explain that this diagram represents the key stages in the life cycle of a green turtle. </a:t>
            </a:r>
          </a:p>
          <a:p>
            <a:pPr eaLnBrk="1" hangingPunct="1"/>
            <a:endParaRPr lang="en-GB" altLang="en-US" smtClean="0"/>
          </a:p>
          <a:p>
            <a:pPr eaLnBrk="1" hangingPunct="1"/>
            <a:r>
              <a:rPr lang="en-GB" altLang="en-US" smtClean="0"/>
              <a:t>Each stage will now be looked at in more detail.</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18A0319-AE8D-45AD-AD5B-94D77665EB9A}" type="slidenum">
              <a:rPr lang="en-GB" altLang="en-US"/>
              <a:pPr/>
              <a:t>15</a:t>
            </a:fld>
            <a:endParaRPr lang="en-GB" altLang="en-US"/>
          </a:p>
        </p:txBody>
      </p:sp>
      <p:sp>
        <p:nvSpPr>
          <p:cNvPr id="33795" name="Rectangle 2"/>
          <p:cNvSpPr>
            <a:spLocks noRot="1" noChangeArrowheads="1" noTextEdit="1"/>
          </p:cNvSpPr>
          <p:nvPr>
            <p:ph type="sldImg"/>
          </p:nvPr>
        </p:nvSpPr>
        <p:spPr>
          <a:ln/>
        </p:spPr>
      </p:sp>
      <p:sp>
        <p:nvSpPr>
          <p:cNvPr id="33796" name="Rectangle 3"/>
          <p:cNvSpPr>
            <a:spLocks noGrp="1" noChangeArrowheads="1"/>
          </p:cNvSpPr>
          <p:nvPr>
            <p:ph type="body" idx="1"/>
          </p:nvPr>
        </p:nvSpPr>
        <p:spPr>
          <a:noFill/>
        </p:spPr>
        <p:txBody>
          <a:bodyPr/>
          <a:lstStyle/>
          <a:p>
            <a:pPr eaLnBrk="1" hangingPunct="1"/>
            <a:r>
              <a:rPr lang="en-GB" altLang="en-US" smtClean="0"/>
              <a:t>Like most other reptiles, green turtles begin life as eggs. </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EC7F8C1-77C8-4128-9955-AFE3381886D1}" type="slidenum">
              <a:rPr lang="en-GB" altLang="en-US"/>
              <a:pPr/>
              <a:t>16</a:t>
            </a:fld>
            <a:endParaRPr lang="en-GB" altLang="en-US"/>
          </a:p>
        </p:txBody>
      </p:sp>
      <p:sp>
        <p:nvSpPr>
          <p:cNvPr id="35843" name="Rectangle 2"/>
          <p:cNvSpPr>
            <a:spLocks noRot="1" noChangeArrowheads="1" noTextEdit="1"/>
          </p:cNvSpPr>
          <p:nvPr>
            <p:ph type="sldImg"/>
          </p:nvPr>
        </p:nvSpPr>
        <p:spPr>
          <a:ln/>
        </p:spPr>
      </p:sp>
      <p:sp>
        <p:nvSpPr>
          <p:cNvPr id="35844" name="Rectangle 3"/>
          <p:cNvSpPr>
            <a:spLocks noGrp="1" noChangeArrowheads="1"/>
          </p:cNvSpPr>
          <p:nvPr>
            <p:ph type="body" idx="1"/>
          </p:nvPr>
        </p:nvSpPr>
        <p:spPr>
          <a:noFill/>
        </p:spPr>
        <p:txBody>
          <a:bodyPr/>
          <a:lstStyle/>
          <a:p>
            <a:pPr eaLnBrk="1" hangingPunct="1"/>
            <a:r>
              <a:rPr lang="en-GB" altLang="en-US" smtClean="0"/>
              <a:t>Green turtles start off as an egg. Green turtle eggs are </a:t>
            </a:r>
            <a:r>
              <a:rPr lang="en-GB" altLang="en-US" b="1" smtClean="0"/>
              <a:t>incubated</a:t>
            </a:r>
            <a:r>
              <a:rPr lang="en-GB" altLang="en-US" smtClean="0"/>
              <a:t> for 45 to 70 days. Ask the students if they know what </a:t>
            </a:r>
            <a:r>
              <a:rPr lang="en-GB" altLang="en-US" b="1" smtClean="0"/>
              <a:t>incubation</a:t>
            </a:r>
            <a:r>
              <a:rPr lang="en-GB" altLang="en-US" smtClean="0"/>
              <a:t> means?</a:t>
            </a:r>
          </a:p>
          <a:p>
            <a:pPr eaLnBrk="1" hangingPunct="1"/>
            <a:endParaRPr lang="en-GB" altLang="en-US" smtClean="0"/>
          </a:p>
          <a:p>
            <a:pPr eaLnBrk="1" hangingPunct="1"/>
            <a:r>
              <a:rPr lang="en-GB" altLang="en-US" b="1" smtClean="0"/>
              <a:t>Incubation:</a:t>
            </a:r>
            <a:r>
              <a:rPr lang="en-GB" altLang="en-US" smtClean="0"/>
              <a:t> This is the process by which eggs are kept warm (within a certain temperature range) for a period of time in order to develop. Eggs are incubated at different temperatures and for different periods of time, depending on the species.</a:t>
            </a:r>
          </a:p>
          <a:p>
            <a:pPr eaLnBrk="1" hangingPunct="1"/>
            <a:endParaRPr lang="en-GB" altLang="en-US" smtClean="0"/>
          </a:p>
          <a:p>
            <a:pPr eaLnBrk="1" hangingPunct="1"/>
            <a:r>
              <a:rPr lang="en-GB" altLang="en-US" smtClean="0"/>
              <a:t>The temperature at which green turtle eggs (and eggs of other sea turtle species) are incubated is very important, as it determines what sex the hatchlings will be. </a:t>
            </a:r>
          </a:p>
          <a:p>
            <a:pPr eaLnBrk="1" hangingPunct="1"/>
            <a:endParaRPr lang="en-GB" altLang="en-US" smtClean="0"/>
          </a:p>
          <a:p>
            <a:pPr eaLnBrk="1" hangingPunct="1"/>
            <a:r>
              <a:rPr lang="en-GB" altLang="en-US" b="1" smtClean="0"/>
              <a:t>Note:</a:t>
            </a:r>
            <a:r>
              <a:rPr lang="en-GB" altLang="en-US" smtClean="0"/>
              <a:t> The science behind this is rather complicated, and even top scientists aren’t quite sure of exact temperature figures! Here, introduce the basic idea that, in green sea turtles, warmer incubation conditions generally produce females, and cooler conditions produce males, with a mix in the middle. In other species, it is far more complicated!</a:t>
            </a:r>
          </a:p>
          <a:p>
            <a:pPr eaLnBrk="1" hangingPunct="1"/>
            <a:endParaRPr lang="en-GB" altLang="en-US" smtClean="0"/>
          </a:p>
          <a:p>
            <a:pPr eaLnBrk="1" hangingPunct="1"/>
            <a:r>
              <a:rPr lang="en-GB" altLang="en-US" smtClean="0"/>
              <a:t>In green turtles, a nest temperature of 29</a:t>
            </a:r>
            <a:r>
              <a:rPr lang="en-GB" altLang="en-US" smtClean="0">
                <a:cs typeface="Arial" panose="020B0604020202020204" pitchFamily="34" charset="0"/>
              </a:rPr>
              <a:t>°C produces a mix of males and females. At higher temperatures, there will mostly be females (at a certain temperature they will </a:t>
            </a:r>
            <a:r>
              <a:rPr lang="en-GB" altLang="en-US" b="1" smtClean="0">
                <a:cs typeface="Arial" panose="020B0604020202020204" pitchFamily="34" charset="0"/>
              </a:rPr>
              <a:t>all</a:t>
            </a:r>
            <a:r>
              <a:rPr lang="en-GB" altLang="en-US" smtClean="0">
                <a:cs typeface="Arial" panose="020B0604020202020204" pitchFamily="34" charset="0"/>
              </a:rPr>
              <a:t> be female), and at cooler temperatures the nest will contain mostly males (when a certain temperature is reached, the nest will </a:t>
            </a:r>
            <a:r>
              <a:rPr lang="en-GB" altLang="en-US" b="1" smtClean="0">
                <a:cs typeface="Arial" panose="020B0604020202020204" pitchFamily="34" charset="0"/>
              </a:rPr>
              <a:t>all</a:t>
            </a:r>
            <a:r>
              <a:rPr lang="en-GB" altLang="en-US" smtClean="0">
                <a:cs typeface="Arial" panose="020B0604020202020204" pitchFamily="34" charset="0"/>
              </a:rPr>
              <a:t> be male).</a:t>
            </a:r>
            <a:endParaRPr lang="en-GB" altLang="en-US" smtClean="0"/>
          </a:p>
          <a:p>
            <a:pPr eaLnBrk="1" hangingPunct="1"/>
            <a:endParaRPr lang="en-GB" altLang="en-US" smtClean="0"/>
          </a:p>
          <a:p>
            <a:pPr eaLnBrk="1" hangingPunct="1"/>
            <a:r>
              <a:rPr lang="en-GB" altLang="en-US" smtClean="0"/>
              <a:t>For more advanced students, the following concept can be introduced: Explain that, within a nest, the temperature can vary throughout. The eggs in the centre of the nest incubate at a higher temperature than those on the edges of the nest, and so are more likely to produce female hatchlings. The eggs found in the outer parts of the nest will be incubated at a lower temperature than those in the centre, and so are more likely to produce male hatchlings.  </a:t>
            </a:r>
          </a:p>
          <a:p>
            <a:pPr eaLnBrk="1" hangingPunct="1"/>
            <a:endParaRPr lang="en-GB" altLang="en-US" smtClean="0"/>
          </a:p>
          <a:p>
            <a:pPr eaLnBrk="1" hangingPunct="1"/>
            <a:r>
              <a:rPr lang="en-GB" altLang="en-US" b="1" smtClean="0"/>
              <a:t>Now introduce the various threats that turtle eggs and nests face:</a:t>
            </a:r>
          </a:p>
          <a:p>
            <a:pPr eaLnBrk="1" hangingPunct="1"/>
            <a:endParaRPr lang="en-GB" altLang="en-US" b="1" smtClean="0"/>
          </a:p>
          <a:p>
            <a:pPr eaLnBrk="1" hangingPunct="1"/>
            <a:r>
              <a:rPr lang="en-GB" altLang="en-US" smtClean="0"/>
              <a:t>- Turtle eggs are a delicacy in some countries, and so nests are often dug up by humans and the eggs are stolen.</a:t>
            </a:r>
          </a:p>
          <a:p>
            <a:pPr eaLnBrk="1" hangingPunct="1"/>
            <a:endParaRPr lang="en-GB" altLang="en-US" smtClean="0"/>
          </a:p>
          <a:p>
            <a:pPr eaLnBrk="1" hangingPunct="1"/>
            <a:r>
              <a:rPr lang="en-GB" altLang="en-US" smtClean="0"/>
              <a:t>- Wild pigs and domestic dogs also dig up turtle nests. This negatively affects the eggs: some of the eggs are eaten, and those remaining often do not hatch because either they are physically damaged or the temperature conditions are no longer suitable for proper development of the young turtle.</a:t>
            </a:r>
          </a:p>
          <a:p>
            <a:pPr eaLnBrk="1" hangingPunct="1">
              <a:buFontTx/>
              <a:buChar char="-"/>
            </a:pPr>
            <a:endParaRPr lang="en-GB" altLang="en-US" smtClean="0"/>
          </a:p>
          <a:p>
            <a:pPr eaLnBrk="1" hangingPunct="1"/>
            <a:r>
              <a:rPr lang="en-GB" altLang="en-US" smtClean="0"/>
              <a:t>- A further danger to turtle nests is flooding. If a nest is below the high tide line, the sea may flood the nest and prevent the hatchling developing within the egg from breathing, as well as affecting the temperature within the nest.</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AFD90A7-9F12-4356-96FB-5D280F3C15D9}" type="slidenum">
              <a:rPr lang="en-GB" altLang="en-US"/>
              <a:pPr/>
              <a:t>17</a:t>
            </a:fld>
            <a:endParaRPr lang="en-GB" altLang="en-US"/>
          </a:p>
        </p:txBody>
      </p:sp>
      <p:sp>
        <p:nvSpPr>
          <p:cNvPr id="37891" name="Rectangle 2"/>
          <p:cNvSpPr>
            <a:spLocks noRot="1" noChangeArrowheads="1" noTextEdit="1"/>
          </p:cNvSpPr>
          <p:nvPr>
            <p:ph type="sldImg"/>
          </p:nvPr>
        </p:nvSpPr>
        <p:spPr>
          <a:ln/>
        </p:spPr>
      </p:sp>
      <p:sp>
        <p:nvSpPr>
          <p:cNvPr id="37892" name="Rectangle 3"/>
          <p:cNvSpPr>
            <a:spLocks noGrp="1" noChangeArrowheads="1"/>
          </p:cNvSpPr>
          <p:nvPr>
            <p:ph type="body" idx="1"/>
          </p:nvPr>
        </p:nvSpPr>
        <p:spPr>
          <a:noFill/>
        </p:spPr>
        <p:txBody>
          <a:bodyPr/>
          <a:lstStyle/>
          <a:p>
            <a:pPr eaLnBrk="1" hangingPunct="1"/>
            <a:r>
              <a:rPr lang="en-GB" altLang="en-US" smtClean="0"/>
              <a:t>After 45 to 70 days of </a:t>
            </a:r>
            <a:r>
              <a:rPr lang="en-GB" altLang="en-US" b="1" smtClean="0"/>
              <a:t>incubation</a:t>
            </a:r>
            <a:r>
              <a:rPr lang="en-GB" altLang="en-US" smtClean="0"/>
              <a:t>, the eggs hatch. Hatchlings (baby turtles) use a special ‘egg tooth’ to break out of the egg shell. Usually, all eggs within a nest hatch at the same time, and the hatchlings then make their way through the sand together, and emerge from the nest. It can take them several days to reach the surface! When they come out of the nest, it looks a little bit like a turtle volcano erupting, and is known as a ‘boil’!</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66506F5-2287-46EA-89CD-4DA9B22AB3F8}" type="slidenum">
              <a:rPr lang="en-GB" altLang="en-US"/>
              <a:pPr/>
              <a:t>18</a:t>
            </a:fld>
            <a:endParaRPr lang="en-GB" altLang="en-US"/>
          </a:p>
        </p:txBody>
      </p:sp>
      <p:sp>
        <p:nvSpPr>
          <p:cNvPr id="39939" name="Rectangle 2"/>
          <p:cNvSpPr>
            <a:spLocks noRot="1" noChangeArrowheads="1" noTextEdit="1"/>
          </p:cNvSpPr>
          <p:nvPr>
            <p:ph type="sldImg"/>
          </p:nvPr>
        </p:nvSpPr>
        <p:spPr>
          <a:ln/>
        </p:spPr>
      </p:sp>
      <p:sp>
        <p:nvSpPr>
          <p:cNvPr id="39940" name="Rectangle 3"/>
          <p:cNvSpPr>
            <a:spLocks noGrp="1" noChangeArrowheads="1"/>
          </p:cNvSpPr>
          <p:nvPr>
            <p:ph type="body" idx="1"/>
          </p:nvPr>
        </p:nvSpPr>
        <p:spPr>
          <a:noFill/>
        </p:spPr>
        <p:txBody>
          <a:bodyPr/>
          <a:lstStyle/>
          <a:p>
            <a:pPr eaLnBrk="1" hangingPunct="1"/>
            <a:r>
              <a:rPr lang="en-GB" altLang="en-US" smtClean="0"/>
              <a:t>Like most other reptiles, hatchling green turtles look like miniature versions of the adults. </a:t>
            </a:r>
          </a:p>
          <a:p>
            <a:pPr eaLnBrk="1" hangingPunct="1"/>
            <a:endParaRPr lang="en-GB" altLang="en-US" smtClean="0"/>
          </a:p>
          <a:p>
            <a:pPr eaLnBrk="1" hangingPunct="1"/>
            <a:r>
              <a:rPr lang="en-GB" altLang="en-US" smtClean="0"/>
              <a:t>Similar to many other reptile species, green turtle hatchlings do not receive parental care. The female completes her duties and returns to the sea once she has laid the eggs, and so does not provide food or protection for the young once they’ve hatched. </a:t>
            </a:r>
          </a:p>
          <a:p>
            <a:pPr eaLnBrk="1" hangingPunct="1"/>
            <a:endParaRPr lang="en-GB" altLang="en-US" smtClean="0"/>
          </a:p>
          <a:p>
            <a:pPr eaLnBrk="1" hangingPunct="1"/>
            <a:r>
              <a:rPr lang="en-GB" altLang="en-US" smtClean="0"/>
              <a:t>Ask students if they know what time of day sea turtles usually emerge from the nest, and why this is.</a:t>
            </a:r>
          </a:p>
          <a:p>
            <a:pPr eaLnBrk="1" hangingPunct="1"/>
            <a:endParaRPr lang="en-GB" altLang="en-US" smtClean="0"/>
          </a:p>
          <a:p>
            <a:pPr eaLnBrk="1" hangingPunct="1"/>
            <a:r>
              <a:rPr lang="en-GB" altLang="en-US" smtClean="0"/>
              <a:t>Green turtles usually emerge from the nest at night time – it is thought that they are able to tell when it is night as the temperature is generally cooler. By emerging at night, green sea turtle hatchlings are less likely to be eaten, as there are fewer predators around (for instance, there probably won’t be any birds around). After emerging, the hatchlings make a quick dash to the sea. Ask students how the turtles know which way to go.</a:t>
            </a:r>
          </a:p>
          <a:p>
            <a:pPr eaLnBrk="1" hangingPunct="1"/>
            <a:endParaRPr lang="en-GB" altLang="en-US" smtClean="0"/>
          </a:p>
          <a:p>
            <a:pPr eaLnBrk="1" hangingPunct="1"/>
            <a:r>
              <a:rPr lang="en-GB" altLang="en-US" smtClean="0"/>
              <a:t>The light over the sea (towards the horizon) is brighter than the natural light over the land, and so the hatchlings head towards the brighter horizon.</a:t>
            </a:r>
          </a:p>
          <a:p>
            <a:pPr eaLnBrk="1" hangingPunct="1"/>
            <a:endParaRPr lang="en-GB" altLang="en-US" smtClean="0"/>
          </a:p>
          <a:p>
            <a:pPr eaLnBrk="1" hangingPunct="1"/>
            <a:r>
              <a:rPr lang="en-GB" altLang="en-US" smtClean="0"/>
              <a:t>Even at night, hatchlings are at risk from predators, including crabs on land, and fish in the sea. Sometimes hatchlings emerge during the day, and are then also at risk of being eaten by birds. Lizards are also known to eat turtle hatchlings – for instance, on Barrow Island in Australia, the perentie, Australia’s largest lizard, often feeds on turtle eggs and hatchlings. </a:t>
            </a:r>
          </a:p>
          <a:p>
            <a:pPr eaLnBrk="1" hangingPunct="1"/>
            <a:endParaRPr lang="en-GB" altLang="en-US" smtClean="0"/>
          </a:p>
          <a:p>
            <a:pPr eaLnBrk="1" hangingPunct="1"/>
            <a:r>
              <a:rPr lang="en-GB" altLang="en-US" smtClean="0"/>
              <a:t>Artificial light such as light from hotels or streetlamps, and even light from torches, can be a problem for hatchlings. As this light is often brighter than the light over the sea, hatchlings will mistakenly head towards the artificial light, taking them further away from the sea. Some may then never reach the sea, and others may eventually find their way, but will be more tired and weak by the time they get there, decreasing their chances of survival. Spending longer than necessary on the beach also increases the risk of predation.</a:t>
            </a:r>
          </a:p>
          <a:p>
            <a:pPr eaLnBrk="1" hangingPunct="1"/>
            <a:endParaRPr lang="en-GB" altLang="en-US" smtClean="0"/>
          </a:p>
          <a:p>
            <a:pPr eaLnBrk="1" hangingPunct="1"/>
            <a:r>
              <a:rPr lang="en-GB" altLang="en-US" b="1" smtClean="0"/>
              <a:t>Video of hatchlings heading towards the sea:</a:t>
            </a:r>
            <a:r>
              <a:rPr lang="en-GB" altLang="en-US" smtClean="0"/>
              <a:t> http://www.arkive.org/green-turtle/chelonia-mydas/video-09i.html </a:t>
            </a:r>
          </a:p>
          <a:p>
            <a:pPr eaLnBrk="1" hangingPunct="1"/>
            <a:r>
              <a:rPr lang="en-GB" altLang="en-US" b="1" smtClean="0"/>
              <a:t>Note:</a:t>
            </a:r>
            <a:r>
              <a:rPr lang="en-GB" altLang="en-US" smtClean="0"/>
              <a:t> Although most hatchlings emerge at night, in this particular example the hatchlings have emerged a little earlier, at sunset. </a:t>
            </a:r>
          </a:p>
          <a:p>
            <a:pPr eaLnBrk="1" hangingPunct="1"/>
            <a:endParaRPr lang="en-GB"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BFA38845-0A67-4373-96BB-7B52BABB0C8D}" type="slidenum">
              <a:rPr lang="en-GB" altLang="en-US"/>
              <a:pPr/>
              <a:t>19</a:t>
            </a:fld>
            <a:endParaRPr lang="en-GB" altLang="en-US"/>
          </a:p>
        </p:txBody>
      </p:sp>
      <p:sp>
        <p:nvSpPr>
          <p:cNvPr id="41987" name="Rectangle 2"/>
          <p:cNvSpPr>
            <a:spLocks noRot="1" noChangeArrowheads="1" noTextEdit="1"/>
          </p:cNvSpPr>
          <p:nvPr>
            <p:ph type="sldImg"/>
          </p:nvPr>
        </p:nvSpPr>
        <p:spPr>
          <a:ln/>
        </p:spPr>
      </p:sp>
      <p:sp>
        <p:nvSpPr>
          <p:cNvPr id="41988" name="Rectangle 3"/>
          <p:cNvSpPr>
            <a:spLocks noGrp="1" noChangeArrowheads="1"/>
          </p:cNvSpPr>
          <p:nvPr>
            <p:ph type="body" idx="1"/>
          </p:nvPr>
        </p:nvSpPr>
        <p:spPr>
          <a:noFill/>
        </p:spPr>
        <p:txBody>
          <a:bodyPr/>
          <a:lstStyle/>
          <a:p>
            <a:pPr eaLnBrk="1" hangingPunct="1"/>
            <a:r>
              <a:rPr lang="en-GB" altLang="en-US" smtClean="0"/>
              <a:t>The intermediate stage of a green turtle (between hatchling and fully grown adult) is known as the </a:t>
            </a:r>
            <a:r>
              <a:rPr lang="en-GB" altLang="en-US" b="1" smtClean="0"/>
              <a:t>juvenile </a:t>
            </a:r>
            <a:r>
              <a:rPr lang="en-GB" altLang="en-US" smtClean="0"/>
              <a:t>stage. </a:t>
            </a:r>
          </a:p>
          <a:p>
            <a:pPr eaLnBrk="1" hangingPunct="1"/>
            <a:endParaRPr lang="en-GB" altLang="en-US" smtClean="0"/>
          </a:p>
          <a:p>
            <a:pPr eaLnBrk="1" hangingPunct="1"/>
            <a:r>
              <a:rPr lang="en-GB" altLang="en-US" smtClean="0"/>
              <a:t>As juveniles, the turtles need to find food in order to grow into an adult.</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FD080C7-5EDB-4861-BF44-39478433776D}" type="slidenum">
              <a:rPr lang="en-GB" altLang="en-US"/>
              <a:pPr/>
              <a:t>20</a:t>
            </a:fld>
            <a:endParaRPr lang="en-GB" altLang="en-US"/>
          </a:p>
        </p:txBody>
      </p:sp>
      <p:sp>
        <p:nvSpPr>
          <p:cNvPr id="44035" name="Rectangle 2"/>
          <p:cNvSpPr>
            <a:spLocks noRot="1" noChangeArrowheads="1" noTextEdit="1"/>
          </p:cNvSpPr>
          <p:nvPr>
            <p:ph type="sldImg"/>
          </p:nvPr>
        </p:nvSpPr>
        <p:spPr>
          <a:ln/>
        </p:spPr>
      </p:sp>
      <p:sp>
        <p:nvSpPr>
          <p:cNvPr id="44036" name="Rectangle 3"/>
          <p:cNvSpPr>
            <a:spLocks noGrp="1" noChangeArrowheads="1"/>
          </p:cNvSpPr>
          <p:nvPr>
            <p:ph type="body" idx="1"/>
          </p:nvPr>
        </p:nvSpPr>
        <p:spPr>
          <a:noFill/>
        </p:spPr>
        <p:txBody>
          <a:bodyPr/>
          <a:lstStyle/>
          <a:p>
            <a:pPr eaLnBrk="1" hangingPunct="1"/>
            <a:r>
              <a:rPr lang="en-GB" altLang="en-US" b="1" smtClean="0"/>
              <a:t>The juvenile stage is the stage in between being a hatchling and an adult</a:t>
            </a:r>
            <a:r>
              <a:rPr lang="en-GB" altLang="en-US" smtClean="0"/>
              <a:t>. The development from a hatchling to an adult turtle (which includes the intermediate ‘juvenile’ stage), is one of biology’s exciting mysteries! Little is known about what happens to green turtle hatchlings once they have reached the sea, but it is thought that they head out to deeper waters to find food. While green turtles are a bit of an enigma, loggerhead turtle hatchlings are known to seek out large floating patches of seaweed in open waters, on which they can feed to become bigger, and which provide them with protection from predators. It is possible that green turtles do something similar, with hatchlings hanging around seaweed patches and growing into juveniles. At this stage, green turtles are known to be </a:t>
            </a:r>
            <a:r>
              <a:rPr lang="en-GB" altLang="en-US" b="1" smtClean="0"/>
              <a:t>omnivores</a:t>
            </a:r>
            <a:r>
              <a:rPr lang="en-GB" altLang="en-US" smtClean="0"/>
              <a:t>. </a:t>
            </a:r>
          </a:p>
          <a:p>
            <a:pPr eaLnBrk="1" hangingPunct="1"/>
            <a:endParaRPr lang="en-GB" altLang="en-US" smtClean="0"/>
          </a:p>
          <a:p>
            <a:pPr eaLnBrk="1" hangingPunct="1"/>
            <a:r>
              <a:rPr lang="en-GB" altLang="en-US" smtClean="0"/>
              <a:t>Ask the students if they can define the term </a:t>
            </a:r>
            <a:r>
              <a:rPr lang="en-GB" altLang="en-US" b="1" smtClean="0"/>
              <a:t>omnivore.</a:t>
            </a:r>
            <a:r>
              <a:rPr lang="en-GB" altLang="en-US" smtClean="0"/>
              <a:t> </a:t>
            </a:r>
          </a:p>
          <a:p>
            <a:pPr eaLnBrk="1" hangingPunct="1"/>
            <a:endParaRPr lang="en-GB" altLang="en-US" smtClean="0"/>
          </a:p>
          <a:p>
            <a:pPr eaLnBrk="1" hangingPunct="1"/>
            <a:r>
              <a:rPr lang="en-GB" altLang="en-US" smtClean="0"/>
              <a:t>An </a:t>
            </a:r>
            <a:r>
              <a:rPr lang="en-GB" altLang="en-US" b="1" smtClean="0"/>
              <a:t>omnivore</a:t>
            </a:r>
            <a:r>
              <a:rPr lang="en-GB" altLang="en-US" smtClean="0"/>
              <a:t> is an animal which eats plants and meat (other animals). </a:t>
            </a:r>
          </a:p>
          <a:p>
            <a:pPr eaLnBrk="1" hangingPunct="1"/>
            <a:endParaRPr lang="en-GB" altLang="en-US" smtClean="0"/>
          </a:p>
          <a:p>
            <a:pPr eaLnBrk="1" hangingPunct="1"/>
            <a:r>
              <a:rPr lang="en-GB" altLang="en-US" smtClean="0"/>
              <a:t>Once it has gorged itself on a diet of seaweed and jellyfish and has reached a certain size, the juvenile turtle will then return to shallower coastal waters, where it feeds mostly on sea grass. </a:t>
            </a:r>
          </a:p>
          <a:p>
            <a:pPr eaLnBrk="1" hangingPunct="1"/>
            <a:endParaRPr lang="en-GB" altLang="en-US" smtClean="0"/>
          </a:p>
          <a:p>
            <a:pPr eaLnBrk="1" hangingPunct="1"/>
            <a:r>
              <a:rPr lang="en-GB" altLang="en-US" b="1" smtClean="0"/>
              <a:t>Threats:</a:t>
            </a:r>
          </a:p>
          <a:p>
            <a:pPr eaLnBrk="1" hangingPunct="1"/>
            <a:endParaRPr lang="en-GB" altLang="en-US" b="1" smtClean="0"/>
          </a:p>
          <a:p>
            <a:pPr eaLnBrk="1" hangingPunct="1"/>
            <a:r>
              <a:rPr lang="en-GB" altLang="en-US" smtClean="0"/>
              <a:t>For a turtle, it is very hard to tell the difference between a jellyfish and a plastic bag. Plastic bags can block a turtle’s digestive system, as they are not able to be digested. As more and more bags are eaten, this can eventually lead to starvation and eventually death, because the plastic bags take up room needed for real food, and are obviously not providing any nutrients.</a:t>
            </a:r>
          </a:p>
          <a:p>
            <a:pPr eaLnBrk="1" hangingPunct="1"/>
            <a:endParaRPr lang="en-GB" altLang="en-US" smtClean="0"/>
          </a:p>
          <a:p>
            <a:pPr eaLnBrk="1" hangingPunct="1"/>
            <a:r>
              <a:rPr lang="en-GB" altLang="en-US" smtClean="0"/>
              <a:t>Juvenile turtles are large enough to become trapped in fishing nets or get hooked on fishing lines. If they become entangled in the nets, the turtles may not be able to swim to the surface to breathe, and will drown.</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5239F40-4F71-4927-A47D-7DE6D0D31FE7}" type="slidenum">
              <a:rPr lang="en-GB" altLang="en-US"/>
              <a:pPr/>
              <a:t>21</a:t>
            </a:fld>
            <a:endParaRPr lang="en-GB" altLang="en-US"/>
          </a:p>
        </p:txBody>
      </p:sp>
      <p:sp>
        <p:nvSpPr>
          <p:cNvPr id="46083" name="Rectangle 2"/>
          <p:cNvSpPr>
            <a:spLocks noRot="1" noChangeArrowheads="1" noTextEdit="1"/>
          </p:cNvSpPr>
          <p:nvPr>
            <p:ph type="sldImg"/>
          </p:nvPr>
        </p:nvSpPr>
        <p:spPr>
          <a:ln/>
        </p:spPr>
      </p:sp>
      <p:sp>
        <p:nvSpPr>
          <p:cNvPr id="46084" name="Rectangle 3"/>
          <p:cNvSpPr>
            <a:spLocks noGrp="1" noChangeArrowheads="1"/>
          </p:cNvSpPr>
          <p:nvPr>
            <p:ph type="body" idx="1"/>
          </p:nvPr>
        </p:nvSpPr>
        <p:spPr>
          <a:noFill/>
        </p:spPr>
        <p:txBody>
          <a:bodyPr/>
          <a:lstStyle/>
          <a:p>
            <a:pPr eaLnBrk="1" hangingPunct="1"/>
            <a:r>
              <a:rPr lang="en-GB" altLang="en-US" smtClean="0"/>
              <a:t>As they feed on sea grass in the coastal waters, the juveniles eventually grow into mature adults.</a:t>
            </a:r>
          </a:p>
          <a:p>
            <a:pPr eaLnBrk="1" hangingPunct="1"/>
            <a:endParaRPr lang="en-GB" altLang="en-US" smtClean="0"/>
          </a:p>
          <a:p>
            <a:pPr eaLnBrk="1" hangingPunct="1"/>
            <a:r>
              <a:rPr lang="en-GB" altLang="en-US" smtClean="0"/>
              <a:t>Once green turtles reach sexual maturity, they return to their breeding grounds to mate.</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32DCDB3-E4DC-4D27-BE38-34CF2BD5BABA}" type="slidenum">
              <a:rPr lang="en-GB" altLang="en-US"/>
              <a:pPr/>
              <a:t>22</a:t>
            </a:fld>
            <a:endParaRPr lang="en-GB" altLang="en-US"/>
          </a:p>
        </p:txBody>
      </p:sp>
      <p:sp>
        <p:nvSpPr>
          <p:cNvPr id="48131" name="Rectangle 2"/>
          <p:cNvSpPr>
            <a:spLocks noRot="1" noChangeArrowheads="1" noTextEdit="1"/>
          </p:cNvSpPr>
          <p:nvPr>
            <p:ph type="sldImg"/>
          </p:nvPr>
        </p:nvSpPr>
        <p:spPr>
          <a:xfrm>
            <a:off x="974725" y="741363"/>
            <a:ext cx="4953000" cy="3714750"/>
          </a:xfrm>
          <a:ln/>
        </p:spPr>
      </p:sp>
      <p:sp>
        <p:nvSpPr>
          <p:cNvPr id="48132" name="Rectangle 3"/>
          <p:cNvSpPr>
            <a:spLocks noGrp="1" noChangeArrowheads="1"/>
          </p:cNvSpPr>
          <p:nvPr>
            <p:ph type="body" idx="1"/>
          </p:nvPr>
        </p:nvSpPr>
        <p:spPr>
          <a:noFill/>
        </p:spPr>
        <p:txBody>
          <a:bodyPr/>
          <a:lstStyle/>
          <a:p>
            <a:pPr eaLnBrk="1" hangingPunct="1"/>
            <a:r>
              <a:rPr lang="en-GB" altLang="en-US" smtClean="0"/>
              <a:t>Adult green turtles reach sexual maturity between the ages of 26 and 40 years old. Sexual maturity is the stage at which a turtle can reproduce and have its own young. When the adult turtles reach this stage, they will </a:t>
            </a:r>
            <a:r>
              <a:rPr lang="en-GB" altLang="en-US" b="1" smtClean="0"/>
              <a:t>migrate </a:t>
            </a:r>
            <a:r>
              <a:rPr lang="en-GB" altLang="en-US" smtClean="0"/>
              <a:t>from the feeding grounds back to the beach where they hatched. Recap definition of </a:t>
            </a:r>
            <a:r>
              <a:rPr lang="en-GB" altLang="en-US" b="1" smtClean="0"/>
              <a:t>migrate</a:t>
            </a:r>
            <a:r>
              <a:rPr lang="en-GB" altLang="en-US" smtClean="0"/>
              <a:t> if necessary. </a:t>
            </a:r>
          </a:p>
          <a:p>
            <a:pPr eaLnBrk="1" hangingPunct="1"/>
            <a:endParaRPr lang="en-GB" altLang="en-US" smtClean="0"/>
          </a:p>
          <a:p>
            <a:pPr eaLnBrk="1" hangingPunct="1"/>
            <a:r>
              <a:rPr lang="en-GB" altLang="en-US" smtClean="0"/>
              <a:t>This migration is a tremendous feat, with some green turtles migrating </a:t>
            </a:r>
            <a:r>
              <a:rPr lang="en-GB" altLang="en-US" smtClean="0">
                <a:solidFill>
                  <a:schemeClr val="bg1"/>
                </a:solidFill>
              </a:rPr>
              <a:t>2,250 kilometres to get to their breeding ground!</a:t>
            </a:r>
          </a:p>
          <a:p>
            <a:pPr eaLnBrk="1" hangingPunct="1"/>
            <a:endParaRPr lang="en-GB" altLang="en-US" smtClean="0">
              <a:solidFill>
                <a:schemeClr val="bg1"/>
              </a:solidFill>
            </a:endParaRPr>
          </a:p>
          <a:p>
            <a:pPr eaLnBrk="1" hangingPunct="1"/>
            <a:r>
              <a:rPr lang="en-GB" altLang="en-US" b="1" smtClean="0">
                <a:solidFill>
                  <a:schemeClr val="bg1"/>
                </a:solidFill>
              </a:rPr>
              <a:t>Note: </a:t>
            </a:r>
            <a:r>
              <a:rPr lang="en-GB" altLang="en-US" smtClean="0">
                <a:solidFill>
                  <a:schemeClr val="bg1"/>
                </a:solidFill>
              </a:rPr>
              <a:t>To help students appreciate how far this is, perhaps include some comparative examples relevant to the students (for example, 2,250 km is the length of the entire River Murray in Australia).</a:t>
            </a:r>
            <a:endParaRPr lang="en-GB" altLang="en-US" b="1" smtClean="0">
              <a:solidFill>
                <a:schemeClr val="bg1"/>
              </a:solidFill>
            </a:endParaRPr>
          </a:p>
          <a:p>
            <a:pPr eaLnBrk="1" hangingPunct="1"/>
            <a:endParaRPr lang="en-GB" altLang="en-US" smtClean="0">
              <a:solidFill>
                <a:schemeClr val="bg1"/>
              </a:solidFill>
            </a:endParaRPr>
          </a:p>
          <a:p>
            <a:pPr eaLnBrk="1" hangingPunct="1"/>
            <a:r>
              <a:rPr lang="en-GB" altLang="en-US" smtClean="0">
                <a:solidFill>
                  <a:schemeClr val="bg1"/>
                </a:solidFill>
              </a:rPr>
              <a:t>What makes this journey even more impressive is that the turtles are able to find their way back to the beach on which they hatched, despite only having been there once before!</a:t>
            </a:r>
          </a:p>
          <a:p>
            <a:pPr eaLnBrk="1" hangingPunct="1"/>
            <a:r>
              <a:rPr lang="en-GB" altLang="en-US" smtClean="0">
                <a:solidFill>
                  <a:schemeClr val="bg1"/>
                </a:solidFill>
              </a:rPr>
              <a:t>When the turtles get to this beach, the males and females mate in the sea just offshore. After mating, the males return to the feeding grounds, while the females remain behind to lay their eggs.</a:t>
            </a:r>
          </a:p>
          <a:p>
            <a:pPr eaLnBrk="1" hangingPunct="1"/>
            <a:endParaRPr lang="en-GB" altLang="en-US" smtClean="0">
              <a:solidFill>
                <a:schemeClr val="bg1"/>
              </a:solidFill>
            </a:endParaRPr>
          </a:p>
          <a:p>
            <a:pPr eaLnBrk="1" hangingPunct="1"/>
            <a:r>
              <a:rPr lang="en-GB" altLang="en-US" b="1" smtClean="0"/>
              <a:t>Threats:</a:t>
            </a:r>
          </a:p>
          <a:p>
            <a:pPr eaLnBrk="1" hangingPunct="1"/>
            <a:endParaRPr lang="en-GB" altLang="en-US" b="1" smtClean="0"/>
          </a:p>
          <a:p>
            <a:pPr eaLnBrk="1" hangingPunct="1"/>
            <a:r>
              <a:rPr lang="en-GB" altLang="en-US" smtClean="0"/>
              <a:t>Like the juveniles, adult turtles can get trapped in fishing nets or hooked on fishing lines. If they become entangled in the nets, the turtles may not be able to swim to the surface to breathe, and will drown.</a:t>
            </a:r>
          </a:p>
          <a:p>
            <a:pPr eaLnBrk="1" hangingPunct="1"/>
            <a:endParaRPr lang="en-GB" altLang="en-US" smtClean="0">
              <a:solidFill>
                <a:schemeClr val="bg1"/>
              </a:solidFill>
            </a:endParaRPr>
          </a:p>
          <a:p>
            <a:pPr eaLnBrk="1" hangingPunct="1"/>
            <a:r>
              <a:rPr lang="en-GB" altLang="en-US" b="1" smtClean="0">
                <a:solidFill>
                  <a:schemeClr val="bg1"/>
                </a:solidFill>
              </a:rPr>
              <a:t>Video of a green turtle caught in a fishing net: </a:t>
            </a:r>
            <a:r>
              <a:rPr lang="en-GB" altLang="en-US" smtClean="0"/>
              <a:t>http://www.arkive.org/green-turtle/chelonia-mydas/video-14.html </a:t>
            </a:r>
            <a:r>
              <a:rPr lang="en-GB" altLang="en-US" b="1" smtClean="0"/>
              <a:t>– </a:t>
            </a:r>
            <a:r>
              <a:rPr lang="en-GB" altLang="en-US" b="1" u="sng" smtClean="0"/>
              <a:t>young children may find this distressing</a:t>
            </a:r>
          </a:p>
          <a:p>
            <a:pPr eaLnBrk="1" hangingPunct="1"/>
            <a:endParaRPr lang="en-GB" altLang="en-US" b="1" u="sng" smtClean="0"/>
          </a:p>
          <a:p>
            <a:pPr eaLnBrk="1" hangingPunct="1"/>
            <a:r>
              <a:rPr lang="en-GB" altLang="en-US" smtClean="0"/>
              <a:t>Adult green turtles do not have many predators but they are still at risk of being eaten by sharks.</a:t>
            </a:r>
            <a:r>
              <a:rPr lang="en-GB" altLang="en-US" b="1" u="sng" smtClean="0"/>
              <a:t>  </a:t>
            </a:r>
          </a:p>
        </p:txBody>
      </p:sp>
      <p:sp>
        <p:nvSpPr>
          <p:cNvPr id="48133" name="Rectangle 4"/>
          <p:cNvSpPr>
            <a:spLocks noChangeArrowheads="1"/>
          </p:cNvSpPr>
          <p:nvPr/>
        </p:nvSpPr>
        <p:spPr bwMode="auto">
          <a:xfrm>
            <a:off x="0" y="5967413"/>
            <a:ext cx="6794500" cy="695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30000"/>
              </a:spcBef>
            </a:pPr>
            <a:r>
              <a:rPr lang="en-GB" altLang="en-US">
                <a:hlinkClick r:id="rId3"/>
              </a:rPr>
              <a:t>http://www.arkive.org/green-turtle/chelonia-mydas/video-14.html</a:t>
            </a:r>
            <a:endParaRPr lang="en-GB" altLang="en-US"/>
          </a:p>
          <a:p>
            <a:endParaRPr lang="en-GB"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712F2F4-5C8E-4722-BE46-204162854681}" type="slidenum">
              <a:rPr lang="en-GB" altLang="en-US"/>
              <a:pPr/>
              <a:t>23</a:t>
            </a:fld>
            <a:endParaRPr lang="en-GB" altLang="en-US"/>
          </a:p>
        </p:txBody>
      </p:sp>
      <p:sp>
        <p:nvSpPr>
          <p:cNvPr id="50179" name="Rectangle 2"/>
          <p:cNvSpPr>
            <a:spLocks noRot="1" noChangeArrowheads="1" noTextEdit="1"/>
          </p:cNvSpPr>
          <p:nvPr>
            <p:ph type="sldImg"/>
          </p:nvPr>
        </p:nvSpPr>
        <p:spPr>
          <a:ln/>
        </p:spPr>
      </p:sp>
      <p:sp>
        <p:nvSpPr>
          <p:cNvPr id="50180" name="Rectangle 3"/>
          <p:cNvSpPr>
            <a:spLocks noGrp="1" noChangeArrowheads="1"/>
          </p:cNvSpPr>
          <p:nvPr>
            <p:ph type="body" idx="1"/>
          </p:nvPr>
        </p:nvSpPr>
        <p:spPr>
          <a:noFill/>
        </p:spPr>
        <p:txBody>
          <a:bodyPr/>
          <a:lstStyle/>
          <a:p>
            <a:pPr eaLnBrk="1" hangingPunct="1"/>
            <a:r>
              <a:rPr lang="en-GB" altLang="en-US" smtClean="0"/>
              <a:t>After a female has mated it will crawl up onto the beach to dig a nest and lay its own eggs.</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521E622-D012-4659-9BE0-7172582B93C6}" type="slidenum">
              <a:rPr lang="en-GB" altLang="en-US"/>
              <a:pPr/>
              <a:t>24</a:t>
            </a:fld>
            <a:endParaRPr lang="en-GB" altLang="en-US"/>
          </a:p>
        </p:txBody>
      </p:sp>
      <p:sp>
        <p:nvSpPr>
          <p:cNvPr id="52227" name="Rectangle 2"/>
          <p:cNvSpPr>
            <a:spLocks noRot="1" noChangeArrowheads="1" noTextEdit="1"/>
          </p:cNvSpPr>
          <p:nvPr>
            <p:ph type="sldImg"/>
          </p:nvPr>
        </p:nvSpPr>
        <p:spPr>
          <a:ln/>
        </p:spPr>
      </p:sp>
      <p:sp>
        <p:nvSpPr>
          <p:cNvPr id="52228" name="Rectangle 3"/>
          <p:cNvSpPr>
            <a:spLocks noGrp="1" noChangeArrowheads="1"/>
          </p:cNvSpPr>
          <p:nvPr>
            <p:ph type="body" idx="1"/>
          </p:nvPr>
        </p:nvSpPr>
        <p:spPr>
          <a:noFill/>
        </p:spPr>
        <p:txBody>
          <a:bodyPr/>
          <a:lstStyle/>
          <a:p>
            <a:pPr eaLnBrk="1" hangingPunct="1"/>
            <a:r>
              <a:rPr lang="en-GB" altLang="en-US" smtClean="0"/>
              <a:t>Green turtles are adapted for a life at sea, and so struggle to move around on land. This makes the process of digging a nest and laying eggs very difficult for the female. Female turtles come up onto the beach at night to lay their eggs. This is to reduce the chances of drying out, as the temperatures are cooler at night and the hot sun is not beaming down on them.  </a:t>
            </a:r>
          </a:p>
          <a:p>
            <a:pPr eaLnBrk="1" hangingPunct="1"/>
            <a:endParaRPr lang="en-GB" altLang="en-US" smtClean="0"/>
          </a:p>
          <a:p>
            <a:pPr eaLnBrk="1" hangingPunct="1"/>
            <a:r>
              <a:rPr lang="en-GB" altLang="en-US" smtClean="0"/>
              <a:t>Female green turtles are very choosy about the location of their nest. Once a good location has been found, a female will dig its nest. </a:t>
            </a:r>
          </a:p>
          <a:p>
            <a:pPr eaLnBrk="1" hangingPunct="1"/>
            <a:r>
              <a:rPr lang="en-GB" altLang="en-US" b="1" smtClean="0"/>
              <a:t>Note: </a:t>
            </a:r>
            <a:r>
              <a:rPr lang="en-GB" altLang="en-US" smtClean="0"/>
              <a:t>The nest-digging process involves several steps. First, the female uses its front flippers to dig a shallow ‘body cavity’. The female then moves into this, and uses its back flippers, one at a time, to dig a hole in the sand. This nest hole can be up to a metre deep. Once the female is satisfied with the size of its nest, it will begin to lay eggs.</a:t>
            </a:r>
          </a:p>
          <a:p>
            <a:pPr eaLnBrk="1" hangingPunct="1"/>
            <a:endParaRPr lang="en-GB" altLang="en-US" smtClean="0"/>
          </a:p>
          <a:p>
            <a:pPr eaLnBrk="1" hangingPunct="1"/>
            <a:r>
              <a:rPr lang="en-GB" altLang="en-US" smtClean="0"/>
              <a:t>Each female turtle normally lays between 100 and 150 eggs per nest. Each egg is roughly the size of a ping pong ball. After the female has finished laying her eggs, she will cover the nest back up with sand to try and disguise it. This is the only protection that the adult provides for its eggs.</a:t>
            </a:r>
          </a:p>
          <a:p>
            <a:pPr eaLnBrk="1" hangingPunct="1"/>
            <a:endParaRPr lang="en-GB" altLang="en-US" smtClean="0"/>
          </a:p>
          <a:p>
            <a:pPr eaLnBrk="1" hangingPunct="1"/>
            <a:r>
              <a:rPr lang="en-GB" altLang="en-US" b="1" smtClean="0"/>
              <a:t>Video of female green turtle laying eggs: </a:t>
            </a:r>
            <a:r>
              <a:rPr lang="en-GB" altLang="en-US" smtClean="0"/>
              <a:t>http://www.arkive.org/green-turtle/chelonia-mydas/video-09c.html</a:t>
            </a:r>
          </a:p>
          <a:p>
            <a:pPr eaLnBrk="1" hangingPunct="1"/>
            <a:endParaRPr lang="en-GB" altLang="en-US" b="1" smtClean="0"/>
          </a:p>
          <a:p>
            <a:pPr eaLnBrk="1" hangingPunct="1"/>
            <a:r>
              <a:rPr lang="en-GB" altLang="en-US" smtClean="0"/>
              <a:t>A female may repeat this whole process up to nine times during a nesting season, resulting in up to nine different nests. Once the nesting season is over, the female migrates back to its feeding grounds. Every two to five years, a female green turtle will return to the same beach to breed and lay more eggs.</a:t>
            </a:r>
          </a:p>
          <a:p>
            <a:pPr eaLnBrk="1" hangingPunct="1"/>
            <a:endParaRPr lang="en-GB" altLang="en-US" smtClean="0"/>
          </a:p>
          <a:p>
            <a:pPr eaLnBrk="1" hangingPunct="1"/>
            <a:r>
              <a:rPr lang="en-GB" altLang="en-US" b="1" smtClean="0"/>
              <a:t>Threats:</a:t>
            </a:r>
          </a:p>
          <a:p>
            <a:pPr eaLnBrk="1" hangingPunct="1"/>
            <a:endParaRPr lang="en-GB" altLang="en-US" b="1" smtClean="0"/>
          </a:p>
          <a:p>
            <a:pPr eaLnBrk="1" hangingPunct="1"/>
            <a:r>
              <a:rPr lang="en-GB" altLang="en-US" smtClean="0"/>
              <a:t>If a beach is polluted with lots of rubbish, the female will be unable to find a suitable area to dig her nest and lay her eggs. </a:t>
            </a:r>
          </a:p>
          <a:p>
            <a:pPr eaLnBrk="1" hangingPunct="1"/>
            <a:endParaRPr lang="en-GB" altLang="en-US" b="1" smtClean="0"/>
          </a:p>
          <a:p>
            <a:pPr eaLnBrk="1" hangingPunct="1"/>
            <a:r>
              <a:rPr lang="en-GB" altLang="en-US" smtClean="0"/>
              <a:t>Bright lights or loud noises will scare female turtles when they come up onto the beach to lay their eggs. This will result in the turtles turning around and heading back to the sea without laying their eggs. This is known as a ‘false crawl’. </a:t>
            </a:r>
          </a:p>
          <a:p>
            <a:pPr eaLnBrk="1" hangingPunct="1"/>
            <a:endParaRPr lang="en-GB" alt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EBB90BDF-31C2-4712-A0B2-64466C327678}" type="slidenum">
              <a:rPr lang="en-GB" altLang="en-US"/>
              <a:pPr/>
              <a:t>25</a:t>
            </a:fld>
            <a:endParaRPr lang="en-GB" altLang="en-US"/>
          </a:p>
        </p:txBody>
      </p:sp>
      <p:sp>
        <p:nvSpPr>
          <p:cNvPr id="54275" name="Rectangle 2"/>
          <p:cNvSpPr>
            <a:spLocks noRot="1" noChangeArrowheads="1" noTextEdit="1"/>
          </p:cNvSpPr>
          <p:nvPr>
            <p:ph type="sldImg"/>
          </p:nvPr>
        </p:nvSpPr>
        <p:spPr>
          <a:ln/>
        </p:spPr>
      </p:sp>
      <p:sp>
        <p:nvSpPr>
          <p:cNvPr id="54276" name="Rectangle 3"/>
          <p:cNvSpPr>
            <a:spLocks noGrp="1" noChangeArrowheads="1"/>
          </p:cNvSpPr>
          <p:nvPr>
            <p:ph type="body" idx="1"/>
          </p:nvPr>
        </p:nvSpPr>
        <p:spPr>
          <a:noFill/>
        </p:spPr>
        <p:txBody>
          <a:bodyPr/>
          <a:lstStyle/>
          <a:p>
            <a:pPr eaLnBrk="1" hangingPunct="1"/>
            <a:r>
              <a:rPr lang="en-GB" altLang="en-US" smtClean="0"/>
              <a:t>Recap the life cycle by asking students to name each stage.</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03A71CF7-0AF4-4BE9-8AD5-902254AB7597}" type="slidenum">
              <a:rPr lang="en-GB" altLang="en-US"/>
              <a:pPr/>
              <a:t>26</a:t>
            </a:fld>
            <a:endParaRPr lang="en-GB" altLang="en-US"/>
          </a:p>
        </p:txBody>
      </p:sp>
      <p:sp>
        <p:nvSpPr>
          <p:cNvPr id="56323" name="Rectangle 2"/>
          <p:cNvSpPr>
            <a:spLocks noRot="1" noChangeArrowheads="1" noTextEdit="1"/>
          </p:cNvSpPr>
          <p:nvPr>
            <p:ph type="sldImg"/>
          </p:nvPr>
        </p:nvSpPr>
        <p:spPr>
          <a:ln/>
        </p:spPr>
      </p:sp>
      <p:sp>
        <p:nvSpPr>
          <p:cNvPr id="56324" name="Rectangle 3"/>
          <p:cNvSpPr>
            <a:spLocks noGrp="1" noChangeArrowheads="1"/>
          </p:cNvSpPr>
          <p:nvPr>
            <p:ph type="body" idx="1"/>
          </p:nvPr>
        </p:nvSpPr>
        <p:spPr>
          <a:noFill/>
        </p:spPr>
        <p:txBody>
          <a:bodyPr/>
          <a:lstStyle/>
          <a:p>
            <a:pPr eaLnBrk="1" hangingPunct="1">
              <a:lnSpc>
                <a:spcPct val="80000"/>
              </a:lnSpc>
            </a:pPr>
            <a:r>
              <a:rPr lang="en-GB" altLang="en-US" sz="900" smtClean="0"/>
              <a:t>At this point, the students will have learned that turtles face a lot of threats and problems when trying to complete their life cycle! Most of these problems are caused by humans. However, it is not all bad news! Some people and organisations are trying to help the turtles. </a:t>
            </a:r>
          </a:p>
          <a:p>
            <a:pPr eaLnBrk="1" hangingPunct="1">
              <a:lnSpc>
                <a:spcPct val="80000"/>
              </a:lnSpc>
            </a:pPr>
            <a:endParaRPr lang="en-GB" altLang="en-US" sz="900" smtClean="0"/>
          </a:p>
          <a:p>
            <a:pPr eaLnBrk="1" hangingPunct="1">
              <a:lnSpc>
                <a:spcPct val="80000"/>
              </a:lnSpc>
            </a:pPr>
            <a:r>
              <a:rPr lang="en-GB" altLang="en-US" sz="900" smtClean="0"/>
              <a:t>Here are a few examples of things that are being done to help turtles:</a:t>
            </a:r>
          </a:p>
          <a:p>
            <a:pPr eaLnBrk="1" hangingPunct="1">
              <a:lnSpc>
                <a:spcPct val="80000"/>
              </a:lnSpc>
            </a:pPr>
            <a:endParaRPr lang="en-GB" altLang="en-US" sz="900" smtClean="0"/>
          </a:p>
          <a:p>
            <a:pPr eaLnBrk="1" hangingPunct="1">
              <a:lnSpc>
                <a:spcPct val="80000"/>
              </a:lnSpc>
              <a:buFontTx/>
              <a:buChar char="-"/>
            </a:pPr>
            <a:r>
              <a:rPr lang="en-GB" altLang="en-US" sz="900" smtClean="0"/>
              <a:t>Sometimes the eggs need a helping hand. In areas where eggs are likely to be destroyed by animals and the eggs eaten, or perhaps destroyed by wave action on the beach, turtle eggs can be carefully moved to hatcheries where the eggs are protected</a:t>
            </a:r>
            <a:r>
              <a:rPr lang="en-GB" altLang="en-US" sz="900" b="1" smtClean="0"/>
              <a:t>.</a:t>
            </a:r>
          </a:p>
          <a:p>
            <a:pPr eaLnBrk="1" hangingPunct="1">
              <a:lnSpc>
                <a:spcPct val="80000"/>
              </a:lnSpc>
              <a:buFontTx/>
              <a:buChar char="-"/>
            </a:pPr>
            <a:r>
              <a:rPr lang="en-GB" altLang="en-US" sz="900" smtClean="0"/>
              <a:t>It is not just animals which pose a risk </a:t>
            </a:r>
            <a:r>
              <a:rPr lang="en-GB" altLang="en-US" sz="900" smtClean="0">
                <a:solidFill>
                  <a:schemeClr val="bg1"/>
                </a:solidFill>
              </a:rPr>
              <a:t>–</a:t>
            </a:r>
            <a:r>
              <a:rPr lang="en-GB" altLang="en-US" sz="900" smtClean="0"/>
              <a:t> humans also sometimes take turtle eggs or even the adult turtles themselves as they lay their eggs. Beach patrols, where conservation volunteers walk up and down the beach monitoring nests, provide protection for the nests and discourage people from taking the eggs or disturbing/poaching the adults. </a:t>
            </a:r>
          </a:p>
          <a:p>
            <a:pPr eaLnBrk="1" hangingPunct="1">
              <a:lnSpc>
                <a:spcPct val="80000"/>
              </a:lnSpc>
              <a:buFontTx/>
              <a:buChar char="-"/>
            </a:pPr>
            <a:r>
              <a:rPr lang="en-GB" altLang="en-US" sz="900" smtClean="0"/>
              <a:t>Turtle Excluder Devices, also known as TEDs, are special escape routes fitted into fishing nets which enable turtles to escape while leaving the fish in the net for the fishermen. This prevents the turtles from getting trapped in the nets and drowning. </a:t>
            </a:r>
          </a:p>
          <a:p>
            <a:pPr eaLnBrk="1" hangingPunct="1">
              <a:lnSpc>
                <a:spcPct val="80000"/>
              </a:lnSpc>
            </a:pPr>
            <a:endParaRPr lang="en-GB" altLang="en-US" sz="90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1E657BC-30C0-4554-ACE6-3F1C9E8FAF56}" type="slidenum">
              <a:rPr lang="en-GB" altLang="en-US"/>
              <a:pPr/>
              <a:t>27</a:t>
            </a:fld>
            <a:endParaRPr lang="en-GB" altLang="en-US"/>
          </a:p>
        </p:txBody>
      </p:sp>
      <p:sp>
        <p:nvSpPr>
          <p:cNvPr id="58371" name="Rectangle 2"/>
          <p:cNvSpPr>
            <a:spLocks noRot="1" noChangeArrowheads="1" noTextEdit="1"/>
          </p:cNvSpPr>
          <p:nvPr>
            <p:ph type="sldImg"/>
          </p:nvPr>
        </p:nvSpPr>
        <p:spPr>
          <a:ln/>
        </p:spPr>
      </p:sp>
      <p:sp>
        <p:nvSpPr>
          <p:cNvPr id="58372" name="Rectangle 3"/>
          <p:cNvSpPr>
            <a:spLocks noGrp="1" noChangeArrowheads="1"/>
          </p:cNvSpPr>
          <p:nvPr>
            <p:ph type="body" idx="1"/>
          </p:nvPr>
        </p:nvSpPr>
        <p:spPr>
          <a:noFill/>
        </p:spPr>
        <p:txBody>
          <a:bodyPr/>
          <a:lstStyle/>
          <a:p>
            <a:pPr eaLnBrk="1" hangingPunct="1">
              <a:lnSpc>
                <a:spcPct val="80000"/>
              </a:lnSpc>
            </a:pPr>
            <a:r>
              <a:rPr lang="en-GB" altLang="en-US" sz="900" smtClean="0"/>
              <a:t>Ask the students if they have any ideas about what they can do to help sea turtles. If they are stuck, prompt them by asking if they know what the ‘three Rs’ are. </a:t>
            </a:r>
          </a:p>
          <a:p>
            <a:pPr eaLnBrk="1" hangingPunct="1">
              <a:lnSpc>
                <a:spcPct val="80000"/>
              </a:lnSpc>
            </a:pPr>
            <a:endParaRPr lang="en-GB" altLang="en-US" sz="900" smtClean="0"/>
          </a:p>
          <a:p>
            <a:pPr eaLnBrk="1" hangingPunct="1">
              <a:lnSpc>
                <a:spcPct val="80000"/>
              </a:lnSpc>
            </a:pPr>
            <a:r>
              <a:rPr lang="en-GB" altLang="en-US" sz="900" smtClean="0"/>
              <a:t>Remind the students of the risk plastic poses to turtles (if the turtles eat plastic, it will block their digestive system). Explain that there are three things that the students can do to lower the amount of plastic rubbish in the environment. </a:t>
            </a:r>
          </a:p>
          <a:p>
            <a:pPr eaLnBrk="1" hangingPunct="1">
              <a:lnSpc>
                <a:spcPct val="80000"/>
              </a:lnSpc>
              <a:buFontTx/>
              <a:buChar char="•"/>
            </a:pPr>
            <a:r>
              <a:rPr lang="en-GB" altLang="en-US" sz="900" smtClean="0"/>
              <a:t>Firstly, </a:t>
            </a:r>
            <a:r>
              <a:rPr lang="en-GB" altLang="en-US" sz="900" b="1" smtClean="0"/>
              <a:t>reduce</a:t>
            </a:r>
            <a:r>
              <a:rPr lang="en-GB" altLang="en-US" sz="900" smtClean="0"/>
              <a:t> the amount of plastic they use. For example use reusable drinks bottles instead of always buying new plastic bottles. Use linen bags for shopping instead of plastic bags.</a:t>
            </a:r>
          </a:p>
          <a:p>
            <a:pPr eaLnBrk="1" hangingPunct="1">
              <a:lnSpc>
                <a:spcPct val="80000"/>
              </a:lnSpc>
              <a:buFontTx/>
              <a:buChar char="•"/>
            </a:pPr>
            <a:r>
              <a:rPr lang="en-GB" altLang="en-US" sz="900" smtClean="0"/>
              <a:t>Secondly, </a:t>
            </a:r>
            <a:r>
              <a:rPr lang="en-GB" altLang="en-US" sz="900" b="1" smtClean="0"/>
              <a:t>reuse</a:t>
            </a:r>
            <a:r>
              <a:rPr lang="en-GB" altLang="en-US" sz="900" smtClean="0"/>
              <a:t> plastic items. For example, plastic bags can be reused rather than binning them after a single use.</a:t>
            </a:r>
          </a:p>
          <a:p>
            <a:pPr eaLnBrk="1" hangingPunct="1">
              <a:lnSpc>
                <a:spcPct val="80000"/>
              </a:lnSpc>
              <a:buFontTx/>
              <a:buChar char="•"/>
            </a:pPr>
            <a:r>
              <a:rPr lang="en-GB" altLang="en-US" sz="900" smtClean="0"/>
              <a:t>Thirdly, always </a:t>
            </a:r>
            <a:r>
              <a:rPr lang="en-GB" altLang="en-US" sz="900" b="1" smtClean="0"/>
              <a:t>recycle</a:t>
            </a:r>
            <a:r>
              <a:rPr lang="en-GB" altLang="en-US" sz="900" smtClean="0"/>
              <a:t> where possible.</a:t>
            </a:r>
          </a:p>
          <a:p>
            <a:pPr eaLnBrk="1" hangingPunct="1">
              <a:lnSpc>
                <a:spcPct val="80000"/>
              </a:lnSpc>
            </a:pPr>
            <a:r>
              <a:rPr lang="en-GB" altLang="en-US" sz="900" smtClean="0"/>
              <a:t> </a:t>
            </a:r>
          </a:p>
          <a:p>
            <a:pPr eaLnBrk="1" hangingPunct="1">
              <a:lnSpc>
                <a:spcPct val="80000"/>
              </a:lnSpc>
            </a:pPr>
            <a:endParaRPr lang="en-GB" altLang="en-US" sz="90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1B5DD4AE-0FD9-405C-8EED-FD1FE93E3CD3}" type="slidenum">
              <a:rPr lang="en-GB" altLang="en-US"/>
              <a:pPr/>
              <a:t>28</a:t>
            </a:fld>
            <a:endParaRPr lang="en-GB" altLang="en-US"/>
          </a:p>
        </p:txBody>
      </p:sp>
      <p:sp>
        <p:nvSpPr>
          <p:cNvPr id="60419" name="Rectangle 2"/>
          <p:cNvSpPr>
            <a:spLocks noRot="1" noChangeArrowheads="1" noTextEdit="1"/>
          </p:cNvSpPr>
          <p:nvPr>
            <p:ph type="sldImg"/>
          </p:nvPr>
        </p:nvSpPr>
        <p:spPr>
          <a:ln/>
        </p:spPr>
      </p:sp>
      <p:sp>
        <p:nvSpPr>
          <p:cNvPr id="60420" name="Rectangle 3"/>
          <p:cNvSpPr>
            <a:spLocks noGrp="1" noChangeArrowheads="1"/>
          </p:cNvSpPr>
          <p:nvPr>
            <p:ph type="body" idx="1"/>
          </p:nvPr>
        </p:nvSpPr>
        <p:spPr>
          <a:noFill/>
        </p:spPr>
        <p:txBody>
          <a:bodyPr/>
          <a:lstStyle/>
          <a:p>
            <a:pPr eaLnBrk="1" hangingPunct="1"/>
            <a:r>
              <a:rPr lang="en-GB" altLang="en-US" smtClean="0"/>
              <a:t>Before the students start the activity, quickly summarise the life cycle of the green turtle:</a:t>
            </a:r>
          </a:p>
          <a:p>
            <a:pPr eaLnBrk="1" hangingPunct="1"/>
            <a:endParaRPr lang="en-GB" altLang="en-US" smtClean="0"/>
          </a:p>
          <a:p>
            <a:pPr eaLnBrk="1" hangingPunct="1">
              <a:buFontTx/>
              <a:buChar char="•"/>
            </a:pPr>
            <a:r>
              <a:rPr lang="en-GB" altLang="en-US" smtClean="0"/>
              <a:t>As in most reptiles, the life cycle of the green turtle begins with an egg. The temperature at which the egg </a:t>
            </a:r>
            <a:r>
              <a:rPr lang="en-GB" altLang="en-US" b="1" smtClean="0"/>
              <a:t>incubates</a:t>
            </a:r>
            <a:r>
              <a:rPr lang="en-GB" altLang="en-US" smtClean="0"/>
              <a:t> will determine the sex of the turtle.</a:t>
            </a:r>
          </a:p>
          <a:p>
            <a:pPr eaLnBrk="1" hangingPunct="1">
              <a:buFontTx/>
              <a:buChar char="•"/>
            </a:pPr>
            <a:r>
              <a:rPr lang="en-GB" altLang="en-US" smtClean="0"/>
              <a:t>The eggs then hatch and the hatchlings head towards the sea by moving towards the brighter horizon. </a:t>
            </a:r>
          </a:p>
          <a:p>
            <a:pPr eaLnBrk="1" hangingPunct="1">
              <a:buFontTx/>
              <a:buChar char="•"/>
            </a:pPr>
            <a:r>
              <a:rPr lang="en-GB" altLang="en-US" smtClean="0"/>
              <a:t>Hatchlings grow into juveniles and then into adults. It is not really known where they go during this period.</a:t>
            </a:r>
          </a:p>
          <a:p>
            <a:pPr eaLnBrk="1" hangingPunct="1">
              <a:buFontTx/>
              <a:buChar char="•"/>
            </a:pPr>
            <a:r>
              <a:rPr lang="en-GB" altLang="en-US" smtClean="0"/>
              <a:t>Once the turtles reach sexual maturity (between 26 and 40 years old), they will </a:t>
            </a:r>
            <a:r>
              <a:rPr lang="en-GB" altLang="en-US" b="1" smtClean="0"/>
              <a:t>migrate</a:t>
            </a:r>
            <a:r>
              <a:rPr lang="en-GB" altLang="en-US" smtClean="0"/>
              <a:t> to breed in the area where they hatched.</a:t>
            </a:r>
          </a:p>
          <a:p>
            <a:pPr eaLnBrk="1" hangingPunct="1">
              <a:buFontTx/>
              <a:buChar char="•"/>
            </a:pPr>
            <a:r>
              <a:rPr lang="en-GB" altLang="en-US" smtClean="0"/>
              <a:t>After mating offshore, the males return to the feeding grounds.</a:t>
            </a:r>
          </a:p>
          <a:p>
            <a:pPr eaLnBrk="1" hangingPunct="1">
              <a:buFontTx/>
              <a:buChar char="•"/>
            </a:pPr>
            <a:r>
              <a:rPr lang="en-GB" altLang="en-US" smtClean="0"/>
              <a:t>Females go onto the beach at night to lay their eggs, before retuning to their feeding grounds.</a:t>
            </a:r>
          </a:p>
          <a:p>
            <a:pPr eaLnBrk="1" hangingPunct="1">
              <a:buFontTx/>
              <a:buChar char="•"/>
            </a:pPr>
            <a:endParaRPr lang="en-GB" altLang="en-US" smtClean="0"/>
          </a:p>
          <a:p>
            <a:pPr eaLnBrk="1" hangingPunct="1"/>
            <a:r>
              <a:rPr lang="en-GB" altLang="en-US" smtClean="0"/>
              <a:t>Green turtles face threats throughout their whole life cycle. This is why so few green turtles will complete their life cycle, with only about 1 in a 1,000 reaching adulthood!</a:t>
            </a:r>
          </a:p>
          <a:p>
            <a:pPr eaLnBrk="1" hangingPunct="1"/>
            <a:endParaRPr lang="en-GB" alt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09307B2-E919-4C73-A527-1611DF7C328A}" type="slidenum">
              <a:rPr lang="en-GB" altLang="en-US"/>
              <a:pPr/>
              <a:t>29</a:t>
            </a:fld>
            <a:endParaRPr lang="en-GB" altLang="en-US"/>
          </a:p>
        </p:txBody>
      </p:sp>
      <p:sp>
        <p:nvSpPr>
          <p:cNvPr id="62467" name="Rectangle 2"/>
          <p:cNvSpPr>
            <a:spLocks noRot="1" noChangeArrowheads="1" noTextEdit="1"/>
          </p:cNvSpPr>
          <p:nvPr>
            <p:ph type="sldImg"/>
          </p:nvPr>
        </p:nvSpPr>
        <p:spPr>
          <a:ln/>
        </p:spPr>
      </p:sp>
      <p:sp>
        <p:nvSpPr>
          <p:cNvPr id="62468" name="Rectangle 3"/>
          <p:cNvSpPr>
            <a:spLocks noGrp="1" noChangeArrowheads="1"/>
          </p:cNvSpPr>
          <p:nvPr>
            <p:ph type="body" idx="1"/>
          </p:nvPr>
        </p:nvSpPr>
        <p:spPr>
          <a:noFill/>
        </p:spPr>
        <p:txBody>
          <a:bodyPr/>
          <a:lstStyle/>
          <a:p>
            <a:pPr eaLnBrk="1" hangingPunct="1"/>
            <a:r>
              <a:rPr lang="en-GB" altLang="en-US" smtClean="0"/>
              <a:t>The students will now complete the activity. The activity is a board game in which the students will complete a green turtle’s life cycle from egg to reproduction. </a:t>
            </a:r>
          </a:p>
          <a:p>
            <a:pPr eaLnBrk="1" hangingPunct="1"/>
            <a:endParaRPr lang="en-GB" altLang="en-US" smtClean="0"/>
          </a:p>
          <a:p>
            <a:pPr eaLnBrk="1" hangingPunct="1"/>
            <a:r>
              <a:rPr lang="en-GB" altLang="en-US" smtClean="0"/>
              <a:t>Explain the rules and the aim of the game to the students (see the </a:t>
            </a:r>
            <a:r>
              <a:rPr lang="en-GB" altLang="en-US" b="1" smtClean="0"/>
              <a:t>Rules</a:t>
            </a:r>
            <a:r>
              <a:rPr lang="en-GB" altLang="en-US" smtClean="0"/>
              <a:t> and </a:t>
            </a:r>
            <a:r>
              <a:rPr lang="en-GB" altLang="en-US" b="1" smtClean="0"/>
              <a:t>Key</a:t>
            </a:r>
            <a:r>
              <a:rPr lang="en-GB" altLang="en-US" smtClean="0"/>
              <a:t>)</a:t>
            </a:r>
          </a:p>
          <a:p>
            <a:pPr eaLnBrk="1" hangingPunct="1"/>
            <a:endParaRPr lang="en-GB" altLang="en-US" smtClean="0"/>
          </a:p>
          <a:p>
            <a:pPr eaLnBrk="1" hangingPunct="1"/>
            <a:r>
              <a:rPr lang="en-GB" altLang="en-US" smtClean="0"/>
              <a:t>Split the students into groups of four and ensure that each group has a board game set (board game, two dice, one counter for each player, copy of the rules and key, green turtle factsheet, question cards, and TED cards) </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a:spLocks noGrp="1" noChangeArrowheads="1"/>
          </p:cNvSpPr>
          <p:nvPr>
            <p:ph type="sldNum" sz="quarter" idx="5"/>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F2B670F3-6026-482C-9D9C-16D3066F9F7C}" type="slidenum">
              <a:rPr lang="en-GB" altLang="en-US"/>
              <a:pPr/>
              <a:t>30</a:t>
            </a:fld>
            <a:endParaRPr lang="en-GB" altLang="en-US"/>
          </a:p>
        </p:txBody>
      </p:sp>
      <p:sp>
        <p:nvSpPr>
          <p:cNvPr id="64515" name="Rectangle 2"/>
          <p:cNvSpPr>
            <a:spLocks noRot="1" noChangeArrowheads="1" noTextEdit="1"/>
          </p:cNvSpPr>
          <p:nvPr>
            <p:ph type="sldImg"/>
          </p:nvPr>
        </p:nvSpPr>
        <p:spPr>
          <a:ln/>
        </p:spPr>
      </p:sp>
      <p:sp>
        <p:nvSpPr>
          <p:cNvPr id="64516" name="Rectangle 3"/>
          <p:cNvSpPr>
            <a:spLocks noGrp="1" noChangeArrowheads="1"/>
          </p:cNvSpPr>
          <p:nvPr>
            <p:ph type="body" idx="1"/>
          </p:nvPr>
        </p:nvSpPr>
        <p:spPr>
          <a:noFill/>
        </p:spPr>
        <p:txBody>
          <a:bodyPr/>
          <a:lstStyle/>
          <a:p>
            <a:pPr eaLnBrk="1" hangingPunct="1"/>
            <a:r>
              <a:rPr lang="en-GB" altLang="en-US" sz="1000" smtClean="0"/>
              <a:t>After the students have completed the activity, recap what they have learned from the presentation and from the activity about the different stages of the green turtle’s life cycle.</a:t>
            </a:r>
          </a:p>
          <a:p>
            <a:pPr eaLnBrk="1" hangingPunct="1"/>
            <a:endParaRPr lang="en-GB" altLang="en-US" sz="1000" smtClean="0"/>
          </a:p>
          <a:p>
            <a:pPr eaLnBrk="1" hangingPunct="1"/>
            <a:r>
              <a:rPr lang="en-GB" altLang="en-US" sz="1000" smtClean="0"/>
              <a:t>Ask the students to name the five main stages in a green turtle’s life cycle. Then ask the students to name the various threats green turtles face at each stage.</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2" descr="PPT"/>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descr="ARKiveURL-(for-dark-backgrounds)"/>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79388" y="115888"/>
            <a:ext cx="2447925" cy="70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Rectangle 3">
            <a:extLst>
              <a:ext uri="{FF2B5EF4-FFF2-40B4-BE49-F238E27FC236}">
                <a16:creationId xmlns:a16="http://schemas.microsoft.com/office/drawing/2014/main" id="{E230F5B3-F642-451B-B13B-EE5945CA4584}"/>
              </a:ext>
            </a:extLst>
          </p:cNvPr>
          <p:cNvSpPr>
            <a:spLocks noGrp="1" noChangeArrowheads="1"/>
          </p:cNvSpPr>
          <p:nvPr>
            <p:ph type="ctrTitle"/>
          </p:nvPr>
        </p:nvSpPr>
        <p:spPr>
          <a:xfrm>
            <a:off x="685800" y="981075"/>
            <a:ext cx="7772400" cy="1470025"/>
          </a:xfrm>
        </p:spPr>
        <p:txBody>
          <a:bodyPr/>
          <a:lstStyle>
            <a:lvl1pPr>
              <a:defRPr sz="4400"/>
            </a:lvl1pPr>
          </a:lstStyle>
          <a:p>
            <a:pPr lvl="0"/>
            <a:r>
              <a:rPr lang="en-US" altLang="en-US" noProof="0"/>
              <a:t>Click to edit Master title style</a:t>
            </a:r>
          </a:p>
        </p:txBody>
      </p:sp>
      <p:sp>
        <p:nvSpPr>
          <p:cNvPr id="10244" name="Rectangle 4">
            <a:extLst>
              <a:ext uri="{FF2B5EF4-FFF2-40B4-BE49-F238E27FC236}">
                <a16:creationId xmlns:a16="http://schemas.microsoft.com/office/drawing/2014/main" id="{36524EAF-F0FB-4ABA-A121-F68D24240DF1}"/>
              </a:ext>
            </a:extLst>
          </p:cNvPr>
          <p:cNvSpPr>
            <a:spLocks noGrp="1" noChangeArrowheads="1"/>
          </p:cNvSpPr>
          <p:nvPr>
            <p:ph type="subTitle" idx="1"/>
          </p:nvPr>
        </p:nvSpPr>
        <p:spPr>
          <a:xfrm>
            <a:off x="1371600" y="3141663"/>
            <a:ext cx="6400800" cy="1752600"/>
          </a:xfrm>
        </p:spPr>
        <p:txBody>
          <a:bodyPr/>
          <a:lstStyle>
            <a:lvl1pPr marL="0" indent="0" algn="ctr">
              <a:buFontTx/>
              <a:buNone/>
              <a:defRPr sz="3200"/>
            </a:lvl1pPr>
          </a:lstStyle>
          <a:p>
            <a:pPr lvl="0"/>
            <a:r>
              <a:rPr lang="en-US" altLang="en-US" noProof="0"/>
              <a:t>Click to edit Master subtitle style</a:t>
            </a:r>
          </a:p>
        </p:txBody>
      </p:sp>
      <p:sp>
        <p:nvSpPr>
          <p:cNvPr id="6" name="Date Placeholder 5">
            <a:extLst>
              <a:ext uri="{FF2B5EF4-FFF2-40B4-BE49-F238E27FC236}">
                <a16:creationId xmlns:a16="http://schemas.microsoft.com/office/drawing/2014/main" id="{33EF6EF6-DF1A-415A-9725-3795D7D98F4C}"/>
              </a:ext>
            </a:extLst>
          </p:cNvPr>
          <p:cNvSpPr>
            <a:spLocks noGrp="1" noChangeArrowheads="1"/>
          </p:cNvSpPr>
          <p:nvPr>
            <p:ph type="dt" sz="half" idx="10"/>
          </p:nvPr>
        </p:nvSpPr>
        <p:spPr/>
        <p:txBody>
          <a:bodyPr/>
          <a:lstStyle>
            <a:lvl1pPr>
              <a:defRPr/>
            </a:lvl1pPr>
          </a:lstStyle>
          <a:p>
            <a:pPr>
              <a:defRPr/>
            </a:pPr>
            <a:endParaRPr lang="en-US" altLang="en-US"/>
          </a:p>
        </p:txBody>
      </p:sp>
      <p:sp>
        <p:nvSpPr>
          <p:cNvPr id="7" name="Footer Placeholder 6">
            <a:extLst>
              <a:ext uri="{FF2B5EF4-FFF2-40B4-BE49-F238E27FC236}">
                <a16:creationId xmlns:a16="http://schemas.microsoft.com/office/drawing/2014/main" id="{E96B4138-9450-44C5-8EFD-C63722567E79}"/>
              </a:ext>
            </a:extLst>
          </p:cNvPr>
          <p:cNvSpPr>
            <a:spLocks noGrp="1" noChangeArrowheads="1"/>
          </p:cNvSpPr>
          <p:nvPr>
            <p:ph type="ftr" sz="quarter" idx="11"/>
          </p:nvPr>
        </p:nvSpPr>
        <p:spPr/>
        <p:txBody>
          <a:bodyPr/>
          <a:lstStyle>
            <a:lvl1pPr>
              <a:defRPr/>
            </a:lvl1pPr>
          </a:lstStyle>
          <a:p>
            <a:pPr>
              <a:defRPr/>
            </a:pPr>
            <a:endParaRPr lang="en-US" altLang="en-US"/>
          </a:p>
        </p:txBody>
      </p:sp>
      <p:sp>
        <p:nvSpPr>
          <p:cNvPr id="8" name="Slide Number Placeholder 7">
            <a:extLst>
              <a:ext uri="{FF2B5EF4-FFF2-40B4-BE49-F238E27FC236}">
                <a16:creationId xmlns:a16="http://schemas.microsoft.com/office/drawing/2014/main" id="{BCA8FC66-0DA6-4C39-A47C-BFDD34F7C450}"/>
              </a:ext>
            </a:extLst>
          </p:cNvPr>
          <p:cNvSpPr>
            <a:spLocks noGrp="1" noChangeArrowheads="1"/>
          </p:cNvSpPr>
          <p:nvPr>
            <p:ph type="sldNum" sz="quarter" idx="12"/>
          </p:nvPr>
        </p:nvSpPr>
        <p:spPr/>
        <p:txBody>
          <a:bodyPr/>
          <a:lstStyle>
            <a:lvl1pPr>
              <a:defRPr smtClean="0"/>
            </a:lvl1pPr>
          </a:lstStyle>
          <a:p>
            <a:pPr>
              <a:defRPr/>
            </a:pPr>
            <a:fld id="{CF74D914-7B9F-47C7-ABE3-5E5882F69891}" type="slidenum">
              <a:rPr lang="en-US" altLang="en-US"/>
              <a:pPr>
                <a:defRPr/>
              </a:pPr>
              <a:t>‹#›</a:t>
            </a:fld>
            <a:endParaRPr lang="en-US" altLang="en-US"/>
          </a:p>
        </p:txBody>
      </p:sp>
    </p:spTree>
    <p:extLst>
      <p:ext uri="{BB962C8B-B14F-4D97-AF65-F5344CB8AC3E}">
        <p14:creationId xmlns:p14="http://schemas.microsoft.com/office/powerpoint/2010/main" val="5376895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CC3B4-95A6-4138-85B5-326CEA27EE7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6196537-3305-4EE6-A184-2948C46ADE6C}"/>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9566807D-00E1-42FF-AFEA-1FA075A7DB7E}"/>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AAC0F077-F806-4015-8A75-E98DEF12C526}"/>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CFE647F0-DA6C-43CA-B153-8735425630FF}"/>
              </a:ext>
            </a:extLst>
          </p:cNvPr>
          <p:cNvSpPr>
            <a:spLocks noGrp="1" noChangeArrowheads="1"/>
          </p:cNvSpPr>
          <p:nvPr>
            <p:ph type="sldNum" sz="quarter" idx="12"/>
          </p:nvPr>
        </p:nvSpPr>
        <p:spPr>
          <a:ln/>
        </p:spPr>
        <p:txBody>
          <a:bodyPr/>
          <a:lstStyle>
            <a:lvl1pPr>
              <a:defRPr/>
            </a:lvl1pPr>
          </a:lstStyle>
          <a:p>
            <a:pPr>
              <a:defRPr/>
            </a:pPr>
            <a:fld id="{3604AE02-0164-442F-A869-A31D51D20951}" type="slidenum">
              <a:rPr lang="en-US" altLang="en-US"/>
              <a:pPr>
                <a:defRPr/>
              </a:pPr>
              <a:t>‹#›</a:t>
            </a:fld>
            <a:endParaRPr lang="en-US" altLang="en-US"/>
          </a:p>
        </p:txBody>
      </p:sp>
    </p:spTree>
    <p:extLst>
      <p:ext uri="{BB962C8B-B14F-4D97-AF65-F5344CB8AC3E}">
        <p14:creationId xmlns:p14="http://schemas.microsoft.com/office/powerpoint/2010/main" val="6192132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78D77-BD06-47A6-AF73-14FE2F30E8AE}"/>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230C382-781B-4626-A5FC-1EC358DE6B4E}"/>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Rectangle 4">
            <a:extLst>
              <a:ext uri="{FF2B5EF4-FFF2-40B4-BE49-F238E27FC236}">
                <a16:creationId xmlns:a16="http://schemas.microsoft.com/office/drawing/2014/main" id="{9566807D-00E1-42FF-AFEA-1FA075A7DB7E}"/>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AAC0F077-F806-4015-8A75-E98DEF12C526}"/>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CFE647F0-DA6C-43CA-B153-8735425630FF}"/>
              </a:ext>
            </a:extLst>
          </p:cNvPr>
          <p:cNvSpPr>
            <a:spLocks noGrp="1" noChangeArrowheads="1"/>
          </p:cNvSpPr>
          <p:nvPr>
            <p:ph type="sldNum" sz="quarter" idx="12"/>
          </p:nvPr>
        </p:nvSpPr>
        <p:spPr>
          <a:ln/>
        </p:spPr>
        <p:txBody>
          <a:bodyPr/>
          <a:lstStyle>
            <a:lvl1pPr>
              <a:defRPr/>
            </a:lvl1pPr>
          </a:lstStyle>
          <a:p>
            <a:pPr>
              <a:defRPr/>
            </a:pPr>
            <a:fld id="{0368A941-8867-4D9A-92CE-161DDB042C47}" type="slidenum">
              <a:rPr lang="en-US" altLang="en-US"/>
              <a:pPr>
                <a:defRPr/>
              </a:pPr>
              <a:t>‹#›</a:t>
            </a:fld>
            <a:endParaRPr lang="en-US" altLang="en-US"/>
          </a:p>
        </p:txBody>
      </p:sp>
    </p:spTree>
    <p:extLst>
      <p:ext uri="{BB962C8B-B14F-4D97-AF65-F5344CB8AC3E}">
        <p14:creationId xmlns:p14="http://schemas.microsoft.com/office/powerpoint/2010/main" val="41356199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AA857C-8F4E-40FB-9A56-EFC66986381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B78B14-BBDC-426E-9570-1A835131DB4F}"/>
              </a:ext>
            </a:extLst>
          </p:cNvPr>
          <p:cNvSpPr>
            <a:spLocks noGrp="1"/>
          </p:cNvSpPr>
          <p:nvPr>
            <p:ph sz="half" idx="1"/>
          </p:nvPr>
        </p:nvSpPr>
        <p:spPr>
          <a:xfrm>
            <a:off x="457200" y="2349500"/>
            <a:ext cx="4038600" cy="25527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F0C0521-EF46-457A-801D-5DC09DE58CEC}"/>
              </a:ext>
            </a:extLst>
          </p:cNvPr>
          <p:cNvSpPr>
            <a:spLocks noGrp="1"/>
          </p:cNvSpPr>
          <p:nvPr>
            <p:ph sz="half" idx="2"/>
          </p:nvPr>
        </p:nvSpPr>
        <p:spPr>
          <a:xfrm>
            <a:off x="4648200" y="2349500"/>
            <a:ext cx="4038600" cy="25527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9566807D-00E1-42FF-AFEA-1FA075A7DB7E}"/>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AAC0F077-F806-4015-8A75-E98DEF12C526}"/>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CFE647F0-DA6C-43CA-B153-8735425630FF}"/>
              </a:ext>
            </a:extLst>
          </p:cNvPr>
          <p:cNvSpPr>
            <a:spLocks noGrp="1" noChangeArrowheads="1"/>
          </p:cNvSpPr>
          <p:nvPr>
            <p:ph type="sldNum" sz="quarter" idx="12"/>
          </p:nvPr>
        </p:nvSpPr>
        <p:spPr>
          <a:ln/>
        </p:spPr>
        <p:txBody>
          <a:bodyPr/>
          <a:lstStyle>
            <a:lvl1pPr>
              <a:defRPr/>
            </a:lvl1pPr>
          </a:lstStyle>
          <a:p>
            <a:pPr>
              <a:defRPr/>
            </a:pPr>
            <a:fld id="{312A90DC-D115-4584-BEAD-FE8D53064EC7}" type="slidenum">
              <a:rPr lang="en-US" altLang="en-US"/>
              <a:pPr>
                <a:defRPr/>
              </a:pPr>
              <a:t>‹#›</a:t>
            </a:fld>
            <a:endParaRPr lang="en-US" altLang="en-US"/>
          </a:p>
        </p:txBody>
      </p:sp>
    </p:spTree>
    <p:extLst>
      <p:ext uri="{BB962C8B-B14F-4D97-AF65-F5344CB8AC3E}">
        <p14:creationId xmlns:p14="http://schemas.microsoft.com/office/powerpoint/2010/main" val="1421023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52EEF-C319-4F7C-B6CF-B91E6FEEE85C}"/>
              </a:ext>
            </a:extLst>
          </p:cNvPr>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31200E-D0AB-4728-B427-588A78F23D1D}"/>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89D6633-973D-415A-943F-8667790018D8}"/>
              </a:ext>
            </a:extLst>
          </p:cNvPr>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1607BDA-ABCE-47FE-8A3D-3328EC3C1884}"/>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0915E32-E33A-4E34-BA88-9848279C4B56}"/>
              </a:ext>
            </a:extLst>
          </p:cNvPr>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566807D-00E1-42FF-AFEA-1FA075A7DB7E}"/>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a:extLst>
              <a:ext uri="{FF2B5EF4-FFF2-40B4-BE49-F238E27FC236}">
                <a16:creationId xmlns:a16="http://schemas.microsoft.com/office/drawing/2014/main" id="{AAC0F077-F806-4015-8A75-E98DEF12C526}"/>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6">
            <a:extLst>
              <a:ext uri="{FF2B5EF4-FFF2-40B4-BE49-F238E27FC236}">
                <a16:creationId xmlns:a16="http://schemas.microsoft.com/office/drawing/2014/main" id="{CFE647F0-DA6C-43CA-B153-8735425630FF}"/>
              </a:ext>
            </a:extLst>
          </p:cNvPr>
          <p:cNvSpPr>
            <a:spLocks noGrp="1" noChangeArrowheads="1"/>
          </p:cNvSpPr>
          <p:nvPr>
            <p:ph type="sldNum" sz="quarter" idx="12"/>
          </p:nvPr>
        </p:nvSpPr>
        <p:spPr>
          <a:ln/>
        </p:spPr>
        <p:txBody>
          <a:bodyPr/>
          <a:lstStyle>
            <a:lvl1pPr>
              <a:defRPr/>
            </a:lvl1pPr>
          </a:lstStyle>
          <a:p>
            <a:pPr>
              <a:defRPr/>
            </a:pPr>
            <a:fld id="{AEECC6C2-AE3B-4DB6-9E5E-D2D099184BE2}" type="slidenum">
              <a:rPr lang="en-US" altLang="en-US"/>
              <a:pPr>
                <a:defRPr/>
              </a:pPr>
              <a:t>‹#›</a:t>
            </a:fld>
            <a:endParaRPr lang="en-US" altLang="en-US"/>
          </a:p>
        </p:txBody>
      </p:sp>
    </p:spTree>
    <p:extLst>
      <p:ext uri="{BB962C8B-B14F-4D97-AF65-F5344CB8AC3E}">
        <p14:creationId xmlns:p14="http://schemas.microsoft.com/office/powerpoint/2010/main" val="28358255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C2F53-ADD7-4D6C-903E-6B249AC3176F}"/>
              </a:ext>
            </a:extLst>
          </p:cNvPr>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9566807D-00E1-42FF-AFEA-1FA075A7DB7E}"/>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a:extLst>
              <a:ext uri="{FF2B5EF4-FFF2-40B4-BE49-F238E27FC236}">
                <a16:creationId xmlns:a16="http://schemas.microsoft.com/office/drawing/2014/main" id="{AAC0F077-F806-4015-8A75-E98DEF12C526}"/>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a:extLst>
              <a:ext uri="{FF2B5EF4-FFF2-40B4-BE49-F238E27FC236}">
                <a16:creationId xmlns:a16="http://schemas.microsoft.com/office/drawing/2014/main" id="{CFE647F0-DA6C-43CA-B153-8735425630FF}"/>
              </a:ext>
            </a:extLst>
          </p:cNvPr>
          <p:cNvSpPr>
            <a:spLocks noGrp="1" noChangeArrowheads="1"/>
          </p:cNvSpPr>
          <p:nvPr>
            <p:ph type="sldNum" sz="quarter" idx="12"/>
          </p:nvPr>
        </p:nvSpPr>
        <p:spPr>
          <a:ln/>
        </p:spPr>
        <p:txBody>
          <a:bodyPr/>
          <a:lstStyle>
            <a:lvl1pPr>
              <a:defRPr/>
            </a:lvl1pPr>
          </a:lstStyle>
          <a:p>
            <a:pPr>
              <a:defRPr/>
            </a:pPr>
            <a:fld id="{01513A77-BBA3-40E9-93CF-4AED3796F4C9}" type="slidenum">
              <a:rPr lang="en-US" altLang="en-US"/>
              <a:pPr>
                <a:defRPr/>
              </a:pPr>
              <a:t>‹#›</a:t>
            </a:fld>
            <a:endParaRPr lang="en-US" altLang="en-US"/>
          </a:p>
        </p:txBody>
      </p:sp>
    </p:spTree>
    <p:extLst>
      <p:ext uri="{BB962C8B-B14F-4D97-AF65-F5344CB8AC3E}">
        <p14:creationId xmlns:p14="http://schemas.microsoft.com/office/powerpoint/2010/main" val="2632663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9566807D-00E1-42FF-AFEA-1FA075A7DB7E}"/>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a:extLst>
              <a:ext uri="{FF2B5EF4-FFF2-40B4-BE49-F238E27FC236}">
                <a16:creationId xmlns:a16="http://schemas.microsoft.com/office/drawing/2014/main" id="{AAC0F077-F806-4015-8A75-E98DEF12C526}"/>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6">
            <a:extLst>
              <a:ext uri="{FF2B5EF4-FFF2-40B4-BE49-F238E27FC236}">
                <a16:creationId xmlns:a16="http://schemas.microsoft.com/office/drawing/2014/main" id="{CFE647F0-DA6C-43CA-B153-8735425630FF}"/>
              </a:ext>
            </a:extLst>
          </p:cNvPr>
          <p:cNvSpPr>
            <a:spLocks noGrp="1" noChangeArrowheads="1"/>
          </p:cNvSpPr>
          <p:nvPr>
            <p:ph type="sldNum" sz="quarter" idx="12"/>
          </p:nvPr>
        </p:nvSpPr>
        <p:spPr>
          <a:ln/>
        </p:spPr>
        <p:txBody>
          <a:bodyPr/>
          <a:lstStyle>
            <a:lvl1pPr>
              <a:defRPr/>
            </a:lvl1pPr>
          </a:lstStyle>
          <a:p>
            <a:pPr>
              <a:defRPr/>
            </a:pPr>
            <a:fld id="{DC70B314-3960-4E5B-9264-42D08063589C}" type="slidenum">
              <a:rPr lang="en-US" altLang="en-US"/>
              <a:pPr>
                <a:defRPr/>
              </a:pPr>
              <a:t>‹#›</a:t>
            </a:fld>
            <a:endParaRPr lang="en-US" altLang="en-US"/>
          </a:p>
        </p:txBody>
      </p:sp>
    </p:spTree>
    <p:extLst>
      <p:ext uri="{BB962C8B-B14F-4D97-AF65-F5344CB8AC3E}">
        <p14:creationId xmlns:p14="http://schemas.microsoft.com/office/powerpoint/2010/main" val="2735381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D90E56-E561-489A-B810-1DDAF1A16352}"/>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00F6EE9-5ED5-4ACF-B8DC-D3E598191FD6}"/>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644F3C5-71F4-4F21-B3F6-620F0A03E67F}"/>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a:extLst>
              <a:ext uri="{FF2B5EF4-FFF2-40B4-BE49-F238E27FC236}">
                <a16:creationId xmlns:a16="http://schemas.microsoft.com/office/drawing/2014/main" id="{9566807D-00E1-42FF-AFEA-1FA075A7DB7E}"/>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AAC0F077-F806-4015-8A75-E98DEF12C526}"/>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CFE647F0-DA6C-43CA-B153-8735425630FF}"/>
              </a:ext>
            </a:extLst>
          </p:cNvPr>
          <p:cNvSpPr>
            <a:spLocks noGrp="1" noChangeArrowheads="1"/>
          </p:cNvSpPr>
          <p:nvPr>
            <p:ph type="sldNum" sz="quarter" idx="12"/>
          </p:nvPr>
        </p:nvSpPr>
        <p:spPr>
          <a:ln/>
        </p:spPr>
        <p:txBody>
          <a:bodyPr/>
          <a:lstStyle>
            <a:lvl1pPr>
              <a:defRPr/>
            </a:lvl1pPr>
          </a:lstStyle>
          <a:p>
            <a:pPr>
              <a:defRPr/>
            </a:pPr>
            <a:fld id="{223B693E-DE96-4353-BE1B-39775A0A07C7}" type="slidenum">
              <a:rPr lang="en-US" altLang="en-US"/>
              <a:pPr>
                <a:defRPr/>
              </a:pPr>
              <a:t>‹#›</a:t>
            </a:fld>
            <a:endParaRPr lang="en-US" altLang="en-US"/>
          </a:p>
        </p:txBody>
      </p:sp>
    </p:spTree>
    <p:extLst>
      <p:ext uri="{BB962C8B-B14F-4D97-AF65-F5344CB8AC3E}">
        <p14:creationId xmlns:p14="http://schemas.microsoft.com/office/powerpoint/2010/main" val="36105044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1C7AAD-83E3-44E5-8C81-6507E025A043}"/>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2F4987C-0EEB-4728-A16E-87DCB4DB583D}"/>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a:extLst>
              <a:ext uri="{FF2B5EF4-FFF2-40B4-BE49-F238E27FC236}">
                <a16:creationId xmlns:a16="http://schemas.microsoft.com/office/drawing/2014/main" id="{FB9AE1C9-A47D-434B-ADA8-77794AC56911}"/>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a:extLst>
              <a:ext uri="{FF2B5EF4-FFF2-40B4-BE49-F238E27FC236}">
                <a16:creationId xmlns:a16="http://schemas.microsoft.com/office/drawing/2014/main" id="{9566807D-00E1-42FF-AFEA-1FA075A7DB7E}"/>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AAC0F077-F806-4015-8A75-E98DEF12C526}"/>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CFE647F0-DA6C-43CA-B153-8735425630FF}"/>
              </a:ext>
            </a:extLst>
          </p:cNvPr>
          <p:cNvSpPr>
            <a:spLocks noGrp="1" noChangeArrowheads="1"/>
          </p:cNvSpPr>
          <p:nvPr>
            <p:ph type="sldNum" sz="quarter" idx="12"/>
          </p:nvPr>
        </p:nvSpPr>
        <p:spPr>
          <a:ln/>
        </p:spPr>
        <p:txBody>
          <a:bodyPr/>
          <a:lstStyle>
            <a:lvl1pPr>
              <a:defRPr/>
            </a:lvl1pPr>
          </a:lstStyle>
          <a:p>
            <a:pPr>
              <a:defRPr/>
            </a:pPr>
            <a:fld id="{C507ADC7-D0EA-4A8E-A95F-C847CC74A02C}" type="slidenum">
              <a:rPr lang="en-US" altLang="en-US"/>
              <a:pPr>
                <a:defRPr/>
              </a:pPr>
              <a:t>‹#›</a:t>
            </a:fld>
            <a:endParaRPr lang="en-US" altLang="en-US"/>
          </a:p>
        </p:txBody>
      </p:sp>
    </p:spTree>
    <p:extLst>
      <p:ext uri="{BB962C8B-B14F-4D97-AF65-F5344CB8AC3E}">
        <p14:creationId xmlns:p14="http://schemas.microsoft.com/office/powerpoint/2010/main" val="35389424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29F58-D1C7-44CD-9BBE-44E36966E57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558BAEA-A2D6-4824-88D8-E6F476E2806C}"/>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9566807D-00E1-42FF-AFEA-1FA075A7DB7E}"/>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AAC0F077-F806-4015-8A75-E98DEF12C526}"/>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CFE647F0-DA6C-43CA-B153-8735425630FF}"/>
              </a:ext>
            </a:extLst>
          </p:cNvPr>
          <p:cNvSpPr>
            <a:spLocks noGrp="1" noChangeArrowheads="1"/>
          </p:cNvSpPr>
          <p:nvPr>
            <p:ph type="sldNum" sz="quarter" idx="12"/>
          </p:nvPr>
        </p:nvSpPr>
        <p:spPr>
          <a:ln/>
        </p:spPr>
        <p:txBody>
          <a:bodyPr/>
          <a:lstStyle>
            <a:lvl1pPr>
              <a:defRPr/>
            </a:lvl1pPr>
          </a:lstStyle>
          <a:p>
            <a:pPr>
              <a:defRPr/>
            </a:pPr>
            <a:fld id="{88DEE6BB-0C4A-4BFB-BAFF-8B9CF421AF7B}" type="slidenum">
              <a:rPr lang="en-US" altLang="en-US"/>
              <a:pPr>
                <a:defRPr/>
              </a:pPr>
              <a:t>‹#›</a:t>
            </a:fld>
            <a:endParaRPr lang="en-US" altLang="en-US"/>
          </a:p>
        </p:txBody>
      </p:sp>
    </p:spTree>
    <p:extLst>
      <p:ext uri="{BB962C8B-B14F-4D97-AF65-F5344CB8AC3E}">
        <p14:creationId xmlns:p14="http://schemas.microsoft.com/office/powerpoint/2010/main" val="19514956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61CD463-846C-40B5-95BC-B6DA3B3D6F1B}"/>
              </a:ext>
            </a:extLst>
          </p:cNvPr>
          <p:cNvSpPr>
            <a:spLocks noGrp="1"/>
          </p:cNvSpPr>
          <p:nvPr>
            <p:ph type="title" orient="vert"/>
          </p:nvPr>
        </p:nvSpPr>
        <p:spPr>
          <a:xfrm>
            <a:off x="6629400" y="836613"/>
            <a:ext cx="2057400" cy="4065587"/>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B01F080-2176-4176-902E-ADEB28A937CB}"/>
              </a:ext>
            </a:extLst>
          </p:cNvPr>
          <p:cNvSpPr>
            <a:spLocks noGrp="1"/>
          </p:cNvSpPr>
          <p:nvPr>
            <p:ph type="body" orient="vert" idx="1"/>
          </p:nvPr>
        </p:nvSpPr>
        <p:spPr>
          <a:xfrm>
            <a:off x="457200" y="836613"/>
            <a:ext cx="6019800" cy="406558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9566807D-00E1-42FF-AFEA-1FA075A7DB7E}"/>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AAC0F077-F806-4015-8A75-E98DEF12C526}"/>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CFE647F0-DA6C-43CA-B153-8735425630FF}"/>
              </a:ext>
            </a:extLst>
          </p:cNvPr>
          <p:cNvSpPr>
            <a:spLocks noGrp="1" noChangeArrowheads="1"/>
          </p:cNvSpPr>
          <p:nvPr>
            <p:ph type="sldNum" sz="quarter" idx="12"/>
          </p:nvPr>
        </p:nvSpPr>
        <p:spPr>
          <a:ln/>
        </p:spPr>
        <p:txBody>
          <a:bodyPr/>
          <a:lstStyle>
            <a:lvl1pPr>
              <a:defRPr/>
            </a:lvl1pPr>
          </a:lstStyle>
          <a:p>
            <a:pPr>
              <a:defRPr/>
            </a:pPr>
            <a:fld id="{35DE16B9-21CC-4EA4-A8E6-5B0AE78367D7}" type="slidenum">
              <a:rPr lang="en-US" altLang="en-US"/>
              <a:pPr>
                <a:defRPr/>
              </a:pPr>
              <a:t>‹#›</a:t>
            </a:fld>
            <a:endParaRPr lang="en-US" altLang="en-US"/>
          </a:p>
        </p:txBody>
      </p:sp>
    </p:spTree>
    <p:extLst>
      <p:ext uri="{BB962C8B-B14F-4D97-AF65-F5344CB8AC3E}">
        <p14:creationId xmlns:p14="http://schemas.microsoft.com/office/powerpoint/2010/main" val="1622832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1C7E1948-6E33-4E09-AA02-524E832FF6BE}"/>
              </a:ext>
            </a:extLst>
          </p:cNvPr>
          <p:cNvSpPr>
            <a:spLocks noGrp="1"/>
          </p:cNvSpPr>
          <p:nvPr>
            <p:ph/>
          </p:nvPr>
        </p:nvSpPr>
        <p:spPr>
          <a:xfrm>
            <a:off x="457200" y="836613"/>
            <a:ext cx="8229600" cy="406558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4">
            <a:extLst>
              <a:ext uri="{FF2B5EF4-FFF2-40B4-BE49-F238E27FC236}">
                <a16:creationId xmlns:a16="http://schemas.microsoft.com/office/drawing/2014/main" id="{9566807D-00E1-42FF-AFEA-1FA075A7DB7E}"/>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a:extLst>
              <a:ext uri="{FF2B5EF4-FFF2-40B4-BE49-F238E27FC236}">
                <a16:creationId xmlns:a16="http://schemas.microsoft.com/office/drawing/2014/main" id="{AAC0F077-F806-4015-8A75-E98DEF12C526}"/>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a:extLst>
              <a:ext uri="{FF2B5EF4-FFF2-40B4-BE49-F238E27FC236}">
                <a16:creationId xmlns:a16="http://schemas.microsoft.com/office/drawing/2014/main" id="{CFE647F0-DA6C-43CA-B153-8735425630FF}"/>
              </a:ext>
            </a:extLst>
          </p:cNvPr>
          <p:cNvSpPr>
            <a:spLocks noGrp="1" noChangeArrowheads="1"/>
          </p:cNvSpPr>
          <p:nvPr>
            <p:ph type="sldNum" sz="quarter" idx="12"/>
          </p:nvPr>
        </p:nvSpPr>
        <p:spPr>
          <a:ln/>
        </p:spPr>
        <p:txBody>
          <a:bodyPr/>
          <a:lstStyle>
            <a:lvl1pPr>
              <a:defRPr/>
            </a:lvl1pPr>
          </a:lstStyle>
          <a:p>
            <a:pPr>
              <a:defRPr/>
            </a:pPr>
            <a:fld id="{8BEFBC64-002A-487E-88FE-68BAD55F4B44}" type="slidenum">
              <a:rPr lang="en-US" altLang="en-US"/>
              <a:pPr>
                <a:defRPr/>
              </a:pPr>
              <a:t>‹#›</a:t>
            </a:fld>
            <a:endParaRPr lang="en-US" altLang="en-US"/>
          </a:p>
        </p:txBody>
      </p:sp>
    </p:spTree>
    <p:extLst>
      <p:ext uri="{BB962C8B-B14F-4D97-AF65-F5344CB8AC3E}">
        <p14:creationId xmlns:p14="http://schemas.microsoft.com/office/powerpoint/2010/main" val="1741133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7" descr="PPT"/>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0" y="-1588"/>
            <a:ext cx="9144000"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2"/>
          <p:cNvSpPr>
            <a:spLocks noGrp="1" noChangeArrowheads="1"/>
          </p:cNvSpPr>
          <p:nvPr>
            <p:ph type="title"/>
          </p:nvPr>
        </p:nvSpPr>
        <p:spPr bwMode="auto">
          <a:xfrm>
            <a:off x="457200" y="8366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8" name="Rectangle 3"/>
          <p:cNvSpPr>
            <a:spLocks noGrp="1" noChangeArrowheads="1"/>
          </p:cNvSpPr>
          <p:nvPr>
            <p:ph type="body" idx="1"/>
          </p:nvPr>
        </p:nvSpPr>
        <p:spPr bwMode="auto">
          <a:xfrm>
            <a:off x="457200" y="2349500"/>
            <a:ext cx="8229600" cy="255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8196" name="Rectangle 4">
            <a:extLst>
              <a:ext uri="{FF2B5EF4-FFF2-40B4-BE49-F238E27FC236}">
                <a16:creationId xmlns:a16="http://schemas.microsoft.com/office/drawing/2014/main" id="{9566807D-00E1-42FF-AFEA-1FA075A7DB7E}"/>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solidFill>
                  <a:schemeClr val="bg1"/>
                </a:solidFill>
              </a:defRPr>
            </a:lvl1pPr>
          </a:lstStyle>
          <a:p>
            <a:pPr>
              <a:defRPr/>
            </a:pPr>
            <a:endParaRPr lang="en-US" altLang="en-US"/>
          </a:p>
        </p:txBody>
      </p:sp>
      <p:sp>
        <p:nvSpPr>
          <p:cNvPr id="8197" name="Rectangle 5">
            <a:extLst>
              <a:ext uri="{FF2B5EF4-FFF2-40B4-BE49-F238E27FC236}">
                <a16:creationId xmlns:a16="http://schemas.microsoft.com/office/drawing/2014/main" id="{AAC0F077-F806-4015-8A75-E98DEF12C526}"/>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solidFill>
                  <a:schemeClr val="bg1"/>
                </a:solidFill>
              </a:defRPr>
            </a:lvl1pPr>
          </a:lstStyle>
          <a:p>
            <a:pPr>
              <a:defRPr/>
            </a:pPr>
            <a:endParaRPr lang="en-US" altLang="en-US"/>
          </a:p>
        </p:txBody>
      </p:sp>
      <p:sp>
        <p:nvSpPr>
          <p:cNvPr id="8198" name="Rectangle 6">
            <a:extLst>
              <a:ext uri="{FF2B5EF4-FFF2-40B4-BE49-F238E27FC236}">
                <a16:creationId xmlns:a16="http://schemas.microsoft.com/office/drawing/2014/main" id="{CFE647F0-DA6C-43CA-B153-8735425630FF}"/>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solidFill>
                  <a:schemeClr val="bg1"/>
                </a:solidFill>
              </a:defRPr>
            </a:lvl1pPr>
          </a:lstStyle>
          <a:p>
            <a:pPr>
              <a:defRPr/>
            </a:pPr>
            <a:fld id="{F3F7F6C8-547C-42B5-B3AE-4D489483BCF0}" type="slidenum">
              <a:rPr lang="en-US" altLang="en-US"/>
              <a:pPr>
                <a:defRPr/>
              </a:pPr>
              <a:t>‹#›</a:t>
            </a:fld>
            <a:endParaRPr lang="en-US" altLang="en-US"/>
          </a:p>
        </p:txBody>
      </p:sp>
      <p:pic>
        <p:nvPicPr>
          <p:cNvPr id="1032" name="Picture 8" descr="ARKiveURL-(for-dark-backgrounds)"/>
          <p:cNvPicPr>
            <a:picLocks noChangeAspect="1" noChangeArrowheads="1"/>
          </p:cNvPicPr>
          <p:nvPr userDrawn="1"/>
        </p:nvPicPr>
        <p:blipFill>
          <a:blip r:embed="rId15" cstate="print">
            <a:extLst>
              <a:ext uri="{28A0092B-C50C-407E-A947-70E740481C1C}">
                <a14:useLocalDpi xmlns:a14="http://schemas.microsoft.com/office/drawing/2010/main" val="0"/>
              </a:ext>
            </a:extLst>
          </a:blip>
          <a:srcRect/>
          <a:stretch>
            <a:fillRect/>
          </a:stretch>
        </p:blipFill>
        <p:spPr bwMode="auto">
          <a:xfrm>
            <a:off x="179388" y="115888"/>
            <a:ext cx="2447925" cy="703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676"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Lst>
  <p:txStyles>
    <p:titleStyle>
      <a:lvl1pPr algn="ctr" rtl="0" eaLnBrk="0" fontAlgn="base" hangingPunct="0">
        <a:spcBef>
          <a:spcPct val="0"/>
        </a:spcBef>
        <a:spcAft>
          <a:spcPct val="0"/>
        </a:spcAft>
        <a:defRPr sz="3200" b="1" kern="1200">
          <a:solidFill>
            <a:schemeClr val="bg1"/>
          </a:solidFill>
          <a:latin typeface="+mj-lt"/>
          <a:ea typeface="+mj-ea"/>
          <a:cs typeface="+mj-cs"/>
        </a:defRPr>
      </a:lvl1pPr>
      <a:lvl2pPr algn="ctr" rtl="0" eaLnBrk="0" fontAlgn="base" hangingPunct="0">
        <a:spcBef>
          <a:spcPct val="0"/>
        </a:spcBef>
        <a:spcAft>
          <a:spcPct val="0"/>
        </a:spcAft>
        <a:defRPr sz="3200" b="1">
          <a:solidFill>
            <a:schemeClr val="bg1"/>
          </a:solidFill>
          <a:latin typeface="Arial" panose="020B0604020202020204" pitchFamily="34" charset="0"/>
        </a:defRPr>
      </a:lvl2pPr>
      <a:lvl3pPr algn="ctr" rtl="0" eaLnBrk="0" fontAlgn="base" hangingPunct="0">
        <a:spcBef>
          <a:spcPct val="0"/>
        </a:spcBef>
        <a:spcAft>
          <a:spcPct val="0"/>
        </a:spcAft>
        <a:defRPr sz="3200" b="1">
          <a:solidFill>
            <a:schemeClr val="bg1"/>
          </a:solidFill>
          <a:latin typeface="Arial" panose="020B0604020202020204" pitchFamily="34" charset="0"/>
        </a:defRPr>
      </a:lvl3pPr>
      <a:lvl4pPr algn="ctr" rtl="0" eaLnBrk="0" fontAlgn="base" hangingPunct="0">
        <a:spcBef>
          <a:spcPct val="0"/>
        </a:spcBef>
        <a:spcAft>
          <a:spcPct val="0"/>
        </a:spcAft>
        <a:defRPr sz="3200" b="1">
          <a:solidFill>
            <a:schemeClr val="bg1"/>
          </a:solidFill>
          <a:latin typeface="Arial" panose="020B0604020202020204" pitchFamily="34" charset="0"/>
        </a:defRPr>
      </a:lvl4pPr>
      <a:lvl5pPr algn="ctr" rtl="0" eaLnBrk="0" fontAlgn="base" hangingPunct="0">
        <a:spcBef>
          <a:spcPct val="0"/>
        </a:spcBef>
        <a:spcAft>
          <a:spcPct val="0"/>
        </a:spcAft>
        <a:defRPr sz="3200" b="1">
          <a:solidFill>
            <a:schemeClr val="bg1"/>
          </a:solidFill>
          <a:latin typeface="Arial" panose="020B0604020202020204" pitchFamily="34" charset="0"/>
        </a:defRPr>
      </a:lvl5pPr>
      <a:lvl6pPr marL="457200" algn="ctr" rtl="0" fontAlgn="base">
        <a:spcBef>
          <a:spcPct val="0"/>
        </a:spcBef>
        <a:spcAft>
          <a:spcPct val="0"/>
        </a:spcAft>
        <a:defRPr sz="3200" b="1">
          <a:solidFill>
            <a:schemeClr val="bg1"/>
          </a:solidFill>
          <a:latin typeface="Arial" panose="020B0604020202020204" pitchFamily="34" charset="0"/>
        </a:defRPr>
      </a:lvl6pPr>
      <a:lvl7pPr marL="914400" algn="ctr" rtl="0" fontAlgn="base">
        <a:spcBef>
          <a:spcPct val="0"/>
        </a:spcBef>
        <a:spcAft>
          <a:spcPct val="0"/>
        </a:spcAft>
        <a:defRPr sz="3200" b="1">
          <a:solidFill>
            <a:schemeClr val="bg1"/>
          </a:solidFill>
          <a:latin typeface="Arial" panose="020B0604020202020204" pitchFamily="34" charset="0"/>
        </a:defRPr>
      </a:lvl7pPr>
      <a:lvl8pPr marL="1371600" algn="ctr" rtl="0" fontAlgn="base">
        <a:spcBef>
          <a:spcPct val="0"/>
        </a:spcBef>
        <a:spcAft>
          <a:spcPct val="0"/>
        </a:spcAft>
        <a:defRPr sz="3200" b="1">
          <a:solidFill>
            <a:schemeClr val="bg1"/>
          </a:solidFill>
          <a:latin typeface="Arial" panose="020B0604020202020204" pitchFamily="34" charset="0"/>
        </a:defRPr>
      </a:lvl8pPr>
      <a:lvl9pPr marL="1828800" algn="ctr" rtl="0" fontAlgn="base">
        <a:spcBef>
          <a:spcPct val="0"/>
        </a:spcBef>
        <a:spcAft>
          <a:spcPct val="0"/>
        </a:spcAft>
        <a:defRPr sz="3200" b="1">
          <a:solidFill>
            <a:schemeClr val="bg1"/>
          </a:solidFill>
          <a:latin typeface="Arial" panose="020B0604020202020204" pitchFamily="34" charset="0"/>
        </a:defRPr>
      </a:lvl9pPr>
    </p:titleStyle>
    <p:bodyStyle>
      <a:lvl1pPr marL="342900" indent="-342900" algn="l" rtl="0" eaLnBrk="0" fontAlgn="base" hangingPunct="0">
        <a:spcBef>
          <a:spcPct val="20000"/>
        </a:spcBef>
        <a:spcAft>
          <a:spcPct val="0"/>
        </a:spcAft>
        <a:buChar char="•"/>
        <a:defRPr sz="2400" kern="1200">
          <a:solidFill>
            <a:schemeClr val="bg1"/>
          </a:solidFill>
          <a:latin typeface="+mn-lt"/>
          <a:ea typeface="+mn-ea"/>
          <a:cs typeface="+mn-cs"/>
        </a:defRPr>
      </a:lvl1pPr>
      <a:lvl2pPr marL="742950" indent="-285750" algn="l" rtl="0" eaLnBrk="0" fontAlgn="base" hangingPunct="0">
        <a:spcBef>
          <a:spcPct val="20000"/>
        </a:spcBef>
        <a:spcAft>
          <a:spcPct val="0"/>
        </a:spcAft>
        <a:buChar char="–"/>
        <a:defRPr sz="2000" kern="1200">
          <a:solidFill>
            <a:schemeClr val="bg1"/>
          </a:solidFill>
          <a:latin typeface="+mn-lt"/>
          <a:ea typeface="+mn-ea"/>
          <a:cs typeface="+mn-cs"/>
        </a:defRPr>
      </a:lvl2pPr>
      <a:lvl3pPr marL="1143000" indent="-228600" algn="l" rtl="0" eaLnBrk="0" fontAlgn="base" hangingPunct="0">
        <a:spcBef>
          <a:spcPct val="20000"/>
        </a:spcBef>
        <a:spcAft>
          <a:spcPct val="0"/>
        </a:spcAft>
        <a:buChar char="•"/>
        <a:defRPr sz="2000" kern="1200">
          <a:solidFill>
            <a:schemeClr val="bg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bg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3.jpeg"/><Relationship Id="rId7"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 Id="rId9" Type="http://schemas.openxmlformats.org/officeDocument/2006/relationships/image" Target="../media/image1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4.jpeg"/><Relationship Id="rId7" Type="http://schemas.openxmlformats.org/officeDocument/2006/relationships/image" Target="../media/image27.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1.jpeg"/></Relationships>
</file>

<file path=ppt/slides/_rels/slide14.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15.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16.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17.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40.jpeg"/></Relationships>
</file>

<file path=ppt/slides/_rels/slide18.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43.jpeg"/><Relationship Id="rId4" Type="http://schemas.openxmlformats.org/officeDocument/2006/relationships/image" Target="../media/image42.jpeg"/></Relationships>
</file>

<file path=ppt/slides/_rels/slide19.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44.jpeg"/></Relationships>
</file>

<file path=ppt/slides/_rels/slide2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44.jpeg"/></Relationships>
</file>

<file path=ppt/slides/_rels/slide2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44.jpeg"/></Relationships>
</file>

<file path=ppt/slides/_rels/slide24.xml.rels><?xml version="1.0" encoding="UTF-8" standalone="yes"?>
<Relationships xmlns="http://schemas.openxmlformats.org/package/2006/relationships"><Relationship Id="rId3" Type="http://schemas.openxmlformats.org/officeDocument/2006/relationships/hyperlink" Target="http://www.arkive.org/green-turtle/chelonia-mydas/video-09c.html"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47.jpeg"/></Relationships>
</file>

<file path=ppt/slides/_rels/slide25.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44.jpeg"/></Relationships>
</file>

<file path=ppt/slides/_rels/slide2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49.jpeg"/></Relationships>
</file>

<file path=ppt/slides/_rels/slide2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53.jpeg"/><Relationship Id="rId4" Type="http://schemas.openxmlformats.org/officeDocument/2006/relationships/image" Target="../media/image52.jpe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755650" y="620713"/>
            <a:ext cx="7772400" cy="1470025"/>
          </a:xfrm>
        </p:spPr>
        <p:txBody>
          <a:bodyPr/>
          <a:lstStyle/>
          <a:p>
            <a:pPr eaLnBrk="1" hangingPunct="1"/>
            <a:r>
              <a:rPr lang="en-GB" altLang="en-US" smtClean="0"/>
              <a:t>Turtle Life Cycle</a:t>
            </a:r>
          </a:p>
        </p:txBody>
      </p:sp>
      <p:sp>
        <p:nvSpPr>
          <p:cNvPr id="4099" name="Text Box 26"/>
          <p:cNvSpPr txBox="1">
            <a:spLocks noChangeArrowheads="1"/>
          </p:cNvSpPr>
          <p:nvPr/>
        </p:nvSpPr>
        <p:spPr bwMode="auto">
          <a:xfrm>
            <a:off x="3319463" y="1196975"/>
            <a:ext cx="557371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endParaRPr lang="en-GB" altLang="en-US"/>
          </a:p>
        </p:txBody>
      </p:sp>
      <p:sp>
        <p:nvSpPr>
          <p:cNvPr id="4100" name="AutoShape 27"/>
          <p:cNvSpPr>
            <a:spLocks noChangeArrowheads="1"/>
          </p:cNvSpPr>
          <p:nvPr/>
        </p:nvSpPr>
        <p:spPr bwMode="auto">
          <a:xfrm>
            <a:off x="2771775" y="2349500"/>
            <a:ext cx="3635375" cy="3455988"/>
          </a:xfrm>
          <a:custGeom>
            <a:avLst/>
            <a:gdLst>
              <a:gd name="T0" fmla="*/ 1817688 w 21600"/>
              <a:gd name="T1" fmla="*/ 0 h 21600"/>
              <a:gd name="T2" fmla="*/ 532347 w 21600"/>
              <a:gd name="T3" fmla="*/ 506078 h 21600"/>
              <a:gd name="T4" fmla="*/ 0 w 21600"/>
              <a:gd name="T5" fmla="*/ 1727994 h 21600"/>
              <a:gd name="T6" fmla="*/ 532347 w 21600"/>
              <a:gd name="T7" fmla="*/ 2949910 h 21600"/>
              <a:gd name="T8" fmla="*/ 1817688 w 21600"/>
              <a:gd name="T9" fmla="*/ 3455988 h 21600"/>
              <a:gd name="T10" fmla="*/ 3103028 w 21600"/>
              <a:gd name="T11" fmla="*/ 2949910 h 21600"/>
              <a:gd name="T12" fmla="*/ 3635375 w 21600"/>
              <a:gd name="T13" fmla="*/ 1727994 h 21600"/>
              <a:gd name="T14" fmla="*/ 3103028 w 21600"/>
              <a:gd name="T15" fmla="*/ 506078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086" y="10800"/>
                </a:moveTo>
                <a:cubicBezTo>
                  <a:pt x="1086" y="16165"/>
                  <a:pt x="5435" y="20514"/>
                  <a:pt x="10800" y="20514"/>
                </a:cubicBezTo>
                <a:cubicBezTo>
                  <a:pt x="16165" y="20514"/>
                  <a:pt x="20514" y="16165"/>
                  <a:pt x="20514" y="10800"/>
                </a:cubicBezTo>
                <a:cubicBezTo>
                  <a:pt x="20514" y="5435"/>
                  <a:pt x="16165" y="1086"/>
                  <a:pt x="10800" y="1086"/>
                </a:cubicBezTo>
                <a:cubicBezTo>
                  <a:pt x="5435" y="1086"/>
                  <a:pt x="1086" y="5435"/>
                  <a:pt x="1086" y="10800"/>
                </a:cubicBezTo>
                <a:close/>
              </a:path>
            </a:pathLst>
          </a:custGeom>
          <a:solidFill>
            <a:srgbClr val="FF99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pic>
        <p:nvPicPr>
          <p:cNvPr id="4101" name="Picture 28" descr="Green turtle egg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24300" y="2060575"/>
            <a:ext cx="1273175"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Picture 29" descr="Green turtle hatch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51500" y="3068638"/>
            <a:ext cx="10810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3" name="Picture 30" descr="Green turtle hatchli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51500" y="4365625"/>
            <a:ext cx="1058863" cy="79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4" name="Picture 31" descr="Green turtle, side profil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24300" y="5373688"/>
            <a:ext cx="1271588" cy="86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5" name="Picture 32" descr="Green turtles mati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11413" y="4437063"/>
            <a:ext cx="1165225" cy="7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6" name="Picture 33" descr="Cross section of nest showing green turtle laying eggs into chambe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411413" y="2565400"/>
            <a:ext cx="966787" cy="127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519113" y="630238"/>
            <a:ext cx="8229600" cy="1143000"/>
          </a:xfrm>
        </p:spPr>
        <p:txBody>
          <a:bodyPr/>
          <a:lstStyle/>
          <a:p>
            <a:pPr eaLnBrk="1" hangingPunct="1"/>
            <a:r>
              <a:rPr lang="en-GB" altLang="en-US" sz="3600" smtClean="0"/>
              <a:t>What is a life cycle?</a:t>
            </a:r>
          </a:p>
        </p:txBody>
      </p:sp>
      <p:sp>
        <p:nvSpPr>
          <p:cNvPr id="45064" name="Rectangle 8"/>
          <p:cNvSpPr>
            <a:spLocks noGrp="1" noChangeArrowheads="1"/>
          </p:cNvSpPr>
          <p:nvPr>
            <p:ph type="body" idx="1"/>
          </p:nvPr>
        </p:nvSpPr>
        <p:spPr>
          <a:xfrm>
            <a:off x="468313" y="1844675"/>
            <a:ext cx="8229600" cy="1008063"/>
          </a:xfrm>
        </p:spPr>
        <p:txBody>
          <a:bodyPr/>
          <a:lstStyle/>
          <a:p>
            <a:pPr eaLnBrk="1" hangingPunct="1"/>
            <a:r>
              <a:rPr lang="en-GB" altLang="en-US" smtClean="0"/>
              <a:t>The different stages an animal or plant goes through during its life.</a:t>
            </a:r>
          </a:p>
        </p:txBody>
      </p:sp>
      <p:sp>
        <p:nvSpPr>
          <p:cNvPr id="45065" name="Text Box 9"/>
          <p:cNvSpPr txBox="1">
            <a:spLocks noChangeArrowheads="1"/>
          </p:cNvSpPr>
          <p:nvPr/>
        </p:nvSpPr>
        <p:spPr bwMode="auto">
          <a:xfrm>
            <a:off x="468313" y="3259138"/>
            <a:ext cx="75596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en-GB" altLang="en-US" sz="2400">
                <a:solidFill>
                  <a:schemeClr val="bg1"/>
                </a:solidFill>
              </a:rPr>
              <a:t>   What stages might this include?</a:t>
            </a:r>
            <a:endParaRPr lang="en-GB" altLang="en-US" sz="2000"/>
          </a:p>
        </p:txBody>
      </p:sp>
      <p:sp>
        <p:nvSpPr>
          <p:cNvPr id="45066" name="Text Box 10"/>
          <p:cNvSpPr txBox="1">
            <a:spLocks noChangeArrowheads="1"/>
          </p:cNvSpPr>
          <p:nvPr/>
        </p:nvSpPr>
        <p:spPr bwMode="auto">
          <a:xfrm>
            <a:off x="468313" y="4076700"/>
            <a:ext cx="49672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lvl="1" eaLnBrk="1" hangingPunct="1"/>
            <a:r>
              <a:rPr lang="en-GB" altLang="en-US">
                <a:solidFill>
                  <a:schemeClr val="bg1"/>
                </a:solidFill>
              </a:rPr>
              <a:t>- Birth or germination</a:t>
            </a:r>
          </a:p>
        </p:txBody>
      </p:sp>
      <p:sp>
        <p:nvSpPr>
          <p:cNvPr id="45067" name="Text Box 11"/>
          <p:cNvSpPr txBox="1">
            <a:spLocks noChangeArrowheads="1"/>
          </p:cNvSpPr>
          <p:nvPr/>
        </p:nvSpPr>
        <p:spPr bwMode="auto">
          <a:xfrm>
            <a:off x="468313" y="4581525"/>
            <a:ext cx="38163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lvl="1" eaLnBrk="1" hangingPunct="1"/>
            <a:r>
              <a:rPr lang="en-GB" altLang="en-US">
                <a:solidFill>
                  <a:schemeClr val="bg1"/>
                </a:solidFill>
              </a:rPr>
              <a:t>- Development</a:t>
            </a:r>
            <a:endParaRPr lang="en-GB" altLang="en-US"/>
          </a:p>
        </p:txBody>
      </p:sp>
      <p:sp>
        <p:nvSpPr>
          <p:cNvPr id="45068" name="Text Box 12"/>
          <p:cNvSpPr txBox="1">
            <a:spLocks noChangeArrowheads="1"/>
          </p:cNvSpPr>
          <p:nvPr/>
        </p:nvSpPr>
        <p:spPr bwMode="auto">
          <a:xfrm>
            <a:off x="468313" y="5084763"/>
            <a:ext cx="439261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lvl="1" eaLnBrk="1" hangingPunct="1"/>
            <a:r>
              <a:rPr lang="en-GB" altLang="en-US">
                <a:solidFill>
                  <a:schemeClr val="bg1"/>
                </a:solidFill>
              </a:rPr>
              <a:t>- Reproduction</a:t>
            </a:r>
            <a:endParaRPr lang="en-GB" altLang="en-US"/>
          </a:p>
        </p:txBody>
      </p:sp>
      <p:pic>
        <p:nvPicPr>
          <p:cNvPr id="45073" name="Picture 17" descr="Horse chestnut germinat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92500" y="4365625"/>
            <a:ext cx="2519363" cy="166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75" name="Picture 19" descr="African elephant giving birth"/>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0788" y="4365625"/>
            <a:ext cx="2519362" cy="165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77" name="Picture 21" descr="Common-warthogs-mati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92500" y="4365625"/>
            <a:ext cx="2519363" cy="168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79" name="Picture 23" descr="Small-tortoiseshell-caterpilla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92500" y="4365625"/>
            <a:ext cx="2519363" cy="166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81" name="Picture 25" descr="Small-tortoiseshell-butterfly"/>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300788" y="4365625"/>
            <a:ext cx="2519362" cy="167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83" name="Picture 27" descr="Arctic-wolf-with-pup-near-de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300788" y="2565400"/>
            <a:ext cx="2447925" cy="1627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88" name="Picture 32" descr="Common-warthog-female-with-young-piglets"/>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300788" y="4365625"/>
            <a:ext cx="2519362" cy="167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4505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5064">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506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506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507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5075"/>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mph" presetSubtype="0" grpId="1" nodeType="clickEffect">
                                  <p:stCondLst>
                                    <p:cond delay="0"/>
                                  </p:stCondLst>
                                  <p:childTnLst>
                                    <p:set>
                                      <p:cBhvr rctx="PPT">
                                        <p:cTn id="26" dur="indefinite"/>
                                        <p:tgtEl>
                                          <p:spTgt spid="45066"/>
                                        </p:tgtEl>
                                        <p:attrNameLst>
                                          <p:attrName>style.opacity</p:attrName>
                                        </p:attrNameLst>
                                      </p:cBhvr>
                                      <p:to>
                                        <p:strVal val="0.5"/>
                                      </p:to>
                                    </p:set>
                                    <p:animEffect filter="image" prLst="opacity: 0.5">
                                      <p:cBhvr rctx="IE">
                                        <p:cTn id="27" dur="indefinite"/>
                                        <p:tgtEl>
                                          <p:spTgt spid="45066"/>
                                        </p:tgtEl>
                                      </p:cBhvr>
                                    </p:animEffect>
                                  </p:childTnLst>
                                </p:cTn>
                              </p:par>
                              <p:par>
                                <p:cTn id="28" presetID="1" presetClass="entr" presetSubtype="0" fill="hold" grpId="0" nodeType="withEffect">
                                  <p:stCondLst>
                                    <p:cond delay="0"/>
                                  </p:stCondLst>
                                  <p:childTnLst>
                                    <p:set>
                                      <p:cBhvr>
                                        <p:cTn id="29" dur="1" fill="hold">
                                          <p:stCondLst>
                                            <p:cond delay="0"/>
                                          </p:stCondLst>
                                        </p:cTn>
                                        <p:tgtEl>
                                          <p:spTgt spid="45067"/>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45079"/>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45081"/>
                                        </p:tgtEl>
                                        <p:attrNameLst>
                                          <p:attrName>style.visibility</p:attrName>
                                        </p:attrNameLst>
                                      </p:cBhvr>
                                      <p:to>
                                        <p:strVal val="visible"/>
                                      </p:to>
                                    </p:set>
                                  </p:childTnLst>
                                </p:cTn>
                              </p:par>
                              <p:par>
                                <p:cTn id="34" presetID="1" presetClass="entr" presetSubtype="0" fill="hold" nodeType="withEffect">
                                  <p:stCondLst>
                                    <p:cond delay="0"/>
                                  </p:stCondLst>
                                  <p:childTnLst>
                                    <p:set>
                                      <p:cBhvr>
                                        <p:cTn id="35" dur="1" fill="hold">
                                          <p:stCondLst>
                                            <p:cond delay="0"/>
                                          </p:stCondLst>
                                        </p:cTn>
                                        <p:tgtEl>
                                          <p:spTgt spid="45083"/>
                                        </p:tgtEl>
                                        <p:attrNameLst>
                                          <p:attrName>style.visibility</p:attrName>
                                        </p:attrNameLst>
                                      </p:cBhvr>
                                      <p:to>
                                        <p:strVal val="visible"/>
                                      </p:to>
                                    </p:set>
                                  </p:childTnLst>
                                </p:cTn>
                              </p:par>
                            </p:childTnLst>
                          </p:cTn>
                        </p:par>
                      </p:childTnLst>
                    </p:cTn>
                  </p:par>
                  <p:par>
                    <p:cTn id="36" fill="hold" nodeType="clickPar">
                      <p:stCondLst>
                        <p:cond delay="indefinite"/>
                      </p:stCondLst>
                      <p:childTnLst>
                        <p:par>
                          <p:cTn id="37" fill="hold" nodeType="withGroup">
                            <p:stCondLst>
                              <p:cond delay="0"/>
                            </p:stCondLst>
                            <p:childTnLst>
                              <p:par>
                                <p:cTn id="38" presetID="1" presetClass="exit" presetSubtype="0" fill="hold" nodeType="clickEffect">
                                  <p:stCondLst>
                                    <p:cond delay="0"/>
                                  </p:stCondLst>
                                  <p:childTnLst>
                                    <p:set>
                                      <p:cBhvr>
                                        <p:cTn id="39" dur="1" fill="hold">
                                          <p:stCondLst>
                                            <p:cond delay="0"/>
                                          </p:stCondLst>
                                        </p:cTn>
                                        <p:tgtEl>
                                          <p:spTgt spid="45083"/>
                                        </p:tgtEl>
                                        <p:attrNameLst>
                                          <p:attrName>style.visibility</p:attrName>
                                        </p:attrNameLst>
                                      </p:cBhvr>
                                      <p:to>
                                        <p:strVal val="hidden"/>
                                      </p:to>
                                    </p:set>
                                  </p:childTnLst>
                                </p:cTn>
                              </p:par>
                              <p:par>
                                <p:cTn id="40" presetID="1" presetClass="exit" presetSubtype="0" fill="hold" nodeType="withEffect">
                                  <p:stCondLst>
                                    <p:cond delay="0"/>
                                  </p:stCondLst>
                                  <p:childTnLst>
                                    <p:set>
                                      <p:cBhvr>
                                        <p:cTn id="41" dur="1" fill="hold">
                                          <p:stCondLst>
                                            <p:cond delay="0"/>
                                          </p:stCondLst>
                                        </p:cTn>
                                        <p:tgtEl>
                                          <p:spTgt spid="45079"/>
                                        </p:tgtEl>
                                        <p:attrNameLst>
                                          <p:attrName>style.visibility</p:attrName>
                                        </p:attrNameLst>
                                      </p:cBhvr>
                                      <p:to>
                                        <p:strVal val="hidden"/>
                                      </p:to>
                                    </p:set>
                                  </p:childTnLst>
                                </p:cTn>
                              </p:par>
                              <p:par>
                                <p:cTn id="42" presetID="1" presetClass="exit" presetSubtype="0" fill="hold" nodeType="withEffect">
                                  <p:stCondLst>
                                    <p:cond delay="0"/>
                                  </p:stCondLst>
                                  <p:childTnLst>
                                    <p:set>
                                      <p:cBhvr>
                                        <p:cTn id="43" dur="1" fill="hold">
                                          <p:stCondLst>
                                            <p:cond delay="0"/>
                                          </p:stCondLst>
                                        </p:cTn>
                                        <p:tgtEl>
                                          <p:spTgt spid="45081"/>
                                        </p:tgtEl>
                                        <p:attrNameLst>
                                          <p:attrName>style.visibility</p:attrName>
                                        </p:attrNameLst>
                                      </p:cBhvr>
                                      <p:to>
                                        <p:strVal val="hidden"/>
                                      </p:to>
                                    </p:set>
                                  </p:childTnLst>
                                </p:cTn>
                              </p:par>
                              <p:par>
                                <p:cTn id="44" presetID="1" presetClass="exit" presetSubtype="0" fill="hold" nodeType="withEffect">
                                  <p:stCondLst>
                                    <p:cond delay="0"/>
                                  </p:stCondLst>
                                  <p:childTnLst>
                                    <p:set>
                                      <p:cBhvr>
                                        <p:cTn id="45" dur="1" fill="hold">
                                          <p:stCondLst>
                                            <p:cond delay="0"/>
                                          </p:stCondLst>
                                        </p:cTn>
                                        <p:tgtEl>
                                          <p:spTgt spid="45073"/>
                                        </p:tgtEl>
                                        <p:attrNameLst>
                                          <p:attrName>style.visibility</p:attrName>
                                        </p:attrNameLst>
                                      </p:cBhvr>
                                      <p:to>
                                        <p:strVal val="hidden"/>
                                      </p:to>
                                    </p:set>
                                  </p:childTnLst>
                                </p:cTn>
                              </p:par>
                              <p:par>
                                <p:cTn id="46" presetID="1" presetClass="exit" presetSubtype="0" fill="hold" nodeType="withEffect">
                                  <p:stCondLst>
                                    <p:cond delay="0"/>
                                  </p:stCondLst>
                                  <p:childTnLst>
                                    <p:set>
                                      <p:cBhvr>
                                        <p:cTn id="47" dur="1" fill="hold">
                                          <p:stCondLst>
                                            <p:cond delay="0"/>
                                          </p:stCondLst>
                                        </p:cTn>
                                        <p:tgtEl>
                                          <p:spTgt spid="45075"/>
                                        </p:tgtEl>
                                        <p:attrNameLst>
                                          <p:attrName>style.visibility</p:attrName>
                                        </p:attrNameLst>
                                      </p:cBhvr>
                                      <p:to>
                                        <p:strVal val="hidden"/>
                                      </p:to>
                                    </p:set>
                                  </p:childTnLst>
                                </p:cTn>
                              </p:par>
                              <p:par>
                                <p:cTn id="48" presetID="9" presetClass="emph" presetSubtype="0" grpId="1" nodeType="withEffect">
                                  <p:stCondLst>
                                    <p:cond delay="0"/>
                                  </p:stCondLst>
                                  <p:childTnLst>
                                    <p:set>
                                      <p:cBhvr rctx="PPT">
                                        <p:cTn id="49" dur="indefinite"/>
                                        <p:tgtEl>
                                          <p:spTgt spid="45067"/>
                                        </p:tgtEl>
                                        <p:attrNameLst>
                                          <p:attrName>style.opacity</p:attrName>
                                        </p:attrNameLst>
                                      </p:cBhvr>
                                      <p:to>
                                        <p:strVal val="0.5"/>
                                      </p:to>
                                    </p:set>
                                    <p:animEffect filter="image" prLst="opacity: 0.5">
                                      <p:cBhvr rctx="IE">
                                        <p:cTn id="50" dur="indefinite"/>
                                        <p:tgtEl>
                                          <p:spTgt spid="45067"/>
                                        </p:tgtEl>
                                      </p:cBhvr>
                                    </p:animEffect>
                                  </p:childTnLst>
                                </p:cTn>
                              </p:par>
                              <p:par>
                                <p:cTn id="51" presetID="1" presetClass="entr" presetSubtype="0" fill="hold" nodeType="withEffect">
                                  <p:stCondLst>
                                    <p:cond delay="0"/>
                                  </p:stCondLst>
                                  <p:childTnLst>
                                    <p:set>
                                      <p:cBhvr>
                                        <p:cTn id="52" dur="1" fill="hold">
                                          <p:stCondLst>
                                            <p:cond delay="0"/>
                                          </p:stCondLst>
                                        </p:cTn>
                                        <p:tgtEl>
                                          <p:spTgt spid="45077"/>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45068"/>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450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p:bldP spid="45064" grpId="0" build="p"/>
      <p:bldP spid="45065" grpId="0"/>
      <p:bldP spid="45066" grpId="0"/>
      <p:bldP spid="45066" grpId="1"/>
      <p:bldP spid="45067" grpId="0"/>
      <p:bldP spid="45067" grpId="1"/>
      <p:bldP spid="4506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10" name="Text Box 6"/>
          <p:cNvSpPr txBox="1">
            <a:spLocks noChangeArrowheads="1"/>
          </p:cNvSpPr>
          <p:nvPr/>
        </p:nvSpPr>
        <p:spPr bwMode="auto">
          <a:xfrm>
            <a:off x="2771775" y="700088"/>
            <a:ext cx="3814763"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3600" b="1">
                <a:solidFill>
                  <a:schemeClr val="bg1"/>
                </a:solidFill>
              </a:rPr>
              <a:t>Species groups</a:t>
            </a:r>
          </a:p>
        </p:txBody>
      </p:sp>
      <p:sp>
        <p:nvSpPr>
          <p:cNvPr id="47112" name="Text Box 8"/>
          <p:cNvSpPr txBox="1">
            <a:spLocks noChangeArrowheads="1"/>
          </p:cNvSpPr>
          <p:nvPr/>
        </p:nvSpPr>
        <p:spPr bwMode="auto">
          <a:xfrm>
            <a:off x="971550" y="1557338"/>
            <a:ext cx="6913563" cy="1370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400">
                <a:solidFill>
                  <a:schemeClr val="bg1"/>
                </a:solidFill>
              </a:rPr>
              <a:t> There are many different species on the planet, and they belong to different groups.</a:t>
            </a:r>
          </a:p>
          <a:p>
            <a:pPr eaLnBrk="1" hangingPunct="1">
              <a:spcBef>
                <a:spcPct val="50000"/>
              </a:spcBef>
              <a:buFontTx/>
              <a:buChar char="•"/>
            </a:pPr>
            <a:r>
              <a:rPr lang="en-GB" altLang="en-US" sz="2400">
                <a:solidFill>
                  <a:schemeClr val="bg1"/>
                </a:solidFill>
              </a:rPr>
              <a:t> Can you name some groups of species? </a:t>
            </a:r>
          </a:p>
        </p:txBody>
      </p:sp>
      <p:sp>
        <p:nvSpPr>
          <p:cNvPr id="47113" name="Text Box 9"/>
          <p:cNvSpPr txBox="1">
            <a:spLocks noChangeArrowheads="1"/>
          </p:cNvSpPr>
          <p:nvPr/>
        </p:nvSpPr>
        <p:spPr bwMode="auto">
          <a:xfrm>
            <a:off x="6011863" y="5949950"/>
            <a:ext cx="208756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rgbClr val="FF99CC"/>
                </a:solidFill>
              </a:rPr>
              <a:t>REPTILES</a:t>
            </a:r>
          </a:p>
        </p:txBody>
      </p:sp>
      <p:sp>
        <p:nvSpPr>
          <p:cNvPr id="47114" name="Text Box 10"/>
          <p:cNvSpPr txBox="1">
            <a:spLocks noChangeArrowheads="1"/>
          </p:cNvSpPr>
          <p:nvPr/>
        </p:nvSpPr>
        <p:spPr bwMode="auto">
          <a:xfrm>
            <a:off x="3492500" y="3933825"/>
            <a:ext cx="237648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rgbClr val="00FF00"/>
                </a:solidFill>
              </a:rPr>
              <a:t>AMPHIBIANS</a:t>
            </a:r>
          </a:p>
        </p:txBody>
      </p:sp>
      <p:sp>
        <p:nvSpPr>
          <p:cNvPr id="47115" name="Text Box 11"/>
          <p:cNvSpPr txBox="1">
            <a:spLocks noChangeArrowheads="1"/>
          </p:cNvSpPr>
          <p:nvPr/>
        </p:nvSpPr>
        <p:spPr bwMode="auto">
          <a:xfrm>
            <a:off x="6659563" y="4365625"/>
            <a:ext cx="28797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rgbClr val="00FFFF"/>
                </a:solidFill>
              </a:rPr>
              <a:t>PLANTS</a:t>
            </a:r>
          </a:p>
        </p:txBody>
      </p:sp>
      <p:sp>
        <p:nvSpPr>
          <p:cNvPr id="47116" name="Text Box 12"/>
          <p:cNvSpPr txBox="1">
            <a:spLocks noChangeArrowheads="1"/>
          </p:cNvSpPr>
          <p:nvPr/>
        </p:nvSpPr>
        <p:spPr bwMode="auto">
          <a:xfrm>
            <a:off x="1908175" y="5805488"/>
            <a:ext cx="237648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accent1"/>
                </a:solidFill>
              </a:rPr>
              <a:t>BIRDS</a:t>
            </a:r>
          </a:p>
        </p:txBody>
      </p:sp>
      <p:sp>
        <p:nvSpPr>
          <p:cNvPr id="47117" name="Text Box 13"/>
          <p:cNvSpPr txBox="1">
            <a:spLocks noChangeArrowheads="1"/>
          </p:cNvSpPr>
          <p:nvPr/>
        </p:nvSpPr>
        <p:spPr bwMode="auto">
          <a:xfrm>
            <a:off x="900113" y="4724400"/>
            <a:ext cx="9366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rgbClr val="FFFF00"/>
                </a:solidFill>
              </a:rPr>
              <a:t>FISH</a:t>
            </a:r>
          </a:p>
        </p:txBody>
      </p:sp>
      <p:sp>
        <p:nvSpPr>
          <p:cNvPr id="47118" name="Text Box 14"/>
          <p:cNvSpPr txBox="1">
            <a:spLocks noChangeArrowheads="1"/>
          </p:cNvSpPr>
          <p:nvPr/>
        </p:nvSpPr>
        <p:spPr bwMode="auto">
          <a:xfrm>
            <a:off x="3779838" y="5084763"/>
            <a:ext cx="295116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rgbClr val="FF0000"/>
                </a:solidFill>
              </a:rPr>
              <a:t>FUNGI</a:t>
            </a:r>
          </a:p>
        </p:txBody>
      </p:sp>
      <p:sp>
        <p:nvSpPr>
          <p:cNvPr id="47119" name="Text Box 15"/>
          <p:cNvSpPr txBox="1">
            <a:spLocks noChangeArrowheads="1"/>
          </p:cNvSpPr>
          <p:nvPr/>
        </p:nvSpPr>
        <p:spPr bwMode="auto">
          <a:xfrm>
            <a:off x="5867400" y="3284538"/>
            <a:ext cx="23749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rgbClr val="9933FF"/>
                </a:solidFill>
              </a:rPr>
              <a:t>INVERTEBRATES</a:t>
            </a:r>
          </a:p>
        </p:txBody>
      </p:sp>
      <p:sp>
        <p:nvSpPr>
          <p:cNvPr id="47120" name="Text Box 16"/>
          <p:cNvSpPr txBox="1">
            <a:spLocks noChangeArrowheads="1"/>
          </p:cNvSpPr>
          <p:nvPr/>
        </p:nvSpPr>
        <p:spPr bwMode="auto">
          <a:xfrm>
            <a:off x="1258888" y="3500438"/>
            <a:ext cx="25209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rgbClr val="FF0066"/>
                </a:solidFill>
              </a:rPr>
              <a:t>MAMMALS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4711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7112"/>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7120"/>
                                        </p:tgtEl>
                                        <p:attrNameLst>
                                          <p:attrName>style.visibility</p:attrName>
                                        </p:attrNameLst>
                                      </p:cBhvr>
                                      <p:to>
                                        <p:strVal val="visible"/>
                                      </p:to>
                                    </p:set>
                                    <p:anim calcmode="lin" valueType="num">
                                      <p:cBhvr additive="base">
                                        <p:cTn id="13" dur="500" fill="hold"/>
                                        <p:tgtEl>
                                          <p:spTgt spid="47120"/>
                                        </p:tgtEl>
                                        <p:attrNameLst>
                                          <p:attrName>ppt_x</p:attrName>
                                        </p:attrNameLst>
                                      </p:cBhvr>
                                      <p:tavLst>
                                        <p:tav tm="0">
                                          <p:val>
                                            <p:strVal val="#ppt_x"/>
                                          </p:val>
                                        </p:tav>
                                        <p:tav tm="100000">
                                          <p:val>
                                            <p:strVal val="#ppt_x"/>
                                          </p:val>
                                        </p:tav>
                                      </p:tavLst>
                                    </p:anim>
                                    <p:anim calcmode="lin" valueType="num">
                                      <p:cBhvr additive="base">
                                        <p:cTn id="14" dur="500" fill="hold"/>
                                        <p:tgtEl>
                                          <p:spTgt spid="47120"/>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7114"/>
                                        </p:tgtEl>
                                        <p:attrNameLst>
                                          <p:attrName>style.visibility</p:attrName>
                                        </p:attrNameLst>
                                      </p:cBhvr>
                                      <p:to>
                                        <p:strVal val="visible"/>
                                      </p:to>
                                    </p:set>
                                    <p:anim calcmode="lin" valueType="num">
                                      <p:cBhvr additive="base">
                                        <p:cTn id="19" dur="500" fill="hold"/>
                                        <p:tgtEl>
                                          <p:spTgt spid="47114"/>
                                        </p:tgtEl>
                                        <p:attrNameLst>
                                          <p:attrName>ppt_x</p:attrName>
                                        </p:attrNameLst>
                                      </p:cBhvr>
                                      <p:tavLst>
                                        <p:tav tm="0">
                                          <p:val>
                                            <p:strVal val="#ppt_x"/>
                                          </p:val>
                                        </p:tav>
                                        <p:tav tm="100000">
                                          <p:val>
                                            <p:strVal val="#ppt_x"/>
                                          </p:val>
                                        </p:tav>
                                      </p:tavLst>
                                    </p:anim>
                                    <p:anim calcmode="lin" valueType="num">
                                      <p:cBhvr additive="base">
                                        <p:cTn id="20" dur="500" fill="hold"/>
                                        <p:tgtEl>
                                          <p:spTgt spid="47114"/>
                                        </p:tgtEl>
                                        <p:attrNameLst>
                                          <p:attrName>ppt_y</p:attrName>
                                        </p:attrNameLst>
                                      </p:cBhvr>
                                      <p:tavLst>
                                        <p:tav tm="0">
                                          <p:val>
                                            <p:strVal val="1+#ppt_h/2"/>
                                          </p:val>
                                        </p:tav>
                                        <p:tav tm="100000">
                                          <p:val>
                                            <p:strVal val="#ppt_y"/>
                                          </p:val>
                                        </p:tav>
                                      </p:tavLst>
                                    </p:anim>
                                  </p:childTnLst>
                                </p:cTn>
                              </p:par>
                            </p:childTnLst>
                          </p:cTn>
                        </p:par>
                        <p:par>
                          <p:cTn id="21" fill="hold" nodeType="afterGroup">
                            <p:stCondLst>
                              <p:cond delay="500"/>
                            </p:stCondLst>
                            <p:childTnLst>
                              <p:par>
                                <p:cTn id="22" presetID="2" presetClass="entr" presetSubtype="4" fill="hold" grpId="0" nodeType="afterEffect">
                                  <p:stCondLst>
                                    <p:cond delay="0"/>
                                  </p:stCondLst>
                                  <p:childTnLst>
                                    <p:set>
                                      <p:cBhvr>
                                        <p:cTn id="23" dur="1" fill="hold">
                                          <p:stCondLst>
                                            <p:cond delay="0"/>
                                          </p:stCondLst>
                                        </p:cTn>
                                        <p:tgtEl>
                                          <p:spTgt spid="47113"/>
                                        </p:tgtEl>
                                        <p:attrNameLst>
                                          <p:attrName>style.visibility</p:attrName>
                                        </p:attrNameLst>
                                      </p:cBhvr>
                                      <p:to>
                                        <p:strVal val="visible"/>
                                      </p:to>
                                    </p:set>
                                    <p:anim calcmode="lin" valueType="num">
                                      <p:cBhvr additive="base">
                                        <p:cTn id="24" dur="500" fill="hold"/>
                                        <p:tgtEl>
                                          <p:spTgt spid="47113"/>
                                        </p:tgtEl>
                                        <p:attrNameLst>
                                          <p:attrName>ppt_x</p:attrName>
                                        </p:attrNameLst>
                                      </p:cBhvr>
                                      <p:tavLst>
                                        <p:tav tm="0">
                                          <p:val>
                                            <p:strVal val="#ppt_x"/>
                                          </p:val>
                                        </p:tav>
                                        <p:tav tm="100000">
                                          <p:val>
                                            <p:strVal val="#ppt_x"/>
                                          </p:val>
                                        </p:tav>
                                      </p:tavLst>
                                    </p:anim>
                                    <p:anim calcmode="lin" valueType="num">
                                      <p:cBhvr additive="base">
                                        <p:cTn id="25" dur="500" fill="hold"/>
                                        <p:tgtEl>
                                          <p:spTgt spid="47113"/>
                                        </p:tgtEl>
                                        <p:attrNameLst>
                                          <p:attrName>ppt_y</p:attrName>
                                        </p:attrNameLst>
                                      </p:cBhvr>
                                      <p:tavLst>
                                        <p:tav tm="0">
                                          <p:val>
                                            <p:strVal val="1+#ppt_h/2"/>
                                          </p:val>
                                        </p:tav>
                                        <p:tav tm="100000">
                                          <p:val>
                                            <p:strVal val="#ppt_y"/>
                                          </p:val>
                                        </p:tav>
                                      </p:tavLst>
                                    </p:anim>
                                  </p:childTnLst>
                                </p:cTn>
                              </p:par>
                            </p:childTnLst>
                          </p:cTn>
                        </p:par>
                        <p:par>
                          <p:cTn id="26" fill="hold" nodeType="afterGroup">
                            <p:stCondLst>
                              <p:cond delay="1000"/>
                            </p:stCondLst>
                            <p:childTnLst>
                              <p:par>
                                <p:cTn id="27" presetID="2" presetClass="entr" presetSubtype="4" fill="hold" grpId="0" nodeType="afterEffect">
                                  <p:stCondLst>
                                    <p:cond delay="0"/>
                                  </p:stCondLst>
                                  <p:childTnLst>
                                    <p:set>
                                      <p:cBhvr>
                                        <p:cTn id="28" dur="1" fill="hold">
                                          <p:stCondLst>
                                            <p:cond delay="0"/>
                                          </p:stCondLst>
                                        </p:cTn>
                                        <p:tgtEl>
                                          <p:spTgt spid="47117"/>
                                        </p:tgtEl>
                                        <p:attrNameLst>
                                          <p:attrName>style.visibility</p:attrName>
                                        </p:attrNameLst>
                                      </p:cBhvr>
                                      <p:to>
                                        <p:strVal val="visible"/>
                                      </p:to>
                                    </p:set>
                                    <p:anim calcmode="lin" valueType="num">
                                      <p:cBhvr additive="base">
                                        <p:cTn id="29" dur="500" fill="hold"/>
                                        <p:tgtEl>
                                          <p:spTgt spid="47117"/>
                                        </p:tgtEl>
                                        <p:attrNameLst>
                                          <p:attrName>ppt_x</p:attrName>
                                        </p:attrNameLst>
                                      </p:cBhvr>
                                      <p:tavLst>
                                        <p:tav tm="0">
                                          <p:val>
                                            <p:strVal val="#ppt_x"/>
                                          </p:val>
                                        </p:tav>
                                        <p:tav tm="100000">
                                          <p:val>
                                            <p:strVal val="#ppt_x"/>
                                          </p:val>
                                        </p:tav>
                                      </p:tavLst>
                                    </p:anim>
                                    <p:anim calcmode="lin" valueType="num">
                                      <p:cBhvr additive="base">
                                        <p:cTn id="30" dur="500" fill="hold"/>
                                        <p:tgtEl>
                                          <p:spTgt spid="47117"/>
                                        </p:tgtEl>
                                        <p:attrNameLst>
                                          <p:attrName>ppt_y</p:attrName>
                                        </p:attrNameLst>
                                      </p:cBhvr>
                                      <p:tavLst>
                                        <p:tav tm="0">
                                          <p:val>
                                            <p:strVal val="1+#ppt_h/2"/>
                                          </p:val>
                                        </p:tav>
                                        <p:tav tm="100000">
                                          <p:val>
                                            <p:strVal val="#ppt_y"/>
                                          </p:val>
                                        </p:tav>
                                      </p:tavLst>
                                    </p:anim>
                                  </p:childTnLst>
                                </p:cTn>
                              </p:par>
                            </p:childTnLst>
                          </p:cTn>
                        </p:par>
                        <p:par>
                          <p:cTn id="31" fill="hold" nodeType="afterGroup">
                            <p:stCondLst>
                              <p:cond delay="1500"/>
                            </p:stCondLst>
                            <p:childTnLst>
                              <p:par>
                                <p:cTn id="32" presetID="2" presetClass="entr" presetSubtype="4" fill="hold" grpId="0" nodeType="afterEffect">
                                  <p:stCondLst>
                                    <p:cond delay="0"/>
                                  </p:stCondLst>
                                  <p:childTnLst>
                                    <p:set>
                                      <p:cBhvr>
                                        <p:cTn id="33" dur="1" fill="hold">
                                          <p:stCondLst>
                                            <p:cond delay="0"/>
                                          </p:stCondLst>
                                        </p:cTn>
                                        <p:tgtEl>
                                          <p:spTgt spid="47119"/>
                                        </p:tgtEl>
                                        <p:attrNameLst>
                                          <p:attrName>style.visibility</p:attrName>
                                        </p:attrNameLst>
                                      </p:cBhvr>
                                      <p:to>
                                        <p:strVal val="visible"/>
                                      </p:to>
                                    </p:set>
                                    <p:anim calcmode="lin" valueType="num">
                                      <p:cBhvr additive="base">
                                        <p:cTn id="34" dur="500" fill="hold"/>
                                        <p:tgtEl>
                                          <p:spTgt spid="47119"/>
                                        </p:tgtEl>
                                        <p:attrNameLst>
                                          <p:attrName>ppt_x</p:attrName>
                                        </p:attrNameLst>
                                      </p:cBhvr>
                                      <p:tavLst>
                                        <p:tav tm="0">
                                          <p:val>
                                            <p:strVal val="#ppt_x"/>
                                          </p:val>
                                        </p:tav>
                                        <p:tav tm="100000">
                                          <p:val>
                                            <p:strVal val="#ppt_x"/>
                                          </p:val>
                                        </p:tav>
                                      </p:tavLst>
                                    </p:anim>
                                    <p:anim calcmode="lin" valueType="num">
                                      <p:cBhvr additive="base">
                                        <p:cTn id="35" dur="500" fill="hold"/>
                                        <p:tgtEl>
                                          <p:spTgt spid="47119"/>
                                        </p:tgtEl>
                                        <p:attrNameLst>
                                          <p:attrName>ppt_y</p:attrName>
                                        </p:attrNameLst>
                                      </p:cBhvr>
                                      <p:tavLst>
                                        <p:tav tm="0">
                                          <p:val>
                                            <p:strVal val="1+#ppt_h/2"/>
                                          </p:val>
                                        </p:tav>
                                        <p:tav tm="100000">
                                          <p:val>
                                            <p:strVal val="#ppt_y"/>
                                          </p:val>
                                        </p:tav>
                                      </p:tavLst>
                                    </p:anim>
                                  </p:childTnLst>
                                </p:cTn>
                              </p:par>
                            </p:childTnLst>
                          </p:cTn>
                        </p:par>
                        <p:par>
                          <p:cTn id="36" fill="hold" nodeType="afterGroup">
                            <p:stCondLst>
                              <p:cond delay="2000"/>
                            </p:stCondLst>
                            <p:childTnLst>
                              <p:par>
                                <p:cTn id="37" presetID="2" presetClass="entr" presetSubtype="4" fill="hold" grpId="0" nodeType="afterEffect">
                                  <p:stCondLst>
                                    <p:cond delay="0"/>
                                  </p:stCondLst>
                                  <p:childTnLst>
                                    <p:set>
                                      <p:cBhvr>
                                        <p:cTn id="38" dur="1" fill="hold">
                                          <p:stCondLst>
                                            <p:cond delay="0"/>
                                          </p:stCondLst>
                                        </p:cTn>
                                        <p:tgtEl>
                                          <p:spTgt spid="47118"/>
                                        </p:tgtEl>
                                        <p:attrNameLst>
                                          <p:attrName>style.visibility</p:attrName>
                                        </p:attrNameLst>
                                      </p:cBhvr>
                                      <p:to>
                                        <p:strVal val="visible"/>
                                      </p:to>
                                    </p:set>
                                    <p:anim calcmode="lin" valueType="num">
                                      <p:cBhvr additive="base">
                                        <p:cTn id="39" dur="500" fill="hold"/>
                                        <p:tgtEl>
                                          <p:spTgt spid="47118"/>
                                        </p:tgtEl>
                                        <p:attrNameLst>
                                          <p:attrName>ppt_x</p:attrName>
                                        </p:attrNameLst>
                                      </p:cBhvr>
                                      <p:tavLst>
                                        <p:tav tm="0">
                                          <p:val>
                                            <p:strVal val="#ppt_x"/>
                                          </p:val>
                                        </p:tav>
                                        <p:tav tm="100000">
                                          <p:val>
                                            <p:strVal val="#ppt_x"/>
                                          </p:val>
                                        </p:tav>
                                      </p:tavLst>
                                    </p:anim>
                                    <p:anim calcmode="lin" valueType="num">
                                      <p:cBhvr additive="base">
                                        <p:cTn id="40" dur="500" fill="hold"/>
                                        <p:tgtEl>
                                          <p:spTgt spid="47118"/>
                                        </p:tgtEl>
                                        <p:attrNameLst>
                                          <p:attrName>ppt_y</p:attrName>
                                        </p:attrNameLst>
                                      </p:cBhvr>
                                      <p:tavLst>
                                        <p:tav tm="0">
                                          <p:val>
                                            <p:strVal val="1+#ppt_h/2"/>
                                          </p:val>
                                        </p:tav>
                                        <p:tav tm="100000">
                                          <p:val>
                                            <p:strVal val="#ppt_y"/>
                                          </p:val>
                                        </p:tav>
                                      </p:tavLst>
                                    </p:anim>
                                  </p:childTnLst>
                                </p:cTn>
                              </p:par>
                            </p:childTnLst>
                          </p:cTn>
                        </p:par>
                        <p:par>
                          <p:cTn id="41" fill="hold" nodeType="afterGroup">
                            <p:stCondLst>
                              <p:cond delay="2500"/>
                            </p:stCondLst>
                            <p:childTnLst>
                              <p:par>
                                <p:cTn id="42" presetID="2" presetClass="entr" presetSubtype="4" fill="hold" grpId="0" nodeType="afterEffect">
                                  <p:stCondLst>
                                    <p:cond delay="0"/>
                                  </p:stCondLst>
                                  <p:childTnLst>
                                    <p:set>
                                      <p:cBhvr>
                                        <p:cTn id="43" dur="1" fill="hold">
                                          <p:stCondLst>
                                            <p:cond delay="0"/>
                                          </p:stCondLst>
                                        </p:cTn>
                                        <p:tgtEl>
                                          <p:spTgt spid="47115"/>
                                        </p:tgtEl>
                                        <p:attrNameLst>
                                          <p:attrName>style.visibility</p:attrName>
                                        </p:attrNameLst>
                                      </p:cBhvr>
                                      <p:to>
                                        <p:strVal val="visible"/>
                                      </p:to>
                                    </p:set>
                                    <p:anim calcmode="lin" valueType="num">
                                      <p:cBhvr additive="base">
                                        <p:cTn id="44" dur="500" fill="hold"/>
                                        <p:tgtEl>
                                          <p:spTgt spid="47115"/>
                                        </p:tgtEl>
                                        <p:attrNameLst>
                                          <p:attrName>ppt_x</p:attrName>
                                        </p:attrNameLst>
                                      </p:cBhvr>
                                      <p:tavLst>
                                        <p:tav tm="0">
                                          <p:val>
                                            <p:strVal val="#ppt_x"/>
                                          </p:val>
                                        </p:tav>
                                        <p:tav tm="100000">
                                          <p:val>
                                            <p:strVal val="#ppt_x"/>
                                          </p:val>
                                        </p:tav>
                                      </p:tavLst>
                                    </p:anim>
                                    <p:anim calcmode="lin" valueType="num">
                                      <p:cBhvr additive="base">
                                        <p:cTn id="45" dur="500" fill="hold"/>
                                        <p:tgtEl>
                                          <p:spTgt spid="47115"/>
                                        </p:tgtEl>
                                        <p:attrNameLst>
                                          <p:attrName>ppt_y</p:attrName>
                                        </p:attrNameLst>
                                      </p:cBhvr>
                                      <p:tavLst>
                                        <p:tav tm="0">
                                          <p:val>
                                            <p:strVal val="1+#ppt_h/2"/>
                                          </p:val>
                                        </p:tav>
                                        <p:tav tm="100000">
                                          <p:val>
                                            <p:strVal val="#ppt_y"/>
                                          </p:val>
                                        </p:tav>
                                      </p:tavLst>
                                    </p:anim>
                                  </p:childTnLst>
                                </p:cTn>
                              </p:par>
                            </p:childTnLst>
                          </p:cTn>
                        </p:par>
                        <p:par>
                          <p:cTn id="46" fill="hold" nodeType="afterGroup">
                            <p:stCondLst>
                              <p:cond delay="3000"/>
                            </p:stCondLst>
                            <p:childTnLst>
                              <p:par>
                                <p:cTn id="47" presetID="2" presetClass="entr" presetSubtype="4" fill="hold" grpId="0" nodeType="afterEffect">
                                  <p:stCondLst>
                                    <p:cond delay="0"/>
                                  </p:stCondLst>
                                  <p:childTnLst>
                                    <p:set>
                                      <p:cBhvr>
                                        <p:cTn id="48" dur="1" fill="hold">
                                          <p:stCondLst>
                                            <p:cond delay="0"/>
                                          </p:stCondLst>
                                        </p:cTn>
                                        <p:tgtEl>
                                          <p:spTgt spid="47116"/>
                                        </p:tgtEl>
                                        <p:attrNameLst>
                                          <p:attrName>style.visibility</p:attrName>
                                        </p:attrNameLst>
                                      </p:cBhvr>
                                      <p:to>
                                        <p:strVal val="visible"/>
                                      </p:to>
                                    </p:set>
                                    <p:anim calcmode="lin" valueType="num">
                                      <p:cBhvr additive="base">
                                        <p:cTn id="49" dur="500" fill="hold"/>
                                        <p:tgtEl>
                                          <p:spTgt spid="47116"/>
                                        </p:tgtEl>
                                        <p:attrNameLst>
                                          <p:attrName>ppt_x</p:attrName>
                                        </p:attrNameLst>
                                      </p:cBhvr>
                                      <p:tavLst>
                                        <p:tav tm="0">
                                          <p:val>
                                            <p:strVal val="#ppt_x"/>
                                          </p:val>
                                        </p:tav>
                                        <p:tav tm="100000">
                                          <p:val>
                                            <p:strVal val="#ppt_x"/>
                                          </p:val>
                                        </p:tav>
                                      </p:tavLst>
                                    </p:anim>
                                    <p:anim calcmode="lin" valueType="num">
                                      <p:cBhvr additive="base">
                                        <p:cTn id="50" dur="500" fill="hold"/>
                                        <p:tgtEl>
                                          <p:spTgt spid="471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10" grpId="0"/>
      <p:bldP spid="47112" grpId="0"/>
      <p:bldP spid="47113" grpId="0"/>
      <p:bldP spid="47114" grpId="0"/>
      <p:bldP spid="47115" grpId="0"/>
      <p:bldP spid="47116" grpId="0"/>
      <p:bldP spid="47117" grpId="0"/>
      <p:bldP spid="47118" grpId="0"/>
      <p:bldP spid="47119" grpId="0"/>
      <p:bldP spid="4712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2"/>
          <p:cNvSpPr txBox="1">
            <a:spLocks noChangeArrowheads="1"/>
          </p:cNvSpPr>
          <p:nvPr/>
        </p:nvSpPr>
        <p:spPr bwMode="auto">
          <a:xfrm>
            <a:off x="900113" y="908050"/>
            <a:ext cx="71278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sz="3600" b="1">
                <a:solidFill>
                  <a:schemeClr val="bg1"/>
                </a:solidFill>
              </a:rPr>
              <a:t>Species groups</a:t>
            </a:r>
          </a:p>
        </p:txBody>
      </p:sp>
      <p:sp>
        <p:nvSpPr>
          <p:cNvPr id="10243" name="Text Box 3"/>
          <p:cNvSpPr txBox="1">
            <a:spLocks noChangeArrowheads="1"/>
          </p:cNvSpPr>
          <p:nvPr/>
        </p:nvSpPr>
        <p:spPr bwMode="auto">
          <a:xfrm>
            <a:off x="971550" y="1989138"/>
            <a:ext cx="6913563"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400">
                <a:solidFill>
                  <a:schemeClr val="bg1"/>
                </a:solidFill>
              </a:rPr>
              <a:t> These are the groups we will be looking at today in more detail:</a:t>
            </a:r>
          </a:p>
        </p:txBody>
      </p:sp>
      <p:sp>
        <p:nvSpPr>
          <p:cNvPr id="10244" name="Text Box 4"/>
          <p:cNvSpPr txBox="1">
            <a:spLocks noChangeArrowheads="1"/>
          </p:cNvSpPr>
          <p:nvPr/>
        </p:nvSpPr>
        <p:spPr bwMode="auto">
          <a:xfrm>
            <a:off x="5003800" y="4627563"/>
            <a:ext cx="20875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400">
                <a:solidFill>
                  <a:srgbClr val="FF99CC"/>
                </a:solidFill>
              </a:rPr>
              <a:t>REPTILES</a:t>
            </a:r>
          </a:p>
        </p:txBody>
      </p:sp>
      <p:sp>
        <p:nvSpPr>
          <p:cNvPr id="10245" name="Text Box 5"/>
          <p:cNvSpPr txBox="1">
            <a:spLocks noChangeArrowheads="1"/>
          </p:cNvSpPr>
          <p:nvPr/>
        </p:nvSpPr>
        <p:spPr bwMode="auto">
          <a:xfrm>
            <a:off x="4859338" y="3284538"/>
            <a:ext cx="23764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400">
                <a:solidFill>
                  <a:srgbClr val="00FF00"/>
                </a:solidFill>
              </a:rPr>
              <a:t>AMPHIBIANS</a:t>
            </a:r>
          </a:p>
        </p:txBody>
      </p:sp>
      <p:sp>
        <p:nvSpPr>
          <p:cNvPr id="10246" name="Text Box 6"/>
          <p:cNvSpPr txBox="1">
            <a:spLocks noChangeArrowheads="1"/>
          </p:cNvSpPr>
          <p:nvPr/>
        </p:nvSpPr>
        <p:spPr bwMode="auto">
          <a:xfrm>
            <a:off x="2197100" y="4627563"/>
            <a:ext cx="28797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400">
                <a:solidFill>
                  <a:srgbClr val="00FFFF"/>
                </a:solidFill>
              </a:rPr>
              <a:t>PLANTS</a:t>
            </a:r>
          </a:p>
        </p:txBody>
      </p:sp>
      <p:sp>
        <p:nvSpPr>
          <p:cNvPr id="10247" name="Text Box 11"/>
          <p:cNvSpPr txBox="1">
            <a:spLocks noChangeArrowheads="1"/>
          </p:cNvSpPr>
          <p:nvPr/>
        </p:nvSpPr>
        <p:spPr bwMode="auto">
          <a:xfrm>
            <a:off x="1908175" y="3213100"/>
            <a:ext cx="2520950"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600">
                <a:solidFill>
                  <a:srgbClr val="FF0066"/>
                </a:solidFill>
              </a:rPr>
              <a:t>MAMMALS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7" name="Text Box 5"/>
          <p:cNvSpPr txBox="1">
            <a:spLocks noChangeArrowheads="1"/>
          </p:cNvSpPr>
          <p:nvPr/>
        </p:nvSpPr>
        <p:spPr bwMode="auto">
          <a:xfrm>
            <a:off x="3492500" y="549275"/>
            <a:ext cx="23749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US" altLang="en-US" sz="3600" b="1">
                <a:solidFill>
                  <a:schemeClr val="bg1"/>
                </a:solidFill>
              </a:rPr>
              <a:t>Mammals</a:t>
            </a:r>
          </a:p>
        </p:txBody>
      </p:sp>
      <p:sp>
        <p:nvSpPr>
          <p:cNvPr id="49159" name="Text Box 7"/>
          <p:cNvSpPr txBox="1">
            <a:spLocks noChangeArrowheads="1"/>
          </p:cNvSpPr>
          <p:nvPr/>
        </p:nvSpPr>
        <p:spPr bwMode="auto">
          <a:xfrm>
            <a:off x="468313" y="1311275"/>
            <a:ext cx="8424862"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400">
                <a:solidFill>
                  <a:schemeClr val="bg1"/>
                </a:solidFill>
              </a:rPr>
              <a:t>Most mammals have very similar life cycles, with the individuals going through similar stages of development:</a:t>
            </a:r>
          </a:p>
        </p:txBody>
      </p:sp>
      <p:pic>
        <p:nvPicPr>
          <p:cNvPr id="49161" name="Picture 9" descr="Meerkat family grou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063" y="4005263"/>
            <a:ext cx="2735262" cy="194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62" name="Text Box 10"/>
          <p:cNvSpPr txBox="1">
            <a:spLocks noChangeArrowheads="1"/>
          </p:cNvSpPr>
          <p:nvPr/>
        </p:nvSpPr>
        <p:spPr bwMode="auto">
          <a:xfrm>
            <a:off x="395288" y="2349500"/>
            <a:ext cx="50419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lvl="1" eaLnBrk="1" hangingPunct="1">
              <a:buFontTx/>
              <a:buChar char="•"/>
            </a:pPr>
            <a:r>
              <a:rPr lang="en-GB" altLang="en-US" sz="2000">
                <a:solidFill>
                  <a:schemeClr val="bg1"/>
                </a:solidFill>
              </a:rPr>
              <a:t> Female gives birth to young</a:t>
            </a:r>
          </a:p>
        </p:txBody>
      </p:sp>
      <p:sp>
        <p:nvSpPr>
          <p:cNvPr id="49163" name="Text Box 11"/>
          <p:cNvSpPr txBox="1">
            <a:spLocks noChangeArrowheads="1"/>
          </p:cNvSpPr>
          <p:nvPr/>
        </p:nvSpPr>
        <p:spPr bwMode="auto">
          <a:xfrm>
            <a:off x="395288" y="2852738"/>
            <a:ext cx="76327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lvl="1" eaLnBrk="1" hangingPunct="1">
              <a:buFontTx/>
              <a:buChar char="•"/>
            </a:pPr>
            <a:r>
              <a:rPr lang="en-GB" altLang="en-US" sz="2000">
                <a:solidFill>
                  <a:schemeClr val="bg1"/>
                </a:solidFill>
              </a:rPr>
              <a:t> Young looks like a miniature version of the adult</a:t>
            </a:r>
          </a:p>
        </p:txBody>
      </p:sp>
      <p:sp>
        <p:nvSpPr>
          <p:cNvPr id="49164" name="Text Box 12"/>
          <p:cNvSpPr txBox="1">
            <a:spLocks noChangeArrowheads="1"/>
          </p:cNvSpPr>
          <p:nvPr/>
        </p:nvSpPr>
        <p:spPr bwMode="auto">
          <a:xfrm>
            <a:off x="395288" y="3286125"/>
            <a:ext cx="84248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lvl="1" eaLnBrk="1" hangingPunct="1">
              <a:buFontTx/>
              <a:buChar char="•"/>
            </a:pPr>
            <a:r>
              <a:rPr lang="en-GB" altLang="en-US" sz="2000">
                <a:solidFill>
                  <a:schemeClr val="bg1"/>
                </a:solidFill>
              </a:rPr>
              <a:t> Female provides milk for the young to grow and develop</a:t>
            </a:r>
            <a:endParaRPr lang="en-GB" altLang="en-US" sz="2000"/>
          </a:p>
        </p:txBody>
      </p:sp>
      <p:sp>
        <p:nvSpPr>
          <p:cNvPr id="49165" name="Text Box 13"/>
          <p:cNvSpPr txBox="1">
            <a:spLocks noChangeArrowheads="1"/>
          </p:cNvSpPr>
          <p:nvPr/>
        </p:nvSpPr>
        <p:spPr bwMode="auto">
          <a:xfrm>
            <a:off x="395288" y="3789363"/>
            <a:ext cx="46815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lvl="1" eaLnBrk="1" hangingPunct="1">
              <a:buFontTx/>
              <a:buChar char="•"/>
            </a:pPr>
            <a:r>
              <a:rPr lang="en-GB" altLang="en-US" sz="2000">
                <a:solidFill>
                  <a:schemeClr val="bg1"/>
                </a:solidFill>
              </a:rPr>
              <a:t> Adults take care of the young</a:t>
            </a:r>
          </a:p>
        </p:txBody>
      </p:sp>
      <p:sp>
        <p:nvSpPr>
          <p:cNvPr id="49166" name="Text Box 14"/>
          <p:cNvSpPr txBox="1">
            <a:spLocks noChangeArrowheads="1"/>
          </p:cNvSpPr>
          <p:nvPr/>
        </p:nvSpPr>
        <p:spPr bwMode="auto">
          <a:xfrm>
            <a:off x="395288" y="4294188"/>
            <a:ext cx="5040312"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lvl="1" eaLnBrk="1" hangingPunct="1">
              <a:buFontTx/>
              <a:buChar char="•"/>
            </a:pPr>
            <a:r>
              <a:rPr lang="en-GB" altLang="en-US" sz="2000">
                <a:solidFill>
                  <a:schemeClr val="bg1"/>
                </a:solidFill>
              </a:rPr>
              <a:t> Reproduce through sexual </a:t>
            </a:r>
          </a:p>
          <a:p>
            <a:pPr lvl="1" eaLnBrk="1" hangingPunct="1"/>
            <a:r>
              <a:rPr lang="en-GB" altLang="en-US" sz="2000">
                <a:solidFill>
                  <a:schemeClr val="bg1"/>
                </a:solidFill>
              </a:rPr>
              <a:t>  reproduction, involving sperm </a:t>
            </a:r>
          </a:p>
          <a:p>
            <a:pPr lvl="1" eaLnBrk="1" hangingPunct="1"/>
            <a:r>
              <a:rPr lang="en-GB" altLang="en-US" sz="2000">
                <a:solidFill>
                  <a:schemeClr val="bg1"/>
                </a:solidFill>
              </a:rPr>
              <a:t>  and eggs</a:t>
            </a:r>
            <a:endParaRPr lang="en-GB" altLang="en-US" sz="20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withEffect">
                                  <p:stCondLst>
                                    <p:cond delay="0"/>
                                  </p:stCondLst>
                                  <p:childTnLst>
                                    <p:set>
                                      <p:cBhvr>
                                        <p:cTn id="6" dur="1" fill="hold">
                                          <p:stCondLst>
                                            <p:cond delay="0"/>
                                          </p:stCondLst>
                                        </p:cTn>
                                        <p:tgtEl>
                                          <p:spTgt spid="4915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915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916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9163"/>
                                        </p:tgtEl>
                                        <p:attrNameLst>
                                          <p:attrName>style.visibility</p:attrName>
                                        </p:attrNameLst>
                                      </p:cBhvr>
                                      <p:to>
                                        <p:strVal val="visible"/>
                                      </p:to>
                                    </p:set>
                                  </p:childTnLst>
                                </p:cTn>
                              </p:par>
                              <p:par>
                                <p:cTn id="19" presetID="2" presetClass="entr" presetSubtype="4" fill="hold" nodeType="withEffect">
                                  <p:stCondLst>
                                    <p:cond delay="0"/>
                                  </p:stCondLst>
                                  <p:childTnLst>
                                    <p:set>
                                      <p:cBhvr>
                                        <p:cTn id="20" dur="1" fill="hold">
                                          <p:stCondLst>
                                            <p:cond delay="0"/>
                                          </p:stCondLst>
                                        </p:cTn>
                                        <p:tgtEl>
                                          <p:spTgt spid="49161"/>
                                        </p:tgtEl>
                                        <p:attrNameLst>
                                          <p:attrName>style.visibility</p:attrName>
                                        </p:attrNameLst>
                                      </p:cBhvr>
                                      <p:to>
                                        <p:strVal val="visible"/>
                                      </p:to>
                                    </p:set>
                                    <p:anim calcmode="lin" valueType="num">
                                      <p:cBhvr additive="base">
                                        <p:cTn id="21" dur="500" fill="hold"/>
                                        <p:tgtEl>
                                          <p:spTgt spid="49161"/>
                                        </p:tgtEl>
                                        <p:attrNameLst>
                                          <p:attrName>ppt_x</p:attrName>
                                        </p:attrNameLst>
                                      </p:cBhvr>
                                      <p:tavLst>
                                        <p:tav tm="0">
                                          <p:val>
                                            <p:strVal val="#ppt_x"/>
                                          </p:val>
                                        </p:tav>
                                        <p:tav tm="100000">
                                          <p:val>
                                            <p:strVal val="#ppt_x"/>
                                          </p:val>
                                        </p:tav>
                                      </p:tavLst>
                                    </p:anim>
                                    <p:anim calcmode="lin" valueType="num">
                                      <p:cBhvr additive="base">
                                        <p:cTn id="22" dur="500" fill="hold"/>
                                        <p:tgtEl>
                                          <p:spTgt spid="49161"/>
                                        </p:tgtEl>
                                        <p:attrNameLst>
                                          <p:attrName>ppt_y</p:attrName>
                                        </p:attrNameLst>
                                      </p:cBhvr>
                                      <p:tavLst>
                                        <p:tav tm="0">
                                          <p:val>
                                            <p:strVal val="1+#ppt_h/2"/>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9164"/>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9165"/>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916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7" grpId="0"/>
      <p:bldP spid="49159" grpId="0"/>
      <p:bldP spid="49162" grpId="0"/>
      <p:bldP spid="49163" grpId="0"/>
      <p:bldP spid="49164" grpId="0"/>
      <p:bldP spid="49165" grpId="0"/>
      <p:bldP spid="491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4"/>
          <p:cNvSpPr txBox="1">
            <a:spLocks noChangeArrowheads="1"/>
          </p:cNvSpPr>
          <p:nvPr/>
        </p:nvSpPr>
        <p:spPr bwMode="auto">
          <a:xfrm>
            <a:off x="1116013" y="692150"/>
            <a:ext cx="7010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spcBef>
                <a:spcPct val="50000"/>
              </a:spcBef>
            </a:pPr>
            <a:r>
              <a:rPr lang="en-GB" altLang="en-US" sz="3600" b="1">
                <a:solidFill>
                  <a:schemeClr val="bg1"/>
                </a:solidFill>
              </a:rPr>
              <a:t>Reptiles</a:t>
            </a:r>
            <a:endParaRPr lang="en-US" altLang="en-US" sz="3600" b="1">
              <a:solidFill>
                <a:schemeClr val="bg1"/>
              </a:solidFill>
            </a:endParaRPr>
          </a:p>
        </p:txBody>
      </p:sp>
      <p:sp>
        <p:nvSpPr>
          <p:cNvPr id="50181" name="Text Box 5"/>
          <p:cNvSpPr txBox="1">
            <a:spLocks noChangeArrowheads="1"/>
          </p:cNvSpPr>
          <p:nvPr/>
        </p:nvSpPr>
        <p:spPr bwMode="auto">
          <a:xfrm>
            <a:off x="468313" y="1484313"/>
            <a:ext cx="82804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400">
                <a:solidFill>
                  <a:schemeClr val="bg1"/>
                </a:solidFill>
              </a:rPr>
              <a:t>What do you think might be different about the life cycle of reptiles, when compared with the life cycle of mammals? What might be the same?</a:t>
            </a:r>
          </a:p>
        </p:txBody>
      </p:sp>
      <p:sp>
        <p:nvSpPr>
          <p:cNvPr id="50182" name="Text Box 6"/>
          <p:cNvSpPr txBox="1">
            <a:spLocks noChangeArrowheads="1"/>
          </p:cNvSpPr>
          <p:nvPr/>
        </p:nvSpPr>
        <p:spPr bwMode="auto">
          <a:xfrm>
            <a:off x="684213" y="2781300"/>
            <a:ext cx="77438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Most reptiles lay eggs</a:t>
            </a:r>
          </a:p>
        </p:txBody>
      </p:sp>
      <p:sp>
        <p:nvSpPr>
          <p:cNvPr id="50183" name="Text Box 7"/>
          <p:cNvSpPr txBox="1">
            <a:spLocks noChangeArrowheads="1"/>
          </p:cNvSpPr>
          <p:nvPr/>
        </p:nvSpPr>
        <p:spPr bwMode="auto">
          <a:xfrm>
            <a:off x="684213" y="3644900"/>
            <a:ext cx="8137525" cy="671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2000">
                <a:solidFill>
                  <a:schemeClr val="bg1"/>
                </a:solidFill>
              </a:rPr>
              <a:t> Generally, no parental care is given </a:t>
            </a:r>
            <a:r>
              <a:rPr lang="en-GB" altLang="en-US">
                <a:solidFill>
                  <a:schemeClr val="bg1"/>
                </a:solidFill>
              </a:rPr>
              <a:t>–</a:t>
            </a:r>
            <a:r>
              <a:rPr lang="en-GB" altLang="en-US" sz="2000">
                <a:solidFill>
                  <a:schemeClr val="bg1"/>
                </a:solidFill>
              </a:rPr>
              <a:t> </a:t>
            </a:r>
            <a:r>
              <a:rPr lang="en-GB" altLang="en-US">
                <a:solidFill>
                  <a:schemeClr val="bg1"/>
                </a:solidFill>
              </a:rPr>
              <a:t>the eggs/young are left to look</a:t>
            </a:r>
          </a:p>
          <a:p>
            <a:pPr eaLnBrk="1" hangingPunct="1"/>
            <a:r>
              <a:rPr lang="en-GB" altLang="en-US">
                <a:solidFill>
                  <a:schemeClr val="bg1"/>
                </a:solidFill>
              </a:rPr>
              <a:t>  after themselves</a:t>
            </a:r>
          </a:p>
        </p:txBody>
      </p:sp>
      <p:sp>
        <p:nvSpPr>
          <p:cNvPr id="50184" name="Text Box 8"/>
          <p:cNvSpPr txBox="1">
            <a:spLocks noChangeArrowheads="1"/>
          </p:cNvSpPr>
          <p:nvPr/>
        </p:nvSpPr>
        <p:spPr bwMode="auto">
          <a:xfrm>
            <a:off x="684213" y="3213100"/>
            <a:ext cx="7112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Young looks like a miniature version of the adult</a:t>
            </a:r>
          </a:p>
        </p:txBody>
      </p:sp>
      <p:sp>
        <p:nvSpPr>
          <p:cNvPr id="50186" name="Text Box 10"/>
          <p:cNvSpPr txBox="1">
            <a:spLocks noChangeArrowheads="1"/>
          </p:cNvSpPr>
          <p:nvPr/>
        </p:nvSpPr>
        <p:spPr bwMode="auto">
          <a:xfrm>
            <a:off x="684213" y="4365625"/>
            <a:ext cx="7507287"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en-GB" altLang="en-US" sz="2000">
                <a:solidFill>
                  <a:schemeClr val="bg1"/>
                </a:solidFill>
              </a:rPr>
              <a:t> Most reptiles reproduce </a:t>
            </a:r>
          </a:p>
          <a:p>
            <a:pPr eaLnBrk="1" hangingPunct="1"/>
            <a:r>
              <a:rPr lang="en-GB" altLang="en-US" sz="2000">
                <a:solidFill>
                  <a:schemeClr val="bg1"/>
                </a:solidFill>
              </a:rPr>
              <a:t>  through internal sexual </a:t>
            </a:r>
          </a:p>
          <a:p>
            <a:pPr eaLnBrk="1" hangingPunct="1"/>
            <a:r>
              <a:rPr lang="en-GB" altLang="en-US" sz="2000">
                <a:solidFill>
                  <a:schemeClr val="bg1"/>
                </a:solidFill>
              </a:rPr>
              <a:t>  reproduction, involving </a:t>
            </a:r>
          </a:p>
          <a:p>
            <a:pPr eaLnBrk="1" hangingPunct="1"/>
            <a:r>
              <a:rPr lang="en-GB" altLang="en-US" sz="2000">
                <a:solidFill>
                  <a:schemeClr val="bg1"/>
                </a:solidFill>
              </a:rPr>
              <a:t>  sperm and eggs</a:t>
            </a:r>
          </a:p>
        </p:txBody>
      </p:sp>
      <p:pic>
        <p:nvPicPr>
          <p:cNvPr id="50190" name="Picture 14" descr="Nile crocodile hatching from eg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51275" y="4292600"/>
            <a:ext cx="2519363" cy="1681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92" name="Picture 16" descr="Nile crocodile gaping on bank of rive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56325" y="4868863"/>
            <a:ext cx="2447925" cy="1652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018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018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0184"/>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019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019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0183"/>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01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1" grpId="0"/>
      <p:bldP spid="50182" grpId="0"/>
      <p:bldP spid="50183" grpId="0"/>
      <p:bldP spid="50184" grpId="0"/>
      <p:bldP spid="5018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ChangeArrowheads="1"/>
          </p:cNvSpPr>
          <p:nvPr/>
        </p:nvSpPr>
        <p:spPr bwMode="auto">
          <a:xfrm>
            <a:off x="3132138" y="627063"/>
            <a:ext cx="28797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600" b="1">
                <a:solidFill>
                  <a:schemeClr val="bg1"/>
                </a:solidFill>
              </a:rPr>
              <a:t>Amphibians</a:t>
            </a:r>
          </a:p>
        </p:txBody>
      </p:sp>
      <p:sp>
        <p:nvSpPr>
          <p:cNvPr id="51208" name="Text Box 8"/>
          <p:cNvSpPr txBox="1">
            <a:spLocks noChangeArrowheads="1"/>
          </p:cNvSpPr>
          <p:nvPr/>
        </p:nvSpPr>
        <p:spPr bwMode="auto">
          <a:xfrm>
            <a:off x="684213" y="1458913"/>
            <a:ext cx="770413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400">
                <a:solidFill>
                  <a:schemeClr val="bg1"/>
                </a:solidFill>
              </a:rPr>
              <a:t>What do you know about the life cycle of amphibians?</a:t>
            </a:r>
          </a:p>
        </p:txBody>
      </p:sp>
      <p:sp>
        <p:nvSpPr>
          <p:cNvPr id="51209" name="Text Box 9"/>
          <p:cNvSpPr txBox="1">
            <a:spLocks noChangeArrowheads="1"/>
          </p:cNvSpPr>
          <p:nvPr/>
        </p:nvSpPr>
        <p:spPr bwMode="auto">
          <a:xfrm>
            <a:off x="898525" y="2151063"/>
            <a:ext cx="61928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Most amphibians lay eggs</a:t>
            </a:r>
          </a:p>
        </p:txBody>
      </p:sp>
      <p:sp>
        <p:nvSpPr>
          <p:cNvPr id="16389" name="Text Box 11"/>
          <p:cNvSpPr txBox="1">
            <a:spLocks noChangeArrowheads="1"/>
          </p:cNvSpPr>
          <p:nvPr/>
        </p:nvSpPr>
        <p:spPr bwMode="auto">
          <a:xfrm>
            <a:off x="1187450" y="4005263"/>
            <a:ext cx="57610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endParaRPr lang="en-GB" altLang="en-US">
              <a:solidFill>
                <a:schemeClr val="bg1"/>
              </a:solidFill>
            </a:endParaRPr>
          </a:p>
        </p:txBody>
      </p:sp>
      <p:sp>
        <p:nvSpPr>
          <p:cNvPr id="51212" name="Text Box 12"/>
          <p:cNvSpPr txBox="1">
            <a:spLocks noChangeArrowheads="1"/>
          </p:cNvSpPr>
          <p:nvPr/>
        </p:nvSpPr>
        <p:spPr bwMode="auto">
          <a:xfrm>
            <a:off x="898525" y="3879850"/>
            <a:ext cx="77771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Most amphibians reproduce through external sexual reproduction, involving sperm and eggs</a:t>
            </a:r>
          </a:p>
        </p:txBody>
      </p:sp>
      <p:sp>
        <p:nvSpPr>
          <p:cNvPr id="51213" name="Text Box 13"/>
          <p:cNvSpPr txBox="1">
            <a:spLocks noChangeArrowheads="1"/>
          </p:cNvSpPr>
          <p:nvPr/>
        </p:nvSpPr>
        <p:spPr bwMode="auto">
          <a:xfrm>
            <a:off x="898525" y="2654300"/>
            <a:ext cx="77771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After hatching, amphibians usually go through a very different physical form (tadpole) before looking like an adult</a:t>
            </a:r>
          </a:p>
        </p:txBody>
      </p:sp>
      <p:sp>
        <p:nvSpPr>
          <p:cNvPr id="51215" name="Text Box 15"/>
          <p:cNvSpPr txBox="1">
            <a:spLocks noChangeArrowheads="1"/>
          </p:cNvSpPr>
          <p:nvPr/>
        </p:nvSpPr>
        <p:spPr bwMode="auto">
          <a:xfrm>
            <a:off x="898525" y="3375025"/>
            <a:ext cx="78501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Tadpoles and young frogs are not usually given any parental care</a:t>
            </a:r>
          </a:p>
        </p:txBody>
      </p:sp>
      <p:pic>
        <p:nvPicPr>
          <p:cNvPr id="51217" name="Picture 17" descr="Common frog tadpole sitting on leaf with mouth op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348038" y="4941888"/>
            <a:ext cx="2447925"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19" name="Picture 19" descr="Male common fro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27763" y="4941888"/>
            <a:ext cx="2374900" cy="158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21" name="Picture 21" descr="Common frog tadpol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9750" y="4941888"/>
            <a:ext cx="2376488"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20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20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121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1221"/>
                                        </p:tgtEl>
                                        <p:attrNameLst>
                                          <p:attrName>style.visibility</p:attrName>
                                        </p:attrNameLst>
                                      </p:cBhvr>
                                      <p:to>
                                        <p:strVal val="visible"/>
                                      </p:to>
                                    </p:set>
                                  </p:childTnLst>
                                </p:cTn>
                              </p:par>
                            </p:childTnLst>
                          </p:cTn>
                        </p:par>
                        <p:par>
                          <p:cTn id="19" fill="hold" nodeType="afterGroup">
                            <p:stCondLst>
                              <p:cond delay="0"/>
                            </p:stCondLst>
                            <p:childTnLst>
                              <p:par>
                                <p:cTn id="20" presetID="1" presetClass="entr" presetSubtype="0" fill="hold" nodeType="afterEffect">
                                  <p:stCondLst>
                                    <p:cond delay="1000"/>
                                  </p:stCondLst>
                                  <p:childTnLst>
                                    <p:set>
                                      <p:cBhvr>
                                        <p:cTn id="21" dur="1" fill="hold">
                                          <p:stCondLst>
                                            <p:cond delay="0"/>
                                          </p:stCondLst>
                                        </p:cTn>
                                        <p:tgtEl>
                                          <p:spTgt spid="51217"/>
                                        </p:tgtEl>
                                        <p:attrNameLst>
                                          <p:attrName>style.visibility</p:attrName>
                                        </p:attrNameLst>
                                      </p:cBhvr>
                                      <p:to>
                                        <p:strVal val="visible"/>
                                      </p:to>
                                    </p:set>
                                  </p:childTnLst>
                                </p:cTn>
                              </p:par>
                            </p:childTnLst>
                          </p:cTn>
                        </p:par>
                        <p:par>
                          <p:cTn id="22" fill="hold" nodeType="afterGroup">
                            <p:stCondLst>
                              <p:cond delay="1000"/>
                            </p:stCondLst>
                            <p:childTnLst>
                              <p:par>
                                <p:cTn id="23" presetID="1" presetClass="entr" presetSubtype="0" fill="hold" nodeType="afterEffect">
                                  <p:stCondLst>
                                    <p:cond delay="1000"/>
                                  </p:stCondLst>
                                  <p:childTnLst>
                                    <p:set>
                                      <p:cBhvr>
                                        <p:cTn id="24" dur="1" fill="hold">
                                          <p:stCondLst>
                                            <p:cond delay="0"/>
                                          </p:stCondLst>
                                        </p:cTn>
                                        <p:tgtEl>
                                          <p:spTgt spid="51219"/>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1215"/>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12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8" grpId="0"/>
      <p:bldP spid="51209" grpId="0"/>
      <p:bldP spid="51212" grpId="0"/>
      <p:bldP spid="51213" grpId="0"/>
      <p:bldP spid="512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3"/>
          <p:cNvSpPr txBox="1">
            <a:spLocks noChangeArrowheads="1"/>
          </p:cNvSpPr>
          <p:nvPr/>
        </p:nvSpPr>
        <p:spPr bwMode="auto">
          <a:xfrm>
            <a:off x="3708400" y="692150"/>
            <a:ext cx="18002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3600" b="1">
                <a:solidFill>
                  <a:schemeClr val="bg1"/>
                </a:solidFill>
              </a:rPr>
              <a:t>Plants</a:t>
            </a:r>
          </a:p>
        </p:txBody>
      </p:sp>
      <p:sp>
        <p:nvSpPr>
          <p:cNvPr id="93188" name="Text Box 4"/>
          <p:cNvSpPr txBox="1">
            <a:spLocks noChangeArrowheads="1"/>
          </p:cNvSpPr>
          <p:nvPr/>
        </p:nvSpPr>
        <p:spPr bwMode="auto">
          <a:xfrm>
            <a:off x="684213" y="1412875"/>
            <a:ext cx="7704137"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400">
                <a:solidFill>
                  <a:schemeClr val="bg1"/>
                </a:solidFill>
              </a:rPr>
              <a:t>Plant life cycles are very different to the other life cycles we have looked at so far. But how?</a:t>
            </a:r>
          </a:p>
        </p:txBody>
      </p:sp>
      <p:sp>
        <p:nvSpPr>
          <p:cNvPr id="93189" name="Text Box 5"/>
          <p:cNvSpPr txBox="1">
            <a:spLocks noChangeArrowheads="1"/>
          </p:cNvSpPr>
          <p:nvPr/>
        </p:nvSpPr>
        <p:spPr bwMode="auto">
          <a:xfrm>
            <a:off x="684213" y="2276475"/>
            <a:ext cx="54721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000" i="1">
                <a:solidFill>
                  <a:schemeClr val="bg1"/>
                </a:solidFill>
              </a:rPr>
              <a:t>Let’s take a look at flowering plants…</a:t>
            </a:r>
          </a:p>
        </p:txBody>
      </p:sp>
      <p:sp>
        <p:nvSpPr>
          <p:cNvPr id="18437" name="Text Box 6"/>
          <p:cNvSpPr txBox="1">
            <a:spLocks noChangeArrowheads="1"/>
          </p:cNvSpPr>
          <p:nvPr/>
        </p:nvSpPr>
        <p:spPr bwMode="auto">
          <a:xfrm>
            <a:off x="971550" y="3068638"/>
            <a:ext cx="72009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endParaRPr lang="en-GB" altLang="en-US"/>
          </a:p>
        </p:txBody>
      </p:sp>
      <p:sp>
        <p:nvSpPr>
          <p:cNvPr id="93191" name="Text Box 7"/>
          <p:cNvSpPr txBox="1">
            <a:spLocks noChangeArrowheads="1"/>
          </p:cNvSpPr>
          <p:nvPr/>
        </p:nvSpPr>
        <p:spPr bwMode="auto">
          <a:xfrm>
            <a:off x="684213" y="2781300"/>
            <a:ext cx="7777162"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Pollen is transferred from the stamen (male part) of one flower to the carpel (female part) of another flower </a:t>
            </a:r>
            <a:r>
              <a:rPr lang="en-GB" altLang="en-US">
                <a:solidFill>
                  <a:schemeClr val="bg1"/>
                </a:solidFill>
              </a:rPr>
              <a:t>–</a:t>
            </a:r>
            <a:r>
              <a:rPr lang="en-GB" altLang="en-US" sz="2000">
                <a:solidFill>
                  <a:schemeClr val="bg1"/>
                </a:solidFill>
              </a:rPr>
              <a:t> </a:t>
            </a:r>
            <a:r>
              <a:rPr lang="en-GB" altLang="en-US" sz="2000" b="1">
                <a:solidFill>
                  <a:schemeClr val="bg1"/>
                </a:solidFill>
              </a:rPr>
              <a:t>pollination</a:t>
            </a:r>
          </a:p>
        </p:txBody>
      </p:sp>
      <p:sp>
        <p:nvSpPr>
          <p:cNvPr id="93197" name="Text Box 13"/>
          <p:cNvSpPr txBox="1">
            <a:spLocks noChangeArrowheads="1"/>
          </p:cNvSpPr>
          <p:nvPr/>
        </p:nvSpPr>
        <p:spPr bwMode="auto">
          <a:xfrm>
            <a:off x="684213" y="3716338"/>
            <a:ext cx="5257800" cy="115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This pollen then joins with the ovules to become seeds </a:t>
            </a:r>
            <a:r>
              <a:rPr lang="en-GB" altLang="en-US">
                <a:solidFill>
                  <a:schemeClr val="bg1"/>
                </a:solidFill>
              </a:rPr>
              <a:t>–</a:t>
            </a:r>
            <a:r>
              <a:rPr lang="en-GB" altLang="en-US" sz="2000">
                <a:solidFill>
                  <a:schemeClr val="bg1"/>
                </a:solidFill>
              </a:rPr>
              <a:t> </a:t>
            </a:r>
            <a:r>
              <a:rPr lang="en-GB" altLang="en-US" sz="2000" b="1">
                <a:solidFill>
                  <a:schemeClr val="bg1"/>
                </a:solidFill>
              </a:rPr>
              <a:t>fertilisation</a:t>
            </a:r>
          </a:p>
          <a:p>
            <a:pPr eaLnBrk="1" hangingPunct="1">
              <a:spcBef>
                <a:spcPct val="50000"/>
              </a:spcBef>
            </a:pPr>
            <a:endParaRPr lang="en-GB" altLang="en-US" sz="2000" b="1"/>
          </a:p>
        </p:txBody>
      </p:sp>
      <p:sp>
        <p:nvSpPr>
          <p:cNvPr id="93198" name="Text Box 14"/>
          <p:cNvSpPr txBox="1">
            <a:spLocks noChangeArrowheads="1"/>
          </p:cNvSpPr>
          <p:nvPr/>
        </p:nvSpPr>
        <p:spPr bwMode="auto">
          <a:xfrm>
            <a:off x="684213" y="4581525"/>
            <a:ext cx="5903912"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en-GB" altLang="en-US" sz="2000">
                <a:solidFill>
                  <a:schemeClr val="bg1"/>
                </a:solidFill>
              </a:rPr>
              <a:t> Seeds are then scattered </a:t>
            </a:r>
            <a:r>
              <a:rPr lang="en-GB" altLang="en-US">
                <a:solidFill>
                  <a:schemeClr val="bg1"/>
                </a:solidFill>
              </a:rPr>
              <a:t>–</a:t>
            </a:r>
            <a:r>
              <a:rPr lang="en-GB" altLang="en-US" sz="2000">
                <a:solidFill>
                  <a:schemeClr val="bg1"/>
                </a:solidFill>
              </a:rPr>
              <a:t> this can be </a:t>
            </a:r>
          </a:p>
          <a:p>
            <a:pPr eaLnBrk="1" hangingPunct="1"/>
            <a:r>
              <a:rPr lang="en-GB" altLang="en-US" sz="2000">
                <a:solidFill>
                  <a:schemeClr val="bg1"/>
                </a:solidFill>
              </a:rPr>
              <a:t>through wind dispersal, or by animals</a:t>
            </a:r>
          </a:p>
        </p:txBody>
      </p:sp>
      <p:sp>
        <p:nvSpPr>
          <p:cNvPr id="93200" name="Text Box 16"/>
          <p:cNvSpPr txBox="1">
            <a:spLocks noChangeArrowheads="1"/>
          </p:cNvSpPr>
          <p:nvPr/>
        </p:nvSpPr>
        <p:spPr bwMode="auto">
          <a:xfrm>
            <a:off x="684213" y="5516563"/>
            <a:ext cx="3673475" cy="85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Seeds then grow into plants</a:t>
            </a:r>
          </a:p>
          <a:p>
            <a:pPr eaLnBrk="1" hangingPunct="1">
              <a:spcBef>
                <a:spcPct val="50000"/>
              </a:spcBef>
            </a:pPr>
            <a:r>
              <a:rPr lang="en-GB" altLang="en-US" sz="2000"/>
              <a:t> </a:t>
            </a:r>
          </a:p>
        </p:txBody>
      </p:sp>
      <p:pic>
        <p:nvPicPr>
          <p:cNvPr id="18442" name="Picture 18" descr="flow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0788" y="3284538"/>
            <a:ext cx="1885950"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318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318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3191"/>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3197"/>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3198"/>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32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8" grpId="0"/>
      <p:bldP spid="93189" grpId="0"/>
      <p:bldP spid="93191" grpId="0"/>
      <p:bldP spid="93197" grpId="0"/>
      <p:bldP spid="93198" grpId="0"/>
      <p:bldP spid="9320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3"/>
          <p:cNvSpPr txBox="1">
            <a:spLocks noChangeArrowheads="1"/>
          </p:cNvSpPr>
          <p:nvPr/>
        </p:nvSpPr>
        <p:spPr bwMode="auto">
          <a:xfrm>
            <a:off x="3851275" y="692150"/>
            <a:ext cx="19431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800" b="1">
                <a:solidFill>
                  <a:schemeClr val="bg1"/>
                </a:solidFill>
              </a:rPr>
              <a:t>Summary</a:t>
            </a:r>
          </a:p>
        </p:txBody>
      </p:sp>
      <p:graphicFrame>
        <p:nvGraphicFramePr>
          <p:cNvPr id="95331" name="Group 99">
            <a:extLst>
              <a:ext uri="{FF2B5EF4-FFF2-40B4-BE49-F238E27FC236}">
                <a16:creationId xmlns:a16="http://schemas.microsoft.com/office/drawing/2014/main" id="{766BEA97-F248-4921-9373-467A9BF10A13}"/>
              </a:ext>
            </a:extLst>
          </p:cNvPr>
          <p:cNvGraphicFramePr>
            <a:graphicFrameLocks noGrp="1"/>
          </p:cNvGraphicFramePr>
          <p:nvPr>
            <p:ph/>
          </p:nvPr>
        </p:nvGraphicFramePr>
        <p:xfrm>
          <a:off x="468313" y="1700213"/>
          <a:ext cx="8135937" cy="3960813"/>
        </p:xfrm>
        <a:graphic>
          <a:graphicData uri="http://schemas.openxmlformats.org/drawingml/2006/table">
            <a:tbl>
              <a:tblPr/>
              <a:tblGrid>
                <a:gridCol w="2035175">
                  <a:extLst>
                    <a:ext uri="{9D8B030D-6E8A-4147-A177-3AD203B41FA5}">
                      <a16:colId xmlns:a16="http://schemas.microsoft.com/office/drawing/2014/main" val="4015789160"/>
                    </a:ext>
                  </a:extLst>
                </a:gridCol>
                <a:gridCol w="2033587">
                  <a:extLst>
                    <a:ext uri="{9D8B030D-6E8A-4147-A177-3AD203B41FA5}">
                      <a16:colId xmlns:a16="http://schemas.microsoft.com/office/drawing/2014/main" val="4062704285"/>
                    </a:ext>
                  </a:extLst>
                </a:gridCol>
                <a:gridCol w="2032000">
                  <a:extLst>
                    <a:ext uri="{9D8B030D-6E8A-4147-A177-3AD203B41FA5}">
                      <a16:colId xmlns:a16="http://schemas.microsoft.com/office/drawing/2014/main" val="2074187335"/>
                    </a:ext>
                  </a:extLst>
                </a:gridCol>
                <a:gridCol w="2035175">
                  <a:extLst>
                    <a:ext uri="{9D8B030D-6E8A-4147-A177-3AD203B41FA5}">
                      <a16:colId xmlns:a16="http://schemas.microsoft.com/office/drawing/2014/main" val="954871115"/>
                    </a:ext>
                  </a:extLst>
                </a:gridCol>
              </a:tblGrid>
              <a:tr h="812800">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000" b="0" i="0" u="none" strike="noStrike" cap="none" normalizeH="0" baseline="0">
                          <a:ln>
                            <a:noFill/>
                          </a:ln>
                          <a:solidFill>
                            <a:schemeClr val="bg1"/>
                          </a:solidFill>
                          <a:effectLst/>
                          <a:latin typeface="Arial" panose="020B0604020202020204" pitchFamily="34" charset="0"/>
                        </a:rPr>
                        <a:t>Eggs, live young or seeds</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000" b="0" i="0" u="none" strike="noStrike" cap="none" normalizeH="0" baseline="0">
                          <a:ln>
                            <a:noFill/>
                          </a:ln>
                          <a:solidFill>
                            <a:schemeClr val="bg1"/>
                          </a:solidFill>
                          <a:effectLst/>
                          <a:latin typeface="Arial" panose="020B0604020202020204" pitchFamily="34" charset="0"/>
                        </a:rPr>
                        <a:t>Miniature version of adult</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000" b="0" i="0" u="none" strike="noStrike" cap="none" normalizeH="0" baseline="0">
                          <a:ln>
                            <a:noFill/>
                          </a:ln>
                          <a:solidFill>
                            <a:schemeClr val="bg1"/>
                          </a:solidFill>
                          <a:effectLst/>
                          <a:latin typeface="Arial" panose="020B0604020202020204" pitchFamily="34" charset="0"/>
                        </a:rPr>
                        <a:t>Parental Care</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789183633"/>
                  </a:ext>
                </a:extLst>
              </a:tr>
              <a:tr h="812800">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000" b="0" i="0" u="none" strike="noStrike" cap="none" normalizeH="0" baseline="0">
                          <a:ln>
                            <a:noFill/>
                          </a:ln>
                          <a:solidFill>
                            <a:schemeClr val="bg1"/>
                          </a:solidFill>
                          <a:effectLst/>
                          <a:latin typeface="Arial" panose="020B0604020202020204" pitchFamily="34" charset="0"/>
                        </a:rPr>
                        <a:t>Mammals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691345225"/>
                  </a:ext>
                </a:extLst>
              </a:tr>
              <a:tr h="814388">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000" b="0" i="0" u="none" strike="noStrike" cap="none" normalizeH="0" baseline="0">
                          <a:ln>
                            <a:noFill/>
                          </a:ln>
                          <a:solidFill>
                            <a:schemeClr val="bg1"/>
                          </a:solidFill>
                          <a:effectLst/>
                          <a:latin typeface="Arial" panose="020B0604020202020204" pitchFamily="34" charset="0"/>
                        </a:rPr>
                        <a:t>Reptiles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785061739"/>
                  </a:ext>
                </a:extLst>
              </a:tr>
              <a:tr h="812800">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000" b="0" i="0" u="none" strike="noStrike" cap="none" normalizeH="0" baseline="0">
                          <a:ln>
                            <a:noFill/>
                          </a:ln>
                          <a:solidFill>
                            <a:schemeClr val="bg1"/>
                          </a:solidFill>
                          <a:effectLst/>
                          <a:latin typeface="Arial" panose="020B0604020202020204" pitchFamily="34" charset="0"/>
                        </a:rPr>
                        <a:t>Amphibians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45524789"/>
                  </a:ext>
                </a:extLst>
              </a:tr>
              <a:tr h="708025">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000" b="0" i="0" u="none" strike="noStrike" cap="none" normalizeH="0" baseline="0">
                          <a:ln>
                            <a:noFill/>
                          </a:ln>
                          <a:solidFill>
                            <a:schemeClr val="bg1"/>
                          </a:solidFill>
                          <a:effectLst/>
                          <a:latin typeface="Arial" panose="020B0604020202020204" pitchFamily="34" charset="0"/>
                        </a:rPr>
                        <a:t>Flowering plants</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587672378"/>
                  </a:ext>
                </a:extLst>
              </a:tr>
            </a:tbl>
          </a:graphicData>
        </a:graphic>
      </p:graphicFrame>
      <p:sp>
        <p:nvSpPr>
          <p:cNvPr id="95312" name="Text Box 80"/>
          <p:cNvSpPr txBox="1">
            <a:spLocks noChangeArrowheads="1"/>
          </p:cNvSpPr>
          <p:nvPr/>
        </p:nvSpPr>
        <p:spPr bwMode="auto">
          <a:xfrm>
            <a:off x="2771775" y="2708275"/>
            <a:ext cx="13684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Live young</a:t>
            </a:r>
          </a:p>
        </p:txBody>
      </p:sp>
      <p:sp>
        <p:nvSpPr>
          <p:cNvPr id="95313" name="Text Box 81"/>
          <p:cNvSpPr txBox="1">
            <a:spLocks noChangeArrowheads="1"/>
          </p:cNvSpPr>
          <p:nvPr/>
        </p:nvSpPr>
        <p:spPr bwMode="auto">
          <a:xfrm>
            <a:off x="3059113" y="4365625"/>
            <a:ext cx="9366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Eggs</a:t>
            </a:r>
          </a:p>
        </p:txBody>
      </p:sp>
      <p:sp>
        <p:nvSpPr>
          <p:cNvPr id="95314" name="Text Box 82"/>
          <p:cNvSpPr txBox="1">
            <a:spLocks noChangeArrowheads="1"/>
          </p:cNvSpPr>
          <p:nvPr/>
        </p:nvSpPr>
        <p:spPr bwMode="auto">
          <a:xfrm>
            <a:off x="3059113" y="3573463"/>
            <a:ext cx="79216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Eggs</a:t>
            </a:r>
          </a:p>
        </p:txBody>
      </p:sp>
      <p:sp>
        <p:nvSpPr>
          <p:cNvPr id="95315" name="Text Box 83"/>
          <p:cNvSpPr txBox="1">
            <a:spLocks noChangeArrowheads="1"/>
          </p:cNvSpPr>
          <p:nvPr/>
        </p:nvSpPr>
        <p:spPr bwMode="auto">
          <a:xfrm>
            <a:off x="2987675" y="5157788"/>
            <a:ext cx="86518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Seeds</a:t>
            </a:r>
          </a:p>
        </p:txBody>
      </p:sp>
      <p:sp>
        <p:nvSpPr>
          <p:cNvPr id="95317" name="Text Box 85"/>
          <p:cNvSpPr txBox="1">
            <a:spLocks noChangeArrowheads="1"/>
          </p:cNvSpPr>
          <p:nvPr/>
        </p:nvSpPr>
        <p:spPr bwMode="auto">
          <a:xfrm>
            <a:off x="5292725" y="3500438"/>
            <a:ext cx="64928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Yes</a:t>
            </a:r>
          </a:p>
        </p:txBody>
      </p:sp>
      <p:sp>
        <p:nvSpPr>
          <p:cNvPr id="95318" name="Text Box 86"/>
          <p:cNvSpPr txBox="1">
            <a:spLocks noChangeArrowheads="1"/>
          </p:cNvSpPr>
          <p:nvPr/>
        </p:nvSpPr>
        <p:spPr bwMode="auto">
          <a:xfrm>
            <a:off x="5292725" y="2708275"/>
            <a:ext cx="7207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Yes</a:t>
            </a:r>
          </a:p>
        </p:txBody>
      </p:sp>
      <p:sp>
        <p:nvSpPr>
          <p:cNvPr id="95319" name="Text Box 87"/>
          <p:cNvSpPr txBox="1">
            <a:spLocks noChangeArrowheads="1"/>
          </p:cNvSpPr>
          <p:nvPr/>
        </p:nvSpPr>
        <p:spPr bwMode="auto">
          <a:xfrm>
            <a:off x="5292725" y="5157788"/>
            <a:ext cx="7207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Yes</a:t>
            </a:r>
          </a:p>
        </p:txBody>
      </p:sp>
      <p:sp>
        <p:nvSpPr>
          <p:cNvPr id="95320" name="Text Box 88"/>
          <p:cNvSpPr txBox="1">
            <a:spLocks noChangeArrowheads="1"/>
          </p:cNvSpPr>
          <p:nvPr/>
        </p:nvSpPr>
        <p:spPr bwMode="auto">
          <a:xfrm>
            <a:off x="5364163" y="4365625"/>
            <a:ext cx="57626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No</a:t>
            </a:r>
          </a:p>
        </p:txBody>
      </p:sp>
      <p:sp>
        <p:nvSpPr>
          <p:cNvPr id="95321" name="Text Box 89"/>
          <p:cNvSpPr txBox="1">
            <a:spLocks noChangeArrowheads="1"/>
          </p:cNvSpPr>
          <p:nvPr/>
        </p:nvSpPr>
        <p:spPr bwMode="auto">
          <a:xfrm>
            <a:off x="7235825" y="2708275"/>
            <a:ext cx="7207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Yes</a:t>
            </a:r>
          </a:p>
        </p:txBody>
      </p:sp>
      <p:sp>
        <p:nvSpPr>
          <p:cNvPr id="95322" name="Text Box 90"/>
          <p:cNvSpPr txBox="1">
            <a:spLocks noChangeArrowheads="1"/>
          </p:cNvSpPr>
          <p:nvPr/>
        </p:nvSpPr>
        <p:spPr bwMode="auto">
          <a:xfrm>
            <a:off x="7308850" y="3500438"/>
            <a:ext cx="5032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No</a:t>
            </a:r>
          </a:p>
        </p:txBody>
      </p:sp>
      <p:sp>
        <p:nvSpPr>
          <p:cNvPr id="95323" name="Text Box 91"/>
          <p:cNvSpPr txBox="1">
            <a:spLocks noChangeArrowheads="1"/>
          </p:cNvSpPr>
          <p:nvPr/>
        </p:nvSpPr>
        <p:spPr bwMode="auto">
          <a:xfrm>
            <a:off x="7308850" y="4365625"/>
            <a:ext cx="57626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No</a:t>
            </a:r>
          </a:p>
        </p:txBody>
      </p:sp>
      <p:sp>
        <p:nvSpPr>
          <p:cNvPr id="95324" name="Text Box 92"/>
          <p:cNvSpPr txBox="1">
            <a:spLocks noChangeArrowheads="1"/>
          </p:cNvSpPr>
          <p:nvPr/>
        </p:nvSpPr>
        <p:spPr bwMode="auto">
          <a:xfrm>
            <a:off x="7308850" y="5084763"/>
            <a:ext cx="5032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No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533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531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531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5313"/>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5315"/>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5318"/>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5317"/>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5320"/>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95319"/>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95321"/>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95322"/>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95323"/>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953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312" grpId="0"/>
      <p:bldP spid="95313" grpId="0"/>
      <p:bldP spid="95314" grpId="0"/>
      <p:bldP spid="95315" grpId="0"/>
      <p:bldP spid="95317" grpId="0"/>
      <p:bldP spid="95318" grpId="0"/>
      <p:bldP spid="95319" grpId="0"/>
      <p:bldP spid="95320" grpId="0"/>
      <p:bldP spid="95321" grpId="0"/>
      <p:bldP spid="95322" grpId="0"/>
      <p:bldP spid="95323" grpId="0"/>
      <p:bldP spid="953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6" name="Rectangle 4"/>
          <p:cNvSpPr>
            <a:spLocks noChangeArrowheads="1"/>
          </p:cNvSpPr>
          <p:nvPr/>
        </p:nvSpPr>
        <p:spPr bwMode="auto">
          <a:xfrm>
            <a:off x="395288" y="1268413"/>
            <a:ext cx="83534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en-GB" altLang="en-US" sz="2400">
                <a:solidFill>
                  <a:schemeClr val="bg1"/>
                </a:solidFill>
              </a:rPr>
              <a:t> </a:t>
            </a:r>
            <a:r>
              <a:rPr lang="en-GB" altLang="en-US" sz="2200">
                <a:solidFill>
                  <a:schemeClr val="bg1"/>
                </a:solidFill>
              </a:rPr>
              <a:t>Which group do sea turtles belong to? </a:t>
            </a:r>
            <a:endParaRPr lang="en-US" altLang="en-US" sz="2200">
              <a:solidFill>
                <a:schemeClr val="bg1"/>
              </a:solidFill>
            </a:endParaRPr>
          </a:p>
        </p:txBody>
      </p:sp>
      <p:sp>
        <p:nvSpPr>
          <p:cNvPr id="22531" name="Rectangle 5"/>
          <p:cNvSpPr>
            <a:spLocks noChangeArrowheads="1"/>
          </p:cNvSpPr>
          <p:nvPr/>
        </p:nvSpPr>
        <p:spPr bwMode="auto">
          <a:xfrm>
            <a:off x="3563938" y="404813"/>
            <a:ext cx="3859212"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200" b="1">
                <a:solidFill>
                  <a:schemeClr val="bg1"/>
                </a:solidFill>
              </a:rPr>
              <a:t>Sea turtle life cycle</a:t>
            </a:r>
          </a:p>
        </p:txBody>
      </p:sp>
      <p:sp>
        <p:nvSpPr>
          <p:cNvPr id="59402" name="Text Box 10"/>
          <p:cNvSpPr txBox="1">
            <a:spLocks noChangeArrowheads="1"/>
          </p:cNvSpPr>
          <p:nvPr/>
        </p:nvSpPr>
        <p:spPr bwMode="auto">
          <a:xfrm>
            <a:off x="395288" y="1989138"/>
            <a:ext cx="597535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200">
                <a:solidFill>
                  <a:schemeClr val="bg1"/>
                </a:solidFill>
              </a:rPr>
              <a:t> What does this tell us about their life cycle?</a:t>
            </a:r>
          </a:p>
        </p:txBody>
      </p:sp>
      <p:sp>
        <p:nvSpPr>
          <p:cNvPr id="59404" name="Text Box 12"/>
          <p:cNvSpPr txBox="1">
            <a:spLocks noChangeArrowheads="1"/>
          </p:cNvSpPr>
          <p:nvPr/>
        </p:nvSpPr>
        <p:spPr bwMode="auto">
          <a:xfrm>
            <a:off x="3059113" y="4292600"/>
            <a:ext cx="13684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Lay eggs</a:t>
            </a:r>
          </a:p>
        </p:txBody>
      </p:sp>
      <p:sp>
        <p:nvSpPr>
          <p:cNvPr id="59405" name="Text Box 13"/>
          <p:cNvSpPr txBox="1">
            <a:spLocks noChangeArrowheads="1"/>
          </p:cNvSpPr>
          <p:nvPr/>
        </p:nvSpPr>
        <p:spPr bwMode="auto">
          <a:xfrm>
            <a:off x="468313" y="3357563"/>
            <a:ext cx="237648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No parental care</a:t>
            </a:r>
          </a:p>
        </p:txBody>
      </p:sp>
      <p:sp>
        <p:nvSpPr>
          <p:cNvPr id="59406" name="Text Box 14"/>
          <p:cNvSpPr txBox="1">
            <a:spLocks noChangeArrowheads="1"/>
          </p:cNvSpPr>
          <p:nvPr/>
        </p:nvSpPr>
        <p:spPr bwMode="auto">
          <a:xfrm>
            <a:off x="250825" y="5516563"/>
            <a:ext cx="47529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Young are miniature versions of adults</a:t>
            </a:r>
          </a:p>
        </p:txBody>
      </p:sp>
      <p:sp>
        <p:nvSpPr>
          <p:cNvPr id="59407" name="Text Box 15"/>
          <p:cNvSpPr txBox="1">
            <a:spLocks noChangeArrowheads="1"/>
          </p:cNvSpPr>
          <p:nvPr/>
        </p:nvSpPr>
        <p:spPr bwMode="auto">
          <a:xfrm>
            <a:off x="3995738" y="2708275"/>
            <a:ext cx="36718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Sexual reproduction</a:t>
            </a:r>
          </a:p>
        </p:txBody>
      </p:sp>
      <p:pic>
        <p:nvPicPr>
          <p:cNvPr id="59409" name="Picture 17" descr="Front on view of a hawksbill turt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7900" y="3500438"/>
            <a:ext cx="4105275" cy="272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9412" name="Text Box 20"/>
          <p:cNvSpPr txBox="1">
            <a:spLocks noChangeArrowheads="1"/>
          </p:cNvSpPr>
          <p:nvPr/>
        </p:nvSpPr>
        <p:spPr bwMode="auto">
          <a:xfrm>
            <a:off x="6588125" y="1268413"/>
            <a:ext cx="1727200" cy="427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200">
                <a:solidFill>
                  <a:srgbClr val="FF99CC"/>
                </a:solidFill>
              </a:rPr>
              <a:t>REPTILES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5940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939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941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940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940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9405"/>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9404"/>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940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6" grpId="0"/>
      <p:bldP spid="59402" grpId="0"/>
      <p:bldP spid="59404" grpId="0"/>
      <p:bldP spid="59405" grpId="0"/>
      <p:bldP spid="59406" grpId="0"/>
      <p:bldP spid="59407" grpId="0"/>
      <p:bldP spid="594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ChangeArrowheads="1"/>
          </p:cNvSpPr>
          <p:nvPr/>
        </p:nvSpPr>
        <p:spPr bwMode="auto">
          <a:xfrm>
            <a:off x="250825" y="908050"/>
            <a:ext cx="7777163"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en-GB" altLang="en-US" sz="2800">
                <a:solidFill>
                  <a:schemeClr val="bg1"/>
                </a:solidFill>
              </a:rPr>
              <a:t> </a:t>
            </a:r>
            <a:r>
              <a:rPr lang="en-GB" altLang="en-US" sz="2200">
                <a:solidFill>
                  <a:schemeClr val="bg1"/>
                </a:solidFill>
              </a:rPr>
              <a:t>There are seven different species of sea turtle</a:t>
            </a:r>
          </a:p>
        </p:txBody>
      </p:sp>
      <p:sp>
        <p:nvSpPr>
          <p:cNvPr id="24579" name="Rectangle 5"/>
          <p:cNvSpPr>
            <a:spLocks noChangeArrowheads="1"/>
          </p:cNvSpPr>
          <p:nvPr/>
        </p:nvSpPr>
        <p:spPr bwMode="auto">
          <a:xfrm>
            <a:off x="3995738" y="260350"/>
            <a:ext cx="266382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3200" b="1">
                <a:solidFill>
                  <a:schemeClr val="bg1"/>
                </a:solidFill>
              </a:rPr>
              <a:t>Sea turtles</a:t>
            </a:r>
          </a:p>
        </p:txBody>
      </p:sp>
      <p:sp>
        <p:nvSpPr>
          <p:cNvPr id="60424" name="Text Box 8"/>
          <p:cNvSpPr txBox="1">
            <a:spLocks noChangeArrowheads="1"/>
          </p:cNvSpPr>
          <p:nvPr/>
        </p:nvSpPr>
        <p:spPr bwMode="auto">
          <a:xfrm>
            <a:off x="3419475" y="1484313"/>
            <a:ext cx="22320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Can you name any?</a:t>
            </a:r>
          </a:p>
        </p:txBody>
      </p:sp>
      <p:pic>
        <p:nvPicPr>
          <p:cNvPr id="60426" name="Picture 10" descr="Flatback-turtle-returning-to-se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850" y="1989138"/>
            <a:ext cx="2376488" cy="152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27" name="Text Box 11"/>
          <p:cNvSpPr txBox="1">
            <a:spLocks noChangeArrowheads="1"/>
          </p:cNvSpPr>
          <p:nvPr/>
        </p:nvSpPr>
        <p:spPr bwMode="auto">
          <a:xfrm>
            <a:off x="684213" y="3573463"/>
            <a:ext cx="16573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Flatback turtle</a:t>
            </a:r>
          </a:p>
        </p:txBody>
      </p:sp>
      <p:pic>
        <p:nvPicPr>
          <p:cNvPr id="60429" name="Picture 13" descr="Front-on-view-of-a-hawksbill-turtl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850" y="4437063"/>
            <a:ext cx="2305050" cy="157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30" name="Text Box 14"/>
          <p:cNvSpPr txBox="1">
            <a:spLocks noChangeArrowheads="1"/>
          </p:cNvSpPr>
          <p:nvPr/>
        </p:nvSpPr>
        <p:spPr bwMode="auto">
          <a:xfrm>
            <a:off x="611188" y="6165850"/>
            <a:ext cx="17287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Hawksbill turtle</a:t>
            </a:r>
          </a:p>
        </p:txBody>
      </p:sp>
      <p:pic>
        <p:nvPicPr>
          <p:cNvPr id="60432" name="Picture 16" descr="Leatherback-turtle-swimmi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43663" y="1989138"/>
            <a:ext cx="2305050" cy="153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33" name="Text Box 17"/>
          <p:cNvSpPr txBox="1">
            <a:spLocks noChangeArrowheads="1"/>
          </p:cNvSpPr>
          <p:nvPr/>
        </p:nvSpPr>
        <p:spPr bwMode="auto">
          <a:xfrm>
            <a:off x="6588125" y="3573463"/>
            <a:ext cx="20526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Leatherback turtle</a:t>
            </a:r>
          </a:p>
        </p:txBody>
      </p:sp>
      <p:pic>
        <p:nvPicPr>
          <p:cNvPr id="60435" name="Picture 19" descr="Loggerhead-turtle-emerging-from-the-sea"/>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419475" y="1989138"/>
            <a:ext cx="230505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36" name="Text Box 20"/>
          <p:cNvSpPr txBox="1">
            <a:spLocks noChangeArrowheads="1"/>
          </p:cNvSpPr>
          <p:nvPr/>
        </p:nvSpPr>
        <p:spPr bwMode="auto">
          <a:xfrm>
            <a:off x="3635375" y="3573463"/>
            <a:ext cx="20161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Loggerhead turtle</a:t>
            </a:r>
          </a:p>
        </p:txBody>
      </p:sp>
      <p:pic>
        <p:nvPicPr>
          <p:cNvPr id="60438" name="Picture 22" descr="Olive-ridley-turtle-crawling-onto-beach"/>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276600" y="4437063"/>
            <a:ext cx="2520950" cy="1652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39" name="Text Box 23"/>
          <p:cNvSpPr txBox="1">
            <a:spLocks noChangeArrowheads="1"/>
          </p:cNvSpPr>
          <p:nvPr/>
        </p:nvSpPr>
        <p:spPr bwMode="auto">
          <a:xfrm>
            <a:off x="3563938" y="6165850"/>
            <a:ext cx="19446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Olive ridley turtle</a:t>
            </a:r>
          </a:p>
        </p:txBody>
      </p:sp>
      <p:pic>
        <p:nvPicPr>
          <p:cNvPr id="60441" name="Picture 25" descr="Kemps-ridley-turtle-swimmi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443663" y="4484688"/>
            <a:ext cx="2376487" cy="1579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442" name="Text Box 26"/>
          <p:cNvSpPr txBox="1">
            <a:spLocks noChangeArrowheads="1"/>
          </p:cNvSpPr>
          <p:nvPr/>
        </p:nvSpPr>
        <p:spPr bwMode="auto">
          <a:xfrm>
            <a:off x="6659563" y="6165850"/>
            <a:ext cx="230346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Kemp’s ridley turtle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042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042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0426"/>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043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043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0433"/>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60432"/>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60429"/>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60430"/>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60438"/>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60439"/>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60442"/>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604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4" grpId="0"/>
      <p:bldP spid="60427" grpId="0"/>
      <p:bldP spid="60430" grpId="0"/>
      <p:bldP spid="60433" grpId="0"/>
      <p:bldP spid="60436" grpId="0"/>
      <p:bldP spid="60439" grpId="0"/>
      <p:bldP spid="6044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5" descr="Green-turtle-feeding-on-jellyfis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913" y="1844675"/>
            <a:ext cx="6408737" cy="424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Text Box 6"/>
          <p:cNvSpPr txBox="1">
            <a:spLocks noChangeArrowheads="1"/>
          </p:cNvSpPr>
          <p:nvPr/>
        </p:nvSpPr>
        <p:spPr bwMode="auto">
          <a:xfrm>
            <a:off x="1403350" y="981075"/>
            <a:ext cx="6408738"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sz="2600" b="1">
                <a:solidFill>
                  <a:schemeClr val="bg1"/>
                </a:solidFill>
              </a:rPr>
              <a:t>…and the GREEN TURTLE!</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2987675" y="0"/>
            <a:ext cx="4176713" cy="1152525"/>
          </a:xfrm>
        </p:spPr>
        <p:txBody>
          <a:bodyPr/>
          <a:lstStyle/>
          <a:p>
            <a:pPr eaLnBrk="1" hangingPunct="1"/>
            <a:r>
              <a:rPr lang="en-GB" altLang="en-US" smtClean="0"/>
              <a:t>Green turtle</a:t>
            </a:r>
          </a:p>
        </p:txBody>
      </p:sp>
      <p:sp>
        <p:nvSpPr>
          <p:cNvPr id="61446" name="Text Box 6"/>
          <p:cNvSpPr txBox="1">
            <a:spLocks noChangeArrowheads="1"/>
          </p:cNvSpPr>
          <p:nvPr/>
        </p:nvSpPr>
        <p:spPr bwMode="auto">
          <a:xfrm>
            <a:off x="468313" y="1268413"/>
            <a:ext cx="39608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a:solidFill>
                  <a:srgbClr val="00FF00"/>
                </a:solidFill>
              </a:rPr>
              <a:t>Why are they called green turtles?	</a:t>
            </a:r>
          </a:p>
          <a:p>
            <a:pPr eaLnBrk="1" hangingPunct="1"/>
            <a:endParaRPr lang="en-GB" altLang="en-US">
              <a:solidFill>
                <a:srgbClr val="00FF00"/>
              </a:solidFill>
            </a:endParaRPr>
          </a:p>
        </p:txBody>
      </p:sp>
      <p:sp>
        <p:nvSpPr>
          <p:cNvPr id="61448" name="Text Box 8"/>
          <p:cNvSpPr txBox="1">
            <a:spLocks noChangeArrowheads="1"/>
          </p:cNvSpPr>
          <p:nvPr/>
        </p:nvSpPr>
        <p:spPr bwMode="auto">
          <a:xfrm>
            <a:off x="395288" y="5805488"/>
            <a:ext cx="80645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Green turtles can live a very long time!  Scientists are not sure exactly how long, but it is thought that it could be up to 100 years or more!  </a:t>
            </a:r>
          </a:p>
        </p:txBody>
      </p:sp>
      <p:sp>
        <p:nvSpPr>
          <p:cNvPr id="61449" name="Text Box 9"/>
          <p:cNvSpPr txBox="1">
            <a:spLocks noChangeArrowheads="1"/>
          </p:cNvSpPr>
          <p:nvPr/>
        </p:nvSpPr>
        <p:spPr bwMode="auto">
          <a:xfrm>
            <a:off x="3276600" y="3933825"/>
            <a:ext cx="5472113"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Some populations of green turtle migrate thousands of kilometres to feed and breed. Part of the Brazilian population migrates 2,250 kilometres to breed near Ascension Island in the South Atlantic!</a:t>
            </a:r>
          </a:p>
        </p:txBody>
      </p:sp>
      <p:sp>
        <p:nvSpPr>
          <p:cNvPr id="61450" name="Text Box 10"/>
          <p:cNvSpPr txBox="1">
            <a:spLocks noChangeArrowheads="1"/>
          </p:cNvSpPr>
          <p:nvPr/>
        </p:nvSpPr>
        <p:spPr bwMode="auto">
          <a:xfrm>
            <a:off x="395288" y="2276475"/>
            <a:ext cx="4608512"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Female green turtles can lay between 100 and 150 eggs per clutch, and usually lay several clutches per breeding season.</a:t>
            </a:r>
          </a:p>
        </p:txBody>
      </p:sp>
      <p:pic>
        <p:nvPicPr>
          <p:cNvPr id="61453" name="Picture 13" descr="Green-turtle-hatchlings-heading-towards-the-se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263" y="1341438"/>
            <a:ext cx="3384550" cy="227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57" name="Text Box 17"/>
          <p:cNvSpPr txBox="1">
            <a:spLocks noChangeArrowheads="1"/>
          </p:cNvSpPr>
          <p:nvPr/>
        </p:nvSpPr>
        <p:spPr bwMode="auto">
          <a:xfrm>
            <a:off x="900113" y="1628775"/>
            <a:ext cx="410527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rgbClr val="00FF00"/>
                </a:solidFill>
                <a:sym typeface="Wingdings" panose="05000000000000000000" pitchFamily="2" charset="2"/>
              </a:rPr>
              <a:t></a:t>
            </a:r>
            <a:r>
              <a:rPr lang="en-GB" altLang="en-US">
                <a:solidFill>
                  <a:srgbClr val="00FF00"/>
                </a:solidFill>
              </a:rPr>
              <a:t>Because their fat is green in colour!</a:t>
            </a:r>
          </a:p>
        </p:txBody>
      </p:sp>
      <p:pic>
        <p:nvPicPr>
          <p:cNvPr id="61459" name="Picture 19" descr="Green turtle, side profil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3850" y="3500438"/>
            <a:ext cx="2663825"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4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1459"/>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1457"/>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145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1453"/>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1449"/>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14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6" grpId="0"/>
      <p:bldP spid="61448" grpId="0"/>
      <p:bldP spid="61449" grpId="0"/>
      <p:bldP spid="61450" grpId="0"/>
      <p:bldP spid="6145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AutoShape 9"/>
          <p:cNvSpPr>
            <a:spLocks noChangeArrowheads="1"/>
          </p:cNvSpPr>
          <p:nvPr/>
        </p:nvSpPr>
        <p:spPr bwMode="auto">
          <a:xfrm>
            <a:off x="1943100" y="1196975"/>
            <a:ext cx="5616575" cy="5184775"/>
          </a:xfrm>
          <a:custGeom>
            <a:avLst/>
            <a:gdLst>
              <a:gd name="T0" fmla="*/ 2808288 w 21600"/>
              <a:gd name="T1" fmla="*/ 0 h 21600"/>
              <a:gd name="T2" fmla="*/ 822464 w 21600"/>
              <a:gd name="T3" fmla="*/ 759233 h 21600"/>
              <a:gd name="T4" fmla="*/ 0 w 21600"/>
              <a:gd name="T5" fmla="*/ 2592388 h 21600"/>
              <a:gd name="T6" fmla="*/ 822464 w 21600"/>
              <a:gd name="T7" fmla="*/ 4425542 h 21600"/>
              <a:gd name="T8" fmla="*/ 2808288 w 21600"/>
              <a:gd name="T9" fmla="*/ 5184775 h 21600"/>
              <a:gd name="T10" fmla="*/ 4794111 w 21600"/>
              <a:gd name="T11" fmla="*/ 4425542 h 21600"/>
              <a:gd name="T12" fmla="*/ 5616575 w 21600"/>
              <a:gd name="T13" fmla="*/ 2592388 h 21600"/>
              <a:gd name="T14" fmla="*/ 4794111 w 21600"/>
              <a:gd name="T15" fmla="*/ 759233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086" y="10800"/>
                </a:moveTo>
                <a:cubicBezTo>
                  <a:pt x="1086" y="16165"/>
                  <a:pt x="5435" y="20514"/>
                  <a:pt x="10800" y="20514"/>
                </a:cubicBezTo>
                <a:cubicBezTo>
                  <a:pt x="16165" y="20514"/>
                  <a:pt x="20514" y="16165"/>
                  <a:pt x="20514" y="10800"/>
                </a:cubicBezTo>
                <a:cubicBezTo>
                  <a:pt x="20514" y="5435"/>
                  <a:pt x="16165" y="1086"/>
                  <a:pt x="10800" y="1086"/>
                </a:cubicBezTo>
                <a:cubicBezTo>
                  <a:pt x="5435" y="1086"/>
                  <a:pt x="1086" y="5435"/>
                  <a:pt x="1086" y="10800"/>
                </a:cubicBezTo>
                <a:close/>
              </a:path>
            </a:pathLst>
          </a:custGeom>
          <a:solidFill>
            <a:srgbClr val="FF99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pic>
        <p:nvPicPr>
          <p:cNvPr id="62475" name="Picture 11" descr="Green turtle egg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51275" y="765175"/>
            <a:ext cx="1728788" cy="116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7" name="Picture 13" descr="Green turtle hatch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0788" y="2133600"/>
            <a:ext cx="1549400"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9" name="Picture 15" descr="Green turtle hatchli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27763" y="4292600"/>
            <a:ext cx="1439862" cy="1081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83" name="Picture 19" descr="Green turtle, side profil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51275" y="5516563"/>
            <a:ext cx="1728788"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87" name="Picture 23" descr="Green turtles mati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19250" y="4221163"/>
            <a:ext cx="1584325" cy="105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89" name="Picture 25" descr="Cross section of nest showing green turtle laying eggs into chambe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727200" y="1916113"/>
            <a:ext cx="1314450" cy="172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9" name="Text Box 32"/>
          <p:cNvSpPr txBox="1">
            <a:spLocks noChangeArrowheads="1"/>
          </p:cNvSpPr>
          <p:nvPr/>
        </p:nvSpPr>
        <p:spPr bwMode="auto">
          <a:xfrm>
            <a:off x="3527425" y="2708275"/>
            <a:ext cx="25908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sz="3600" b="1">
                <a:solidFill>
                  <a:srgbClr val="FF0000"/>
                </a:solidFill>
              </a:rPr>
              <a:t>Green turtle life cycle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247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6247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247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2483"/>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6248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624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AutoShape 2"/>
          <p:cNvSpPr>
            <a:spLocks noChangeArrowheads="1"/>
          </p:cNvSpPr>
          <p:nvPr/>
        </p:nvSpPr>
        <p:spPr bwMode="auto">
          <a:xfrm>
            <a:off x="1943100" y="1196975"/>
            <a:ext cx="5616575" cy="5184775"/>
          </a:xfrm>
          <a:custGeom>
            <a:avLst/>
            <a:gdLst>
              <a:gd name="T0" fmla="*/ 2808288 w 21600"/>
              <a:gd name="T1" fmla="*/ 0 h 21600"/>
              <a:gd name="T2" fmla="*/ 822464 w 21600"/>
              <a:gd name="T3" fmla="*/ 759233 h 21600"/>
              <a:gd name="T4" fmla="*/ 0 w 21600"/>
              <a:gd name="T5" fmla="*/ 2592388 h 21600"/>
              <a:gd name="T6" fmla="*/ 822464 w 21600"/>
              <a:gd name="T7" fmla="*/ 4425542 h 21600"/>
              <a:gd name="T8" fmla="*/ 2808288 w 21600"/>
              <a:gd name="T9" fmla="*/ 5184775 h 21600"/>
              <a:gd name="T10" fmla="*/ 4794111 w 21600"/>
              <a:gd name="T11" fmla="*/ 4425542 h 21600"/>
              <a:gd name="T12" fmla="*/ 5616575 w 21600"/>
              <a:gd name="T13" fmla="*/ 2592388 h 21600"/>
              <a:gd name="T14" fmla="*/ 4794111 w 21600"/>
              <a:gd name="T15" fmla="*/ 759233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086" y="10800"/>
                </a:moveTo>
                <a:cubicBezTo>
                  <a:pt x="1086" y="16165"/>
                  <a:pt x="5435" y="20514"/>
                  <a:pt x="10800" y="20514"/>
                </a:cubicBezTo>
                <a:cubicBezTo>
                  <a:pt x="16165" y="20514"/>
                  <a:pt x="20514" y="16165"/>
                  <a:pt x="20514" y="10800"/>
                </a:cubicBezTo>
                <a:cubicBezTo>
                  <a:pt x="20514" y="5435"/>
                  <a:pt x="16165" y="1086"/>
                  <a:pt x="10800" y="1086"/>
                </a:cubicBezTo>
                <a:cubicBezTo>
                  <a:pt x="5435" y="1086"/>
                  <a:pt x="1086" y="5435"/>
                  <a:pt x="1086" y="10800"/>
                </a:cubicBezTo>
                <a:close/>
              </a:path>
            </a:pathLst>
          </a:custGeom>
          <a:solidFill>
            <a:srgbClr val="FF99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pic>
        <p:nvPicPr>
          <p:cNvPr id="32771" name="Picture 3" descr="Green turtle egg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51275" y="765175"/>
            <a:ext cx="1728788" cy="116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2" name="Picture 4" descr="Green turtle hatch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00788" y="2133600"/>
            <a:ext cx="1549400" cy="101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3" name="Picture 5" descr="Green turtle hatchli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27763" y="4292600"/>
            <a:ext cx="1439862" cy="1081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4" name="Picture 6" descr="Green turtle, side profil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51275" y="5516563"/>
            <a:ext cx="1728788"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5" name="Picture 7" descr="Green turtles mati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19250" y="4221163"/>
            <a:ext cx="1584325" cy="105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6" name="Picture 8" descr="Cross section of nest showing green turtle laying eggs into chambe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727200" y="1916113"/>
            <a:ext cx="1314450" cy="172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7" name="Text Box 9"/>
          <p:cNvSpPr txBox="1">
            <a:spLocks noChangeArrowheads="1"/>
          </p:cNvSpPr>
          <p:nvPr/>
        </p:nvSpPr>
        <p:spPr bwMode="auto">
          <a:xfrm>
            <a:off x="3527425" y="2708275"/>
            <a:ext cx="25908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sz="3600" b="1">
                <a:solidFill>
                  <a:srgbClr val="FF0000"/>
                </a:solidFill>
              </a:rPr>
              <a:t>Green turtle life cycle</a:t>
            </a:r>
          </a:p>
        </p:txBody>
      </p:sp>
      <p:sp>
        <p:nvSpPr>
          <p:cNvPr id="32778" name="Text Box 10"/>
          <p:cNvSpPr txBox="1">
            <a:spLocks noChangeArrowheads="1"/>
          </p:cNvSpPr>
          <p:nvPr/>
        </p:nvSpPr>
        <p:spPr bwMode="auto">
          <a:xfrm>
            <a:off x="3635375" y="260350"/>
            <a:ext cx="230346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Starts off as an egg</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3419475" y="284163"/>
            <a:ext cx="4832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600" b="1">
                <a:solidFill>
                  <a:schemeClr val="bg1"/>
                </a:solidFill>
              </a:rPr>
              <a:t>Green turtle life cycle</a:t>
            </a:r>
          </a:p>
        </p:txBody>
      </p:sp>
      <p:sp>
        <p:nvSpPr>
          <p:cNvPr id="105481" name="Text Box 9"/>
          <p:cNvSpPr txBox="1">
            <a:spLocks noChangeArrowheads="1"/>
          </p:cNvSpPr>
          <p:nvPr/>
        </p:nvSpPr>
        <p:spPr bwMode="auto">
          <a:xfrm>
            <a:off x="252413" y="981075"/>
            <a:ext cx="26638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400" u="sng">
                <a:solidFill>
                  <a:schemeClr val="bg1"/>
                </a:solidFill>
              </a:rPr>
              <a:t>Egg Stage</a:t>
            </a:r>
          </a:p>
        </p:txBody>
      </p:sp>
      <p:sp>
        <p:nvSpPr>
          <p:cNvPr id="105482" name="Text Box 10"/>
          <p:cNvSpPr txBox="1">
            <a:spLocks noChangeArrowheads="1"/>
          </p:cNvSpPr>
          <p:nvPr/>
        </p:nvSpPr>
        <p:spPr bwMode="auto">
          <a:xfrm>
            <a:off x="4211638" y="5948363"/>
            <a:ext cx="31686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The nest getting flooded</a:t>
            </a:r>
          </a:p>
        </p:txBody>
      </p:sp>
      <p:pic>
        <p:nvPicPr>
          <p:cNvPr id="105484" name="Picture 12" descr="Green-turtle-egg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1484313"/>
            <a:ext cx="2951163" cy="197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488" name="Text Box 16"/>
          <p:cNvSpPr txBox="1">
            <a:spLocks noChangeArrowheads="1"/>
          </p:cNvSpPr>
          <p:nvPr/>
        </p:nvSpPr>
        <p:spPr bwMode="auto">
          <a:xfrm>
            <a:off x="250825" y="1549400"/>
            <a:ext cx="5905500" cy="115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en-GB" altLang="en-US" sz="2000">
                <a:solidFill>
                  <a:schemeClr val="bg1"/>
                </a:solidFill>
              </a:rPr>
              <a:t> Eggs are incubated in the nest for 45 </a:t>
            </a:r>
          </a:p>
          <a:p>
            <a:pPr eaLnBrk="1" hangingPunct="1"/>
            <a:r>
              <a:rPr lang="en-GB" altLang="en-US" sz="2000">
                <a:solidFill>
                  <a:schemeClr val="bg1"/>
                </a:solidFill>
              </a:rPr>
              <a:t>  to 70 days</a:t>
            </a:r>
          </a:p>
          <a:p>
            <a:pPr eaLnBrk="1" hangingPunct="1">
              <a:spcBef>
                <a:spcPct val="50000"/>
              </a:spcBef>
            </a:pPr>
            <a:endParaRPr lang="en-GB" altLang="en-US" sz="2000"/>
          </a:p>
        </p:txBody>
      </p:sp>
      <p:sp>
        <p:nvSpPr>
          <p:cNvPr id="105489" name="Text Box 17"/>
          <p:cNvSpPr txBox="1">
            <a:spLocks noChangeArrowheads="1"/>
          </p:cNvSpPr>
          <p:nvPr/>
        </p:nvSpPr>
        <p:spPr bwMode="auto">
          <a:xfrm>
            <a:off x="250825" y="2349500"/>
            <a:ext cx="5545138" cy="85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The temperature affects the sex of the young:</a:t>
            </a:r>
          </a:p>
          <a:p>
            <a:pPr eaLnBrk="1" hangingPunct="1">
              <a:spcBef>
                <a:spcPct val="50000"/>
              </a:spcBef>
            </a:pPr>
            <a:endParaRPr lang="en-GB" altLang="en-US" sz="2000"/>
          </a:p>
        </p:txBody>
      </p:sp>
      <p:sp>
        <p:nvSpPr>
          <p:cNvPr id="105490" name="Text Box 18"/>
          <p:cNvSpPr txBox="1">
            <a:spLocks noChangeArrowheads="1"/>
          </p:cNvSpPr>
          <p:nvPr/>
        </p:nvSpPr>
        <p:spPr bwMode="auto">
          <a:xfrm>
            <a:off x="611188" y="2765425"/>
            <a:ext cx="5219700" cy="85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000">
                <a:solidFill>
                  <a:schemeClr val="bg1"/>
                </a:solidFill>
              </a:rPr>
              <a:t>- Lower temperatures produce males</a:t>
            </a:r>
          </a:p>
          <a:p>
            <a:pPr eaLnBrk="1" hangingPunct="1">
              <a:spcBef>
                <a:spcPct val="50000"/>
              </a:spcBef>
            </a:pPr>
            <a:endParaRPr lang="en-GB" altLang="en-US" sz="2000"/>
          </a:p>
        </p:txBody>
      </p:sp>
      <p:sp>
        <p:nvSpPr>
          <p:cNvPr id="105491" name="Text Box 19"/>
          <p:cNvSpPr txBox="1">
            <a:spLocks noChangeArrowheads="1"/>
          </p:cNvSpPr>
          <p:nvPr/>
        </p:nvSpPr>
        <p:spPr bwMode="auto">
          <a:xfrm>
            <a:off x="611188" y="3125788"/>
            <a:ext cx="5113337" cy="85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000">
                <a:solidFill>
                  <a:schemeClr val="bg1"/>
                </a:solidFill>
              </a:rPr>
              <a:t>- Higher temperatures produce females</a:t>
            </a:r>
          </a:p>
          <a:p>
            <a:pPr eaLnBrk="1" hangingPunct="1">
              <a:spcBef>
                <a:spcPct val="50000"/>
              </a:spcBef>
            </a:pPr>
            <a:endParaRPr lang="en-GB" altLang="en-US" sz="2000"/>
          </a:p>
        </p:txBody>
      </p:sp>
      <p:sp>
        <p:nvSpPr>
          <p:cNvPr id="105492" name="Text Box 20"/>
          <p:cNvSpPr txBox="1">
            <a:spLocks noChangeArrowheads="1"/>
          </p:cNvSpPr>
          <p:nvPr/>
        </p:nvSpPr>
        <p:spPr bwMode="auto">
          <a:xfrm>
            <a:off x="611188" y="3557588"/>
            <a:ext cx="5184775" cy="1158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000">
                <a:solidFill>
                  <a:schemeClr val="bg1"/>
                </a:solidFill>
              </a:rPr>
              <a:t>- Middle temperatures produce males and females</a:t>
            </a:r>
          </a:p>
          <a:p>
            <a:pPr eaLnBrk="1" hangingPunct="1">
              <a:spcBef>
                <a:spcPct val="50000"/>
              </a:spcBef>
            </a:pPr>
            <a:endParaRPr lang="en-GB" altLang="en-US" sz="2000"/>
          </a:p>
        </p:txBody>
      </p:sp>
      <p:sp>
        <p:nvSpPr>
          <p:cNvPr id="105493" name="Text Box 21"/>
          <p:cNvSpPr txBox="1">
            <a:spLocks noChangeArrowheads="1"/>
          </p:cNvSpPr>
          <p:nvPr/>
        </p:nvSpPr>
        <p:spPr bwMode="auto">
          <a:xfrm>
            <a:off x="5580063" y="3933825"/>
            <a:ext cx="12239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400" u="sng">
                <a:solidFill>
                  <a:schemeClr val="bg1"/>
                </a:solidFill>
              </a:rPr>
              <a:t>Threats</a:t>
            </a:r>
            <a:endParaRPr lang="en-GB" altLang="en-US" sz="2400" u="sng"/>
          </a:p>
        </p:txBody>
      </p:sp>
      <p:sp>
        <p:nvSpPr>
          <p:cNvPr id="105494" name="Text Box 22"/>
          <p:cNvSpPr txBox="1">
            <a:spLocks noChangeArrowheads="1"/>
          </p:cNvSpPr>
          <p:nvPr/>
        </p:nvSpPr>
        <p:spPr bwMode="auto">
          <a:xfrm>
            <a:off x="4211638" y="4508500"/>
            <a:ext cx="47513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Eggs being taken by humans for food</a:t>
            </a:r>
            <a:endParaRPr lang="en-GB" altLang="en-US" sz="2000"/>
          </a:p>
        </p:txBody>
      </p:sp>
      <p:sp>
        <p:nvSpPr>
          <p:cNvPr id="105495" name="Text Box 23"/>
          <p:cNvSpPr txBox="1">
            <a:spLocks noChangeArrowheads="1"/>
          </p:cNvSpPr>
          <p:nvPr/>
        </p:nvSpPr>
        <p:spPr bwMode="auto">
          <a:xfrm>
            <a:off x="4211638" y="5084763"/>
            <a:ext cx="4319587"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Feral/wild pigs and domestic dogs digging up the nest</a:t>
            </a:r>
          </a:p>
        </p:txBody>
      </p:sp>
      <p:pic>
        <p:nvPicPr>
          <p:cNvPr id="34830" name="Picture 27" descr="bearded-pig-foraging-on-beac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188" y="4437063"/>
            <a:ext cx="3095625"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548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5484"/>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05488"/>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5489"/>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5490"/>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5491"/>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05492"/>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05493"/>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05494"/>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05495"/>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10548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81" grpId="0"/>
      <p:bldP spid="105482" grpId="0"/>
      <p:bldP spid="105488" grpId="0"/>
      <p:bldP spid="105489" grpId="0"/>
      <p:bldP spid="105490" grpId="0"/>
      <p:bldP spid="105491" grpId="0"/>
      <p:bldP spid="105492" grpId="0"/>
      <p:bldP spid="105493" grpId="0"/>
      <p:bldP spid="105494" grpId="0"/>
      <p:bldP spid="10549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3"/>
          <p:cNvSpPr txBox="1">
            <a:spLocks noChangeArrowheads="1"/>
          </p:cNvSpPr>
          <p:nvPr/>
        </p:nvSpPr>
        <p:spPr bwMode="auto">
          <a:xfrm>
            <a:off x="611188" y="1196975"/>
            <a:ext cx="82819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endParaRPr lang="en-GB" altLang="en-US"/>
          </a:p>
        </p:txBody>
      </p:sp>
      <p:sp>
        <p:nvSpPr>
          <p:cNvPr id="36867" name="AutoShape 4"/>
          <p:cNvSpPr>
            <a:spLocks noChangeArrowheads="1"/>
          </p:cNvSpPr>
          <p:nvPr/>
        </p:nvSpPr>
        <p:spPr bwMode="auto">
          <a:xfrm>
            <a:off x="1943100" y="1196975"/>
            <a:ext cx="5616575" cy="5184775"/>
          </a:xfrm>
          <a:custGeom>
            <a:avLst/>
            <a:gdLst>
              <a:gd name="T0" fmla="*/ 2808288 w 21600"/>
              <a:gd name="T1" fmla="*/ 0 h 21600"/>
              <a:gd name="T2" fmla="*/ 822464 w 21600"/>
              <a:gd name="T3" fmla="*/ 759233 h 21600"/>
              <a:gd name="T4" fmla="*/ 0 w 21600"/>
              <a:gd name="T5" fmla="*/ 2592388 h 21600"/>
              <a:gd name="T6" fmla="*/ 822464 w 21600"/>
              <a:gd name="T7" fmla="*/ 4425542 h 21600"/>
              <a:gd name="T8" fmla="*/ 2808288 w 21600"/>
              <a:gd name="T9" fmla="*/ 5184775 h 21600"/>
              <a:gd name="T10" fmla="*/ 4794111 w 21600"/>
              <a:gd name="T11" fmla="*/ 4425542 h 21600"/>
              <a:gd name="T12" fmla="*/ 5616575 w 21600"/>
              <a:gd name="T13" fmla="*/ 2592388 h 21600"/>
              <a:gd name="T14" fmla="*/ 4794111 w 21600"/>
              <a:gd name="T15" fmla="*/ 759233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086" y="10800"/>
                </a:moveTo>
                <a:cubicBezTo>
                  <a:pt x="1086" y="16165"/>
                  <a:pt x="5435" y="20514"/>
                  <a:pt x="10800" y="20514"/>
                </a:cubicBezTo>
                <a:cubicBezTo>
                  <a:pt x="16165" y="20514"/>
                  <a:pt x="20514" y="16165"/>
                  <a:pt x="20514" y="10800"/>
                </a:cubicBezTo>
                <a:cubicBezTo>
                  <a:pt x="20514" y="5435"/>
                  <a:pt x="16165" y="1086"/>
                  <a:pt x="10800" y="1086"/>
                </a:cubicBezTo>
                <a:cubicBezTo>
                  <a:pt x="5435" y="1086"/>
                  <a:pt x="1086" y="5435"/>
                  <a:pt x="1086" y="10800"/>
                </a:cubicBezTo>
                <a:close/>
              </a:path>
            </a:pathLst>
          </a:custGeom>
          <a:solidFill>
            <a:srgbClr val="FF99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pic>
        <p:nvPicPr>
          <p:cNvPr id="36868" name="Picture 5" descr="Green turtle egg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51275" y="836613"/>
            <a:ext cx="1728788" cy="116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69" name="Picture 6" descr="Green turtle hatch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35713" y="2060575"/>
            <a:ext cx="1404937"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0" name="Picture 7" descr="Green turtle hatchli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00788" y="4365625"/>
            <a:ext cx="1439862" cy="1081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1" name="Picture 8" descr="Green turtle, side profil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851275" y="5516563"/>
            <a:ext cx="1728788"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2" name="Picture 9" descr="Green turtles mati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27200" y="4437063"/>
            <a:ext cx="1584325" cy="105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3" name="Picture 10" descr="Cross section of nest showing green turtle laying eggs into chambe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727200" y="1916113"/>
            <a:ext cx="1314450" cy="172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4" name="Text Box 11"/>
          <p:cNvSpPr txBox="1">
            <a:spLocks noChangeArrowheads="1"/>
          </p:cNvSpPr>
          <p:nvPr/>
        </p:nvSpPr>
        <p:spPr bwMode="auto">
          <a:xfrm>
            <a:off x="3708400" y="260350"/>
            <a:ext cx="237648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2"/>
                </a:solidFill>
              </a:rPr>
              <a:t>Starts off as an egg</a:t>
            </a:r>
          </a:p>
        </p:txBody>
      </p:sp>
      <p:sp>
        <p:nvSpPr>
          <p:cNvPr id="107532" name="Text Box 12"/>
          <p:cNvSpPr txBox="1">
            <a:spLocks noChangeArrowheads="1"/>
          </p:cNvSpPr>
          <p:nvPr/>
        </p:nvSpPr>
        <p:spPr bwMode="auto">
          <a:xfrm>
            <a:off x="7885113" y="2060575"/>
            <a:ext cx="1258887"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Hatchling emerges from egg</a:t>
            </a:r>
          </a:p>
        </p:txBody>
      </p:sp>
      <p:sp>
        <p:nvSpPr>
          <p:cNvPr id="36876" name="Text Box 17"/>
          <p:cNvSpPr txBox="1">
            <a:spLocks noChangeArrowheads="1"/>
          </p:cNvSpPr>
          <p:nvPr/>
        </p:nvSpPr>
        <p:spPr bwMode="auto">
          <a:xfrm>
            <a:off x="3527425" y="2708275"/>
            <a:ext cx="25908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sz="3600" b="1">
                <a:solidFill>
                  <a:srgbClr val="FF0000"/>
                </a:solidFill>
              </a:rPr>
              <a:t>Green turtle life cycle</a:t>
            </a:r>
          </a:p>
        </p:txBody>
      </p:sp>
      <p:sp>
        <p:nvSpPr>
          <p:cNvPr id="107538" name="Text Box 18"/>
          <p:cNvSpPr txBox="1">
            <a:spLocks noChangeArrowheads="1"/>
          </p:cNvSpPr>
          <p:nvPr/>
        </p:nvSpPr>
        <p:spPr bwMode="auto">
          <a:xfrm>
            <a:off x="7812088" y="4292600"/>
            <a:ext cx="1331912"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Hatchling makes its way to the sea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753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75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532" grpId="0"/>
      <p:bldP spid="10753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3419475" y="333375"/>
            <a:ext cx="4310063"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200" b="1">
                <a:solidFill>
                  <a:schemeClr val="bg1"/>
                </a:solidFill>
              </a:rPr>
              <a:t>Green turtle life cycle</a:t>
            </a:r>
          </a:p>
        </p:txBody>
      </p:sp>
      <p:sp>
        <p:nvSpPr>
          <p:cNvPr id="109571" name="Text Box 3"/>
          <p:cNvSpPr txBox="1">
            <a:spLocks noChangeArrowheads="1"/>
          </p:cNvSpPr>
          <p:nvPr/>
        </p:nvSpPr>
        <p:spPr bwMode="auto">
          <a:xfrm>
            <a:off x="3492500" y="2781300"/>
            <a:ext cx="56515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Hatchlings head towards the lighter horizon, which will be over the sea</a:t>
            </a:r>
            <a:endParaRPr lang="en-GB" altLang="en-US" sz="2000"/>
          </a:p>
        </p:txBody>
      </p:sp>
      <p:sp>
        <p:nvSpPr>
          <p:cNvPr id="109572" name="Text Box 4"/>
          <p:cNvSpPr txBox="1">
            <a:spLocks noChangeArrowheads="1"/>
          </p:cNvSpPr>
          <p:nvPr/>
        </p:nvSpPr>
        <p:spPr bwMode="auto">
          <a:xfrm>
            <a:off x="250825" y="5680075"/>
            <a:ext cx="532923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en-GB" altLang="en-US" sz="2000">
                <a:solidFill>
                  <a:schemeClr val="bg1"/>
                </a:solidFill>
              </a:rPr>
              <a:t> Artificial lighting </a:t>
            </a:r>
            <a:r>
              <a:rPr lang="en-GB" altLang="en-US">
                <a:solidFill>
                  <a:schemeClr val="bg1"/>
                </a:solidFill>
              </a:rPr>
              <a:t>–</a:t>
            </a:r>
            <a:r>
              <a:rPr lang="en-GB" altLang="en-US" sz="2000">
                <a:solidFill>
                  <a:schemeClr val="bg1"/>
                </a:solidFill>
              </a:rPr>
              <a:t> hatchlings head towards that instead of the sea</a:t>
            </a:r>
          </a:p>
        </p:txBody>
      </p:sp>
      <p:pic>
        <p:nvPicPr>
          <p:cNvPr id="109574" name="Picture 6" descr="Green turtle hatchling emerging from sa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412875"/>
            <a:ext cx="3025775" cy="2271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9575" name="Text Box 7"/>
          <p:cNvSpPr txBox="1">
            <a:spLocks noChangeArrowheads="1"/>
          </p:cNvSpPr>
          <p:nvPr/>
        </p:nvSpPr>
        <p:spPr bwMode="auto">
          <a:xfrm>
            <a:off x="3563938" y="1196975"/>
            <a:ext cx="3313112" cy="1004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400" u="sng">
                <a:solidFill>
                  <a:schemeClr val="bg1"/>
                </a:solidFill>
              </a:rPr>
              <a:t>Hatchling stage</a:t>
            </a:r>
          </a:p>
          <a:p>
            <a:pPr eaLnBrk="1" hangingPunct="1">
              <a:spcBef>
                <a:spcPct val="50000"/>
              </a:spcBef>
            </a:pPr>
            <a:endParaRPr lang="en-GB" altLang="en-US" sz="2400" u="sng"/>
          </a:p>
        </p:txBody>
      </p:sp>
      <p:sp>
        <p:nvSpPr>
          <p:cNvPr id="109576" name="Text Box 8"/>
          <p:cNvSpPr txBox="1">
            <a:spLocks noChangeArrowheads="1"/>
          </p:cNvSpPr>
          <p:nvPr/>
        </p:nvSpPr>
        <p:spPr bwMode="auto">
          <a:xfrm>
            <a:off x="3492500" y="1773238"/>
            <a:ext cx="5651500" cy="85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Hatchlings look like miniature adults</a:t>
            </a:r>
          </a:p>
          <a:p>
            <a:pPr eaLnBrk="1" hangingPunct="1">
              <a:spcBef>
                <a:spcPct val="50000"/>
              </a:spcBef>
            </a:pPr>
            <a:endParaRPr lang="en-GB" altLang="en-US" sz="2000"/>
          </a:p>
        </p:txBody>
      </p:sp>
      <p:sp>
        <p:nvSpPr>
          <p:cNvPr id="109577" name="Text Box 9"/>
          <p:cNvSpPr txBox="1">
            <a:spLocks noChangeArrowheads="1"/>
          </p:cNvSpPr>
          <p:nvPr/>
        </p:nvSpPr>
        <p:spPr bwMode="auto">
          <a:xfrm>
            <a:off x="3492500" y="2276475"/>
            <a:ext cx="47513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Hatchlings get no parental care</a:t>
            </a:r>
          </a:p>
        </p:txBody>
      </p:sp>
      <p:pic>
        <p:nvPicPr>
          <p:cNvPr id="109579" name="Picture 11" descr="Hood mocking birds predating hatchling green turt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1500" y="4076700"/>
            <a:ext cx="3276600" cy="218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9580" name="Text Box 12"/>
          <p:cNvSpPr txBox="1">
            <a:spLocks noChangeArrowheads="1"/>
          </p:cNvSpPr>
          <p:nvPr/>
        </p:nvSpPr>
        <p:spPr bwMode="auto">
          <a:xfrm>
            <a:off x="250825" y="4005263"/>
            <a:ext cx="2089150" cy="960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2400" u="sng">
                <a:solidFill>
                  <a:schemeClr val="bg1"/>
                </a:solidFill>
              </a:rPr>
              <a:t>Threats</a:t>
            </a:r>
          </a:p>
          <a:p>
            <a:pPr eaLnBrk="1" hangingPunct="1">
              <a:spcBef>
                <a:spcPct val="50000"/>
              </a:spcBef>
            </a:pPr>
            <a:endParaRPr lang="en-GB" altLang="en-US" sz="2200" u="sng"/>
          </a:p>
        </p:txBody>
      </p:sp>
      <p:sp>
        <p:nvSpPr>
          <p:cNvPr id="109582" name="Text Box 14"/>
          <p:cNvSpPr txBox="1">
            <a:spLocks noChangeArrowheads="1"/>
          </p:cNvSpPr>
          <p:nvPr/>
        </p:nvSpPr>
        <p:spPr bwMode="auto">
          <a:xfrm>
            <a:off x="250825" y="4581525"/>
            <a:ext cx="5257800" cy="100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Predators </a:t>
            </a:r>
            <a:r>
              <a:rPr lang="en-GB" altLang="en-US">
                <a:solidFill>
                  <a:schemeClr val="bg1"/>
                </a:solidFill>
              </a:rPr>
              <a:t>–</a:t>
            </a:r>
            <a:r>
              <a:rPr lang="en-GB" altLang="en-US" sz="2000">
                <a:solidFill>
                  <a:schemeClr val="bg1"/>
                </a:solidFill>
              </a:rPr>
              <a:t> gulls and crabs on the beach, and fish and sharks once the hatchlings reach the sea</a:t>
            </a:r>
          </a:p>
        </p:txBody>
      </p:sp>
      <p:pic>
        <p:nvPicPr>
          <p:cNvPr id="109583" name="Picture 15" descr="beach light pollution"/>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51500" y="4005263"/>
            <a:ext cx="3322638"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957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957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9574"/>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9577"/>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09571"/>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9580"/>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09582"/>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09579"/>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9572"/>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0958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71" grpId="0"/>
      <p:bldP spid="109572" grpId="0"/>
      <p:bldP spid="109575" grpId="0"/>
      <p:bldP spid="109576" grpId="0"/>
      <p:bldP spid="109577" grpId="0"/>
      <p:bldP spid="109580" grpId="0"/>
      <p:bldP spid="10958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4"/>
          <p:cNvSpPr txBox="1">
            <a:spLocks noChangeArrowheads="1"/>
          </p:cNvSpPr>
          <p:nvPr/>
        </p:nvSpPr>
        <p:spPr bwMode="auto">
          <a:xfrm>
            <a:off x="611188" y="1196975"/>
            <a:ext cx="82819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endParaRPr lang="en-GB" altLang="en-US"/>
          </a:p>
        </p:txBody>
      </p:sp>
      <p:sp>
        <p:nvSpPr>
          <p:cNvPr id="40963" name="AutoShape 5"/>
          <p:cNvSpPr>
            <a:spLocks noChangeArrowheads="1"/>
          </p:cNvSpPr>
          <p:nvPr/>
        </p:nvSpPr>
        <p:spPr bwMode="auto">
          <a:xfrm>
            <a:off x="1943100" y="1196975"/>
            <a:ext cx="5616575" cy="5184775"/>
          </a:xfrm>
          <a:custGeom>
            <a:avLst/>
            <a:gdLst>
              <a:gd name="T0" fmla="*/ 2808288 w 21600"/>
              <a:gd name="T1" fmla="*/ 0 h 21600"/>
              <a:gd name="T2" fmla="*/ 822464 w 21600"/>
              <a:gd name="T3" fmla="*/ 759233 h 21600"/>
              <a:gd name="T4" fmla="*/ 0 w 21600"/>
              <a:gd name="T5" fmla="*/ 2592388 h 21600"/>
              <a:gd name="T6" fmla="*/ 822464 w 21600"/>
              <a:gd name="T7" fmla="*/ 4425542 h 21600"/>
              <a:gd name="T8" fmla="*/ 2808288 w 21600"/>
              <a:gd name="T9" fmla="*/ 5184775 h 21600"/>
              <a:gd name="T10" fmla="*/ 4794111 w 21600"/>
              <a:gd name="T11" fmla="*/ 4425542 h 21600"/>
              <a:gd name="T12" fmla="*/ 5616575 w 21600"/>
              <a:gd name="T13" fmla="*/ 2592388 h 21600"/>
              <a:gd name="T14" fmla="*/ 4794111 w 21600"/>
              <a:gd name="T15" fmla="*/ 759233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086" y="10800"/>
                </a:moveTo>
                <a:cubicBezTo>
                  <a:pt x="1086" y="16165"/>
                  <a:pt x="5435" y="20514"/>
                  <a:pt x="10800" y="20514"/>
                </a:cubicBezTo>
                <a:cubicBezTo>
                  <a:pt x="16165" y="20514"/>
                  <a:pt x="20514" y="16165"/>
                  <a:pt x="20514" y="10800"/>
                </a:cubicBezTo>
                <a:cubicBezTo>
                  <a:pt x="20514" y="5435"/>
                  <a:pt x="16165" y="1086"/>
                  <a:pt x="10800" y="1086"/>
                </a:cubicBezTo>
                <a:cubicBezTo>
                  <a:pt x="5435" y="1086"/>
                  <a:pt x="1086" y="5435"/>
                  <a:pt x="1086" y="10800"/>
                </a:cubicBezTo>
                <a:close/>
              </a:path>
            </a:pathLst>
          </a:custGeom>
          <a:solidFill>
            <a:srgbClr val="FF99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pic>
        <p:nvPicPr>
          <p:cNvPr id="40964" name="Picture 6" descr="Green turtle egg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51275" y="836613"/>
            <a:ext cx="1728788" cy="116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5" name="Picture 7" descr="Green turtle hatch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35713" y="2060575"/>
            <a:ext cx="1366837" cy="893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6" name="Picture 8" descr="Green turtle hatchli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43663" y="4221163"/>
            <a:ext cx="1439862" cy="108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7" name="Picture 9" descr="Green turtle, side profil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24300" y="5516563"/>
            <a:ext cx="1728788"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8" name="Picture 10" descr="Green turtles mati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92275" y="4292600"/>
            <a:ext cx="1584325" cy="105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9" name="Picture 11" descr="Cross section of nest showing green turtle laying eggs into chambe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727200" y="1916113"/>
            <a:ext cx="1314450" cy="172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70" name="Text Box 12"/>
          <p:cNvSpPr txBox="1">
            <a:spLocks noChangeArrowheads="1"/>
          </p:cNvSpPr>
          <p:nvPr/>
        </p:nvSpPr>
        <p:spPr bwMode="auto">
          <a:xfrm>
            <a:off x="3635375" y="404813"/>
            <a:ext cx="28797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2"/>
                </a:solidFill>
              </a:rPr>
              <a:t>Starts off as an egg</a:t>
            </a:r>
          </a:p>
        </p:txBody>
      </p:sp>
      <p:sp>
        <p:nvSpPr>
          <p:cNvPr id="111631" name="Text Box 15"/>
          <p:cNvSpPr txBox="1">
            <a:spLocks noChangeArrowheads="1"/>
          </p:cNvSpPr>
          <p:nvPr/>
        </p:nvSpPr>
        <p:spPr bwMode="auto">
          <a:xfrm>
            <a:off x="6624638" y="5734050"/>
            <a:ext cx="2519362"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Hatchling grows into a juvenile and then into an adult</a:t>
            </a:r>
          </a:p>
        </p:txBody>
      </p:sp>
      <p:sp>
        <p:nvSpPr>
          <p:cNvPr id="40972" name="Text Box 18"/>
          <p:cNvSpPr txBox="1">
            <a:spLocks noChangeArrowheads="1"/>
          </p:cNvSpPr>
          <p:nvPr/>
        </p:nvSpPr>
        <p:spPr bwMode="auto">
          <a:xfrm>
            <a:off x="3527425" y="2708275"/>
            <a:ext cx="25908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sz="3600" b="1">
                <a:solidFill>
                  <a:srgbClr val="FF0000"/>
                </a:solidFill>
              </a:rPr>
              <a:t>Green turtle life cycle</a:t>
            </a:r>
          </a:p>
        </p:txBody>
      </p:sp>
      <p:sp>
        <p:nvSpPr>
          <p:cNvPr id="40973" name="Text Box 19"/>
          <p:cNvSpPr txBox="1">
            <a:spLocks noChangeArrowheads="1"/>
          </p:cNvSpPr>
          <p:nvPr/>
        </p:nvSpPr>
        <p:spPr bwMode="auto">
          <a:xfrm>
            <a:off x="7956550" y="4149725"/>
            <a:ext cx="1331913"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2"/>
                </a:solidFill>
              </a:rPr>
              <a:t>Hatchling makes its way to the sea</a:t>
            </a:r>
          </a:p>
        </p:txBody>
      </p:sp>
      <p:sp>
        <p:nvSpPr>
          <p:cNvPr id="40974" name="Text Box 20"/>
          <p:cNvSpPr txBox="1">
            <a:spLocks noChangeArrowheads="1"/>
          </p:cNvSpPr>
          <p:nvPr/>
        </p:nvSpPr>
        <p:spPr bwMode="auto">
          <a:xfrm>
            <a:off x="7885113" y="2060575"/>
            <a:ext cx="1258887"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2"/>
                </a:solidFill>
              </a:rPr>
              <a:t>Hatchling emerges from egg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16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3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ChangeArrowheads="1"/>
          </p:cNvSpPr>
          <p:nvPr/>
        </p:nvSpPr>
        <p:spPr bwMode="auto">
          <a:xfrm>
            <a:off x="3132138" y="333375"/>
            <a:ext cx="4310062"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200" b="1">
                <a:solidFill>
                  <a:schemeClr val="bg1"/>
                </a:solidFill>
              </a:rPr>
              <a:t>Green turtle life cycle</a:t>
            </a:r>
          </a:p>
        </p:txBody>
      </p:sp>
      <p:sp>
        <p:nvSpPr>
          <p:cNvPr id="113667" name="Text Box 3"/>
          <p:cNvSpPr txBox="1">
            <a:spLocks noChangeArrowheads="1"/>
          </p:cNvSpPr>
          <p:nvPr/>
        </p:nvSpPr>
        <p:spPr bwMode="auto">
          <a:xfrm>
            <a:off x="684213" y="1125538"/>
            <a:ext cx="77771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400" u="sng">
                <a:solidFill>
                  <a:schemeClr val="bg1"/>
                </a:solidFill>
              </a:rPr>
              <a:t>Juvenile stage</a:t>
            </a:r>
          </a:p>
        </p:txBody>
      </p:sp>
      <p:sp>
        <p:nvSpPr>
          <p:cNvPr id="113668" name="Text Box 4"/>
          <p:cNvSpPr txBox="1">
            <a:spLocks noChangeArrowheads="1"/>
          </p:cNvSpPr>
          <p:nvPr/>
        </p:nvSpPr>
        <p:spPr bwMode="auto">
          <a:xfrm>
            <a:off x="2843213" y="1628775"/>
            <a:ext cx="33829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2000">
                <a:solidFill>
                  <a:srgbClr val="00FF00"/>
                </a:solidFill>
              </a:rPr>
              <a:t>Where do juveniles go?</a:t>
            </a:r>
          </a:p>
        </p:txBody>
      </p:sp>
      <p:sp>
        <p:nvSpPr>
          <p:cNvPr id="113669" name="Text Box 5"/>
          <p:cNvSpPr txBox="1">
            <a:spLocks noChangeArrowheads="1"/>
          </p:cNvSpPr>
          <p:nvPr/>
        </p:nvSpPr>
        <p:spPr bwMode="auto">
          <a:xfrm>
            <a:off x="755650" y="2276475"/>
            <a:ext cx="7345363" cy="976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en-GB" altLang="en-US" sz="2000">
                <a:solidFill>
                  <a:schemeClr val="bg1"/>
                </a:solidFill>
              </a:rPr>
              <a:t> Nobody really knows! Scientists have yet to figure out exactly where they go between the hatchling and juvenile stages </a:t>
            </a:r>
            <a:r>
              <a:rPr lang="en-GB" altLang="en-US">
                <a:solidFill>
                  <a:schemeClr val="bg1"/>
                </a:solidFill>
              </a:rPr>
              <a:t>–</a:t>
            </a:r>
            <a:r>
              <a:rPr lang="en-GB" altLang="en-US" sz="2000">
                <a:solidFill>
                  <a:schemeClr val="bg1"/>
                </a:solidFill>
              </a:rPr>
              <a:t> </a:t>
            </a:r>
            <a:r>
              <a:rPr lang="en-GB" altLang="en-US">
                <a:solidFill>
                  <a:schemeClr val="bg1"/>
                </a:solidFill>
              </a:rPr>
              <a:t>it’s a mystery!</a:t>
            </a:r>
          </a:p>
        </p:txBody>
      </p:sp>
      <p:sp>
        <p:nvSpPr>
          <p:cNvPr id="113670" name="Text Box 6"/>
          <p:cNvSpPr txBox="1">
            <a:spLocks noChangeArrowheads="1"/>
          </p:cNvSpPr>
          <p:nvPr/>
        </p:nvSpPr>
        <p:spPr bwMode="auto">
          <a:xfrm>
            <a:off x="755650" y="3392488"/>
            <a:ext cx="66960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en-GB" altLang="en-US" sz="2000">
                <a:solidFill>
                  <a:schemeClr val="bg1"/>
                </a:solidFill>
              </a:rPr>
              <a:t> End up in feeding areas </a:t>
            </a:r>
            <a:r>
              <a:rPr lang="en-GB" altLang="en-US">
                <a:solidFill>
                  <a:schemeClr val="bg1"/>
                </a:solidFill>
              </a:rPr>
              <a:t>–</a:t>
            </a:r>
            <a:r>
              <a:rPr lang="en-GB" altLang="en-US" sz="2000">
                <a:solidFill>
                  <a:schemeClr val="bg1"/>
                </a:solidFill>
              </a:rPr>
              <a:t> </a:t>
            </a:r>
            <a:r>
              <a:rPr lang="en-GB" altLang="en-US">
                <a:solidFill>
                  <a:schemeClr val="bg1"/>
                </a:solidFill>
              </a:rPr>
              <a:t>exact location not known</a:t>
            </a:r>
          </a:p>
        </p:txBody>
      </p:sp>
      <p:sp>
        <p:nvSpPr>
          <p:cNvPr id="113671" name="Text Box 7"/>
          <p:cNvSpPr txBox="1">
            <a:spLocks noChangeArrowheads="1"/>
          </p:cNvSpPr>
          <p:nvPr/>
        </p:nvSpPr>
        <p:spPr bwMode="auto">
          <a:xfrm>
            <a:off x="684213" y="4149725"/>
            <a:ext cx="165576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2400" u="sng">
                <a:solidFill>
                  <a:schemeClr val="bg1"/>
                </a:solidFill>
              </a:rPr>
              <a:t>Threats</a:t>
            </a:r>
          </a:p>
        </p:txBody>
      </p:sp>
      <p:sp>
        <p:nvSpPr>
          <p:cNvPr id="113672" name="Text Box 8"/>
          <p:cNvSpPr txBox="1">
            <a:spLocks noChangeArrowheads="1"/>
          </p:cNvSpPr>
          <p:nvPr/>
        </p:nvSpPr>
        <p:spPr bwMode="auto">
          <a:xfrm>
            <a:off x="611188" y="4797425"/>
            <a:ext cx="4824412"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en-GB" altLang="en-US" sz="2000">
                <a:solidFill>
                  <a:schemeClr val="bg1"/>
                </a:solidFill>
              </a:rPr>
              <a:t> Eating plastic bags </a:t>
            </a:r>
            <a:r>
              <a:rPr lang="en-GB" altLang="en-US">
                <a:solidFill>
                  <a:schemeClr val="bg1"/>
                </a:solidFill>
              </a:rPr>
              <a:t>–</a:t>
            </a:r>
            <a:r>
              <a:rPr lang="en-GB" altLang="en-US" sz="2000">
                <a:solidFill>
                  <a:schemeClr val="bg1"/>
                </a:solidFill>
              </a:rPr>
              <a:t> the turtles think the bags are jellyfish</a:t>
            </a:r>
          </a:p>
        </p:txBody>
      </p:sp>
      <p:sp>
        <p:nvSpPr>
          <p:cNvPr id="113673" name="Text Box 9"/>
          <p:cNvSpPr txBox="1">
            <a:spLocks noChangeArrowheads="1"/>
          </p:cNvSpPr>
          <p:nvPr/>
        </p:nvSpPr>
        <p:spPr bwMode="auto">
          <a:xfrm>
            <a:off x="611188" y="5589588"/>
            <a:ext cx="58340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en-GB" altLang="en-US" sz="2000">
                <a:solidFill>
                  <a:schemeClr val="bg1"/>
                </a:solidFill>
              </a:rPr>
              <a:t> Fishing nets and lines</a:t>
            </a:r>
            <a:endParaRPr lang="en-GB" altLang="en-US" sz="2000"/>
          </a:p>
        </p:txBody>
      </p:sp>
      <p:pic>
        <p:nvPicPr>
          <p:cNvPr id="43018" name="Picture 15" descr="green-turtle-trapped-in-fishing-n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725" y="4149725"/>
            <a:ext cx="3382963" cy="221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366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366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366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3670"/>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367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367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367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67" grpId="0"/>
      <p:bldP spid="113668" grpId="0"/>
      <p:bldP spid="113669" grpId="0"/>
      <p:bldP spid="113670" grpId="0"/>
      <p:bldP spid="113671" grpId="0"/>
      <p:bldP spid="113672" grpId="0"/>
      <p:bldP spid="11367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AutoShape 5"/>
          <p:cNvSpPr>
            <a:spLocks noChangeArrowheads="1"/>
          </p:cNvSpPr>
          <p:nvPr/>
        </p:nvSpPr>
        <p:spPr bwMode="auto">
          <a:xfrm>
            <a:off x="1943100" y="1196975"/>
            <a:ext cx="5616575" cy="5184775"/>
          </a:xfrm>
          <a:custGeom>
            <a:avLst/>
            <a:gdLst>
              <a:gd name="T0" fmla="*/ 2808288 w 21600"/>
              <a:gd name="T1" fmla="*/ 0 h 21600"/>
              <a:gd name="T2" fmla="*/ 822464 w 21600"/>
              <a:gd name="T3" fmla="*/ 759233 h 21600"/>
              <a:gd name="T4" fmla="*/ 0 w 21600"/>
              <a:gd name="T5" fmla="*/ 2592388 h 21600"/>
              <a:gd name="T6" fmla="*/ 822464 w 21600"/>
              <a:gd name="T7" fmla="*/ 4425542 h 21600"/>
              <a:gd name="T8" fmla="*/ 2808288 w 21600"/>
              <a:gd name="T9" fmla="*/ 5184775 h 21600"/>
              <a:gd name="T10" fmla="*/ 4794111 w 21600"/>
              <a:gd name="T11" fmla="*/ 4425542 h 21600"/>
              <a:gd name="T12" fmla="*/ 5616575 w 21600"/>
              <a:gd name="T13" fmla="*/ 2592388 h 21600"/>
              <a:gd name="T14" fmla="*/ 4794111 w 21600"/>
              <a:gd name="T15" fmla="*/ 759233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086" y="10800"/>
                </a:moveTo>
                <a:cubicBezTo>
                  <a:pt x="1086" y="16165"/>
                  <a:pt x="5435" y="20514"/>
                  <a:pt x="10800" y="20514"/>
                </a:cubicBezTo>
                <a:cubicBezTo>
                  <a:pt x="16165" y="20514"/>
                  <a:pt x="20514" y="16165"/>
                  <a:pt x="20514" y="10800"/>
                </a:cubicBezTo>
                <a:cubicBezTo>
                  <a:pt x="20514" y="5435"/>
                  <a:pt x="16165" y="1086"/>
                  <a:pt x="10800" y="1086"/>
                </a:cubicBezTo>
                <a:cubicBezTo>
                  <a:pt x="5435" y="1086"/>
                  <a:pt x="1086" y="5435"/>
                  <a:pt x="1086" y="10800"/>
                </a:cubicBezTo>
                <a:close/>
              </a:path>
            </a:pathLst>
          </a:custGeom>
          <a:solidFill>
            <a:srgbClr val="FF99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pic>
        <p:nvPicPr>
          <p:cNvPr id="45059" name="Picture 6" descr="Green turtle egg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51275" y="765175"/>
            <a:ext cx="1728788" cy="116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0" name="Picture 7" descr="Green turtle hatch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35713" y="2060575"/>
            <a:ext cx="1366837" cy="893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1" name="Picture 8" descr="Green turtle hatchli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72225" y="4221163"/>
            <a:ext cx="1439863" cy="108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2" name="Picture 9" descr="Green turtle, side profil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24300" y="5516563"/>
            <a:ext cx="1728788"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3" name="Picture 10" descr="Green turtles mati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63713" y="4292600"/>
            <a:ext cx="1584325" cy="105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4" name="Picture 11" descr="Cross section of nest showing green turtle laying eggs into chambe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727200" y="1916113"/>
            <a:ext cx="1314450" cy="172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5" name="Text Box 12"/>
          <p:cNvSpPr txBox="1">
            <a:spLocks noChangeArrowheads="1"/>
          </p:cNvSpPr>
          <p:nvPr/>
        </p:nvSpPr>
        <p:spPr bwMode="auto">
          <a:xfrm>
            <a:off x="3635375" y="333375"/>
            <a:ext cx="2879725"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2"/>
                </a:solidFill>
              </a:rPr>
              <a:t>Starts off as an egg</a:t>
            </a:r>
          </a:p>
        </p:txBody>
      </p:sp>
      <p:sp>
        <p:nvSpPr>
          <p:cNvPr id="45066" name="Text Box 15"/>
          <p:cNvSpPr txBox="1">
            <a:spLocks noChangeArrowheads="1"/>
          </p:cNvSpPr>
          <p:nvPr/>
        </p:nvSpPr>
        <p:spPr bwMode="auto">
          <a:xfrm>
            <a:off x="6624638" y="5805488"/>
            <a:ext cx="2519362"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2"/>
                </a:solidFill>
              </a:rPr>
              <a:t>Hatchling grows into a juvenile and then into an adult</a:t>
            </a:r>
          </a:p>
        </p:txBody>
      </p:sp>
      <p:sp>
        <p:nvSpPr>
          <p:cNvPr id="115728" name="Text Box 16"/>
          <p:cNvSpPr txBox="1">
            <a:spLocks noChangeArrowheads="1"/>
          </p:cNvSpPr>
          <p:nvPr/>
        </p:nvSpPr>
        <p:spPr bwMode="auto">
          <a:xfrm>
            <a:off x="358775" y="5661025"/>
            <a:ext cx="2484438"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When the turtles reach sexual maturity they mate and reproduce</a:t>
            </a:r>
          </a:p>
        </p:txBody>
      </p:sp>
      <p:sp>
        <p:nvSpPr>
          <p:cNvPr id="45068" name="Text Box 18"/>
          <p:cNvSpPr txBox="1">
            <a:spLocks noChangeArrowheads="1"/>
          </p:cNvSpPr>
          <p:nvPr/>
        </p:nvSpPr>
        <p:spPr bwMode="auto">
          <a:xfrm>
            <a:off x="3527425" y="2708275"/>
            <a:ext cx="25908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sz="3600" b="1">
                <a:solidFill>
                  <a:srgbClr val="FF0000"/>
                </a:solidFill>
              </a:rPr>
              <a:t>Green turtle life cycle</a:t>
            </a:r>
          </a:p>
        </p:txBody>
      </p:sp>
      <p:sp>
        <p:nvSpPr>
          <p:cNvPr id="45069" name="Text Box 19"/>
          <p:cNvSpPr txBox="1">
            <a:spLocks noChangeArrowheads="1"/>
          </p:cNvSpPr>
          <p:nvPr/>
        </p:nvSpPr>
        <p:spPr bwMode="auto">
          <a:xfrm>
            <a:off x="7956550" y="4149725"/>
            <a:ext cx="1331913"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2"/>
                </a:solidFill>
              </a:rPr>
              <a:t>Hatchling makes its way to the sea</a:t>
            </a:r>
          </a:p>
        </p:txBody>
      </p:sp>
      <p:sp>
        <p:nvSpPr>
          <p:cNvPr id="45070" name="Text Box 20"/>
          <p:cNvSpPr txBox="1">
            <a:spLocks noChangeArrowheads="1"/>
          </p:cNvSpPr>
          <p:nvPr/>
        </p:nvSpPr>
        <p:spPr bwMode="auto">
          <a:xfrm>
            <a:off x="7885113" y="2060575"/>
            <a:ext cx="1258887"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2"/>
                </a:solidFill>
              </a:rPr>
              <a:t>Hatchling emerges from egg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57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2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5"/>
          <p:cNvSpPr>
            <a:spLocks noChangeArrowheads="1"/>
          </p:cNvSpPr>
          <p:nvPr/>
        </p:nvSpPr>
        <p:spPr bwMode="auto">
          <a:xfrm>
            <a:off x="4500563" y="433388"/>
            <a:ext cx="184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GB" altLang="en-US"/>
          </a:p>
        </p:txBody>
      </p:sp>
      <p:sp>
        <p:nvSpPr>
          <p:cNvPr id="47107" name="Rectangle 8"/>
          <p:cNvSpPr>
            <a:spLocks noChangeArrowheads="1"/>
          </p:cNvSpPr>
          <p:nvPr/>
        </p:nvSpPr>
        <p:spPr bwMode="auto">
          <a:xfrm>
            <a:off x="3276600" y="284163"/>
            <a:ext cx="4832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600" b="1">
                <a:solidFill>
                  <a:schemeClr val="bg1"/>
                </a:solidFill>
              </a:rPr>
              <a:t>Green turtle life cycle</a:t>
            </a:r>
          </a:p>
        </p:txBody>
      </p:sp>
      <p:sp>
        <p:nvSpPr>
          <p:cNvPr id="63497" name="Text Box 9"/>
          <p:cNvSpPr txBox="1">
            <a:spLocks noChangeArrowheads="1"/>
          </p:cNvSpPr>
          <p:nvPr/>
        </p:nvSpPr>
        <p:spPr bwMode="auto">
          <a:xfrm>
            <a:off x="539750" y="3429000"/>
            <a:ext cx="77041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Males return to feeding grounds</a:t>
            </a:r>
          </a:p>
        </p:txBody>
      </p:sp>
      <p:sp>
        <p:nvSpPr>
          <p:cNvPr id="63498" name="Text Box 10"/>
          <p:cNvSpPr txBox="1">
            <a:spLocks noChangeArrowheads="1"/>
          </p:cNvSpPr>
          <p:nvPr/>
        </p:nvSpPr>
        <p:spPr bwMode="auto">
          <a:xfrm>
            <a:off x="539750" y="4724400"/>
            <a:ext cx="7777163"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Getting caught in fishing lines                                                                  and drowning</a:t>
            </a:r>
          </a:p>
        </p:txBody>
      </p:sp>
      <p:sp>
        <p:nvSpPr>
          <p:cNvPr id="63500" name="Text Box 12"/>
          <p:cNvSpPr txBox="1">
            <a:spLocks noChangeArrowheads="1"/>
          </p:cNvSpPr>
          <p:nvPr/>
        </p:nvSpPr>
        <p:spPr bwMode="auto">
          <a:xfrm>
            <a:off x="612775" y="1196975"/>
            <a:ext cx="20875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400" u="sng">
                <a:solidFill>
                  <a:schemeClr val="bg1"/>
                </a:solidFill>
              </a:rPr>
              <a:t>Adult stage</a:t>
            </a:r>
          </a:p>
        </p:txBody>
      </p:sp>
      <p:sp>
        <p:nvSpPr>
          <p:cNvPr id="63502" name="Text Box 14"/>
          <p:cNvSpPr txBox="1">
            <a:spLocks noChangeArrowheads="1"/>
          </p:cNvSpPr>
          <p:nvPr/>
        </p:nvSpPr>
        <p:spPr bwMode="auto">
          <a:xfrm>
            <a:off x="539750" y="1700213"/>
            <a:ext cx="76327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Reach sexual maturity between 26 and 40 years old</a:t>
            </a:r>
          </a:p>
        </p:txBody>
      </p:sp>
      <p:sp>
        <p:nvSpPr>
          <p:cNvPr id="63503" name="Text Box 15"/>
          <p:cNvSpPr txBox="1">
            <a:spLocks noChangeArrowheads="1"/>
          </p:cNvSpPr>
          <p:nvPr/>
        </p:nvSpPr>
        <p:spPr bwMode="auto">
          <a:xfrm>
            <a:off x="539750" y="2133600"/>
            <a:ext cx="68405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Migrate from feeding grounds to breeding grounds</a:t>
            </a:r>
          </a:p>
        </p:txBody>
      </p:sp>
      <p:sp>
        <p:nvSpPr>
          <p:cNvPr id="63504" name="Text Box 16"/>
          <p:cNvSpPr txBox="1">
            <a:spLocks noChangeArrowheads="1"/>
          </p:cNvSpPr>
          <p:nvPr/>
        </p:nvSpPr>
        <p:spPr bwMode="auto">
          <a:xfrm>
            <a:off x="539750" y="2565400"/>
            <a:ext cx="69850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Breeding ground is the beach where they hatched</a:t>
            </a:r>
            <a:endParaRPr lang="en-GB" altLang="en-US" sz="2000"/>
          </a:p>
        </p:txBody>
      </p:sp>
      <p:sp>
        <p:nvSpPr>
          <p:cNvPr id="63505" name="Text Box 17"/>
          <p:cNvSpPr txBox="1">
            <a:spLocks noChangeArrowheads="1"/>
          </p:cNvSpPr>
          <p:nvPr/>
        </p:nvSpPr>
        <p:spPr bwMode="auto">
          <a:xfrm>
            <a:off x="539750" y="2997200"/>
            <a:ext cx="54721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Males and females mate just offshore</a:t>
            </a:r>
            <a:endParaRPr lang="en-GB" altLang="en-US" sz="2000"/>
          </a:p>
        </p:txBody>
      </p:sp>
      <p:sp>
        <p:nvSpPr>
          <p:cNvPr id="63508" name="Text Box 20"/>
          <p:cNvSpPr txBox="1">
            <a:spLocks noChangeArrowheads="1"/>
          </p:cNvSpPr>
          <p:nvPr/>
        </p:nvSpPr>
        <p:spPr bwMode="auto">
          <a:xfrm>
            <a:off x="612775" y="4149725"/>
            <a:ext cx="18732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400" u="sng">
                <a:solidFill>
                  <a:schemeClr val="bg1"/>
                </a:solidFill>
              </a:rPr>
              <a:t>Threats</a:t>
            </a:r>
            <a:endParaRPr lang="en-GB" altLang="en-US" sz="2400" u="sng"/>
          </a:p>
        </p:txBody>
      </p:sp>
      <p:pic>
        <p:nvPicPr>
          <p:cNvPr id="47116" name="Picture 22" descr="Green turtle, ventral vie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7900" y="3716338"/>
            <a:ext cx="4032250" cy="268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511" name="Text Box 23"/>
          <p:cNvSpPr txBox="1">
            <a:spLocks noChangeArrowheads="1"/>
          </p:cNvSpPr>
          <p:nvPr/>
        </p:nvSpPr>
        <p:spPr bwMode="auto">
          <a:xfrm>
            <a:off x="539750" y="5589588"/>
            <a:ext cx="28813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Sharks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350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350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350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3504"/>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3505"/>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3497"/>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3508"/>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3498"/>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35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7" grpId="0"/>
      <p:bldP spid="63498" grpId="0"/>
      <p:bldP spid="63500" grpId="0"/>
      <p:bldP spid="63502" grpId="0"/>
      <p:bldP spid="63503" grpId="0"/>
      <p:bldP spid="63504" grpId="0"/>
      <p:bldP spid="63505" grpId="0"/>
      <p:bldP spid="63508" grpId="0"/>
      <p:bldP spid="6351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4"/>
          <p:cNvSpPr txBox="1">
            <a:spLocks noChangeArrowheads="1"/>
          </p:cNvSpPr>
          <p:nvPr/>
        </p:nvSpPr>
        <p:spPr bwMode="auto">
          <a:xfrm>
            <a:off x="611188" y="981075"/>
            <a:ext cx="82819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endParaRPr lang="en-GB" altLang="en-US"/>
          </a:p>
        </p:txBody>
      </p:sp>
      <p:sp>
        <p:nvSpPr>
          <p:cNvPr id="49155" name="AutoShape 5"/>
          <p:cNvSpPr>
            <a:spLocks noChangeArrowheads="1"/>
          </p:cNvSpPr>
          <p:nvPr/>
        </p:nvSpPr>
        <p:spPr bwMode="auto">
          <a:xfrm>
            <a:off x="1943100" y="981075"/>
            <a:ext cx="5616575" cy="5184775"/>
          </a:xfrm>
          <a:custGeom>
            <a:avLst/>
            <a:gdLst>
              <a:gd name="T0" fmla="*/ 2808288 w 21600"/>
              <a:gd name="T1" fmla="*/ 0 h 21600"/>
              <a:gd name="T2" fmla="*/ 822464 w 21600"/>
              <a:gd name="T3" fmla="*/ 759233 h 21600"/>
              <a:gd name="T4" fmla="*/ 0 w 21600"/>
              <a:gd name="T5" fmla="*/ 2592388 h 21600"/>
              <a:gd name="T6" fmla="*/ 822464 w 21600"/>
              <a:gd name="T7" fmla="*/ 4425542 h 21600"/>
              <a:gd name="T8" fmla="*/ 2808288 w 21600"/>
              <a:gd name="T9" fmla="*/ 5184775 h 21600"/>
              <a:gd name="T10" fmla="*/ 4794111 w 21600"/>
              <a:gd name="T11" fmla="*/ 4425542 h 21600"/>
              <a:gd name="T12" fmla="*/ 5616575 w 21600"/>
              <a:gd name="T13" fmla="*/ 2592388 h 21600"/>
              <a:gd name="T14" fmla="*/ 4794111 w 21600"/>
              <a:gd name="T15" fmla="*/ 759233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086" y="10800"/>
                </a:moveTo>
                <a:cubicBezTo>
                  <a:pt x="1086" y="16165"/>
                  <a:pt x="5435" y="20514"/>
                  <a:pt x="10800" y="20514"/>
                </a:cubicBezTo>
                <a:cubicBezTo>
                  <a:pt x="16165" y="20514"/>
                  <a:pt x="20514" y="16165"/>
                  <a:pt x="20514" y="10800"/>
                </a:cubicBezTo>
                <a:cubicBezTo>
                  <a:pt x="20514" y="5435"/>
                  <a:pt x="16165" y="1086"/>
                  <a:pt x="10800" y="1086"/>
                </a:cubicBezTo>
                <a:cubicBezTo>
                  <a:pt x="5435" y="1086"/>
                  <a:pt x="1086" y="5435"/>
                  <a:pt x="1086" y="10800"/>
                </a:cubicBezTo>
                <a:close/>
              </a:path>
            </a:pathLst>
          </a:custGeom>
          <a:solidFill>
            <a:srgbClr val="FF99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pic>
        <p:nvPicPr>
          <p:cNvPr id="49156" name="Picture 6" descr="Green turtle egg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86200" y="836613"/>
            <a:ext cx="1728788" cy="116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7" name="Picture 7" descr="Green turtle hatch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35713" y="1844675"/>
            <a:ext cx="1366837" cy="893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8" name="Picture 8" descr="Green turtle hatchli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78588" y="3789363"/>
            <a:ext cx="1439862" cy="108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59" name="Picture 9" descr="Green turtle, side profil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46563" y="5157788"/>
            <a:ext cx="1728787"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0" name="Picture 10" descr="Green turtles mati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27200" y="4221163"/>
            <a:ext cx="1584325" cy="105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9161" name="Picture 11" descr="Cross section of nest showing green turtle laying eggs into chambe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727200" y="1700213"/>
            <a:ext cx="1314450" cy="172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62" name="Text Box 12"/>
          <p:cNvSpPr txBox="1">
            <a:spLocks noChangeArrowheads="1"/>
          </p:cNvSpPr>
          <p:nvPr/>
        </p:nvSpPr>
        <p:spPr bwMode="auto">
          <a:xfrm>
            <a:off x="3598863" y="404813"/>
            <a:ext cx="28797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2"/>
                </a:solidFill>
              </a:rPr>
              <a:t>Starts off as an egg</a:t>
            </a:r>
          </a:p>
        </p:txBody>
      </p:sp>
      <p:sp>
        <p:nvSpPr>
          <p:cNvPr id="49163" name="Text Box 14"/>
          <p:cNvSpPr txBox="1">
            <a:spLocks noChangeArrowheads="1"/>
          </p:cNvSpPr>
          <p:nvPr/>
        </p:nvSpPr>
        <p:spPr bwMode="auto">
          <a:xfrm>
            <a:off x="7956550" y="4005263"/>
            <a:ext cx="1187450"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2"/>
                </a:solidFill>
              </a:rPr>
              <a:t>Hatchling travels to the sea</a:t>
            </a:r>
          </a:p>
        </p:txBody>
      </p:sp>
      <p:sp>
        <p:nvSpPr>
          <p:cNvPr id="49164" name="Text Box 15"/>
          <p:cNvSpPr txBox="1">
            <a:spLocks noChangeArrowheads="1"/>
          </p:cNvSpPr>
          <p:nvPr/>
        </p:nvSpPr>
        <p:spPr bwMode="auto">
          <a:xfrm>
            <a:off x="6443663" y="5734050"/>
            <a:ext cx="2519362"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2"/>
                </a:solidFill>
              </a:rPr>
              <a:t>Hatchling grows into a juvenile and then into an adult</a:t>
            </a:r>
          </a:p>
        </p:txBody>
      </p:sp>
      <p:sp>
        <p:nvSpPr>
          <p:cNvPr id="49165" name="Text Box 16"/>
          <p:cNvSpPr txBox="1">
            <a:spLocks noChangeArrowheads="1"/>
          </p:cNvSpPr>
          <p:nvPr/>
        </p:nvSpPr>
        <p:spPr bwMode="auto">
          <a:xfrm>
            <a:off x="358775" y="5445125"/>
            <a:ext cx="2484438"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2"/>
                </a:solidFill>
              </a:rPr>
              <a:t>When the turtles reach sexual maturity they mate and reproduce</a:t>
            </a:r>
          </a:p>
        </p:txBody>
      </p:sp>
      <p:sp>
        <p:nvSpPr>
          <p:cNvPr id="117777" name="Text Box 17"/>
          <p:cNvSpPr txBox="1">
            <a:spLocks noChangeArrowheads="1"/>
          </p:cNvSpPr>
          <p:nvPr/>
        </p:nvSpPr>
        <p:spPr bwMode="auto">
          <a:xfrm>
            <a:off x="250825" y="1484313"/>
            <a:ext cx="1331913"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Female turtles crawl onto the beach to lay their own eggs</a:t>
            </a:r>
          </a:p>
        </p:txBody>
      </p:sp>
      <p:sp>
        <p:nvSpPr>
          <p:cNvPr id="49167" name="Text Box 18"/>
          <p:cNvSpPr txBox="1">
            <a:spLocks noChangeArrowheads="1"/>
          </p:cNvSpPr>
          <p:nvPr/>
        </p:nvSpPr>
        <p:spPr bwMode="auto">
          <a:xfrm>
            <a:off x="3527425" y="2492375"/>
            <a:ext cx="25908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sz="3600" b="1">
                <a:solidFill>
                  <a:srgbClr val="FF0000"/>
                </a:solidFill>
              </a:rPr>
              <a:t>Green turtle life cycle</a:t>
            </a:r>
          </a:p>
        </p:txBody>
      </p:sp>
      <p:sp>
        <p:nvSpPr>
          <p:cNvPr id="49168" name="Text Box 19"/>
          <p:cNvSpPr txBox="1">
            <a:spLocks noChangeArrowheads="1"/>
          </p:cNvSpPr>
          <p:nvPr/>
        </p:nvSpPr>
        <p:spPr bwMode="auto">
          <a:xfrm>
            <a:off x="7885113" y="1844675"/>
            <a:ext cx="1258887"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2"/>
                </a:solidFill>
              </a:rPr>
              <a:t>Hatchling emerges from egg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777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777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2" name="Text Box 4"/>
          <p:cNvSpPr txBox="1">
            <a:spLocks noChangeArrowheads="1"/>
          </p:cNvSpPr>
          <p:nvPr/>
        </p:nvSpPr>
        <p:spPr bwMode="auto">
          <a:xfrm>
            <a:off x="3492500" y="5948363"/>
            <a:ext cx="28082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Noise and lights</a:t>
            </a:r>
          </a:p>
        </p:txBody>
      </p:sp>
      <p:sp>
        <p:nvSpPr>
          <p:cNvPr id="51203" name="Rectangle 7"/>
          <p:cNvSpPr>
            <a:spLocks noChangeArrowheads="1"/>
          </p:cNvSpPr>
          <p:nvPr/>
        </p:nvSpPr>
        <p:spPr bwMode="auto">
          <a:xfrm>
            <a:off x="3132138" y="333375"/>
            <a:ext cx="51847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600" b="1">
                <a:solidFill>
                  <a:schemeClr val="bg1"/>
                </a:solidFill>
              </a:rPr>
              <a:t>Green turtle life cycle</a:t>
            </a:r>
          </a:p>
        </p:txBody>
      </p:sp>
      <p:sp>
        <p:nvSpPr>
          <p:cNvPr id="119817" name="Text Box 9"/>
          <p:cNvSpPr txBox="1">
            <a:spLocks noChangeArrowheads="1"/>
          </p:cNvSpPr>
          <p:nvPr/>
        </p:nvSpPr>
        <p:spPr bwMode="auto">
          <a:xfrm>
            <a:off x="541338" y="1196975"/>
            <a:ext cx="1657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400" u="sng">
                <a:solidFill>
                  <a:schemeClr val="bg1"/>
                </a:solidFill>
              </a:rPr>
              <a:t>Egg laying</a:t>
            </a:r>
          </a:p>
        </p:txBody>
      </p:sp>
      <p:sp>
        <p:nvSpPr>
          <p:cNvPr id="119818" name="Text Box 10"/>
          <p:cNvSpPr txBox="1">
            <a:spLocks noChangeArrowheads="1"/>
          </p:cNvSpPr>
          <p:nvPr/>
        </p:nvSpPr>
        <p:spPr bwMode="auto">
          <a:xfrm>
            <a:off x="468313" y="1797050"/>
            <a:ext cx="648017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lnSpc>
                <a:spcPct val="80000"/>
              </a:lnSpc>
              <a:spcBef>
                <a:spcPct val="20000"/>
              </a:spcBef>
              <a:buFontTx/>
              <a:buChar char="•"/>
            </a:pPr>
            <a:r>
              <a:rPr lang="en-GB" altLang="en-US" sz="2000">
                <a:solidFill>
                  <a:schemeClr val="bg1"/>
                </a:solidFill>
              </a:rPr>
              <a:t> Female crawls onto the beach at night to lay eggs</a:t>
            </a:r>
            <a:endParaRPr lang="en-GB" altLang="en-US" sz="2000"/>
          </a:p>
        </p:txBody>
      </p:sp>
      <p:sp>
        <p:nvSpPr>
          <p:cNvPr id="119819" name="Text Box 11"/>
          <p:cNvSpPr txBox="1">
            <a:spLocks noChangeArrowheads="1"/>
          </p:cNvSpPr>
          <p:nvPr/>
        </p:nvSpPr>
        <p:spPr bwMode="auto">
          <a:xfrm>
            <a:off x="468313" y="2205038"/>
            <a:ext cx="5472112"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lnSpc>
                <a:spcPct val="90000"/>
              </a:lnSpc>
              <a:spcBef>
                <a:spcPct val="20000"/>
              </a:spcBef>
              <a:buFontTx/>
              <a:buChar char="•"/>
            </a:pPr>
            <a:r>
              <a:rPr lang="en-GB" altLang="en-US" sz="2000">
                <a:solidFill>
                  <a:schemeClr val="bg1"/>
                </a:solidFill>
              </a:rPr>
              <a:t> Female uses its back flippers to dig a nest</a:t>
            </a:r>
            <a:endParaRPr lang="en-GB" altLang="en-US" sz="2000"/>
          </a:p>
        </p:txBody>
      </p:sp>
      <p:sp>
        <p:nvSpPr>
          <p:cNvPr id="119821" name="Text Box 13"/>
          <p:cNvSpPr txBox="1">
            <a:spLocks noChangeArrowheads="1"/>
          </p:cNvSpPr>
          <p:nvPr/>
        </p:nvSpPr>
        <p:spPr bwMode="auto">
          <a:xfrm>
            <a:off x="468313" y="2636838"/>
            <a:ext cx="34575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lnSpc>
                <a:spcPct val="90000"/>
              </a:lnSpc>
              <a:spcBef>
                <a:spcPct val="20000"/>
              </a:spcBef>
              <a:buFontTx/>
              <a:buChar char="•"/>
            </a:pPr>
            <a:r>
              <a:rPr lang="en-GB" altLang="en-US" sz="2000">
                <a:solidFill>
                  <a:schemeClr val="bg1"/>
                </a:solidFill>
              </a:rPr>
              <a:t> </a:t>
            </a:r>
            <a:r>
              <a:rPr lang="en-GB" altLang="en-US" sz="2000" u="sng">
                <a:solidFill>
                  <a:schemeClr val="bg1"/>
                </a:solidFill>
                <a:hlinkClick r:id="rId3"/>
              </a:rPr>
              <a:t>Lays eggs in nest</a:t>
            </a:r>
            <a:endParaRPr lang="en-GB" altLang="en-US" sz="2000"/>
          </a:p>
        </p:txBody>
      </p:sp>
      <p:sp>
        <p:nvSpPr>
          <p:cNvPr id="119824" name="Text Box 16"/>
          <p:cNvSpPr txBox="1">
            <a:spLocks noChangeArrowheads="1"/>
          </p:cNvSpPr>
          <p:nvPr/>
        </p:nvSpPr>
        <p:spPr bwMode="auto">
          <a:xfrm>
            <a:off x="468313" y="3074988"/>
            <a:ext cx="6119812"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lnSpc>
                <a:spcPct val="90000"/>
              </a:lnSpc>
              <a:spcBef>
                <a:spcPct val="20000"/>
              </a:spcBef>
              <a:buFontTx/>
              <a:buChar char="•"/>
            </a:pPr>
            <a:r>
              <a:rPr lang="en-GB" altLang="en-US" sz="2000">
                <a:solidFill>
                  <a:schemeClr val="bg1"/>
                </a:solidFill>
              </a:rPr>
              <a:t> Female may come up onto the beach up to nine times per nesting season to lay eggs</a:t>
            </a:r>
            <a:endParaRPr lang="en-GB" altLang="en-US" sz="2000"/>
          </a:p>
        </p:txBody>
      </p:sp>
      <p:sp>
        <p:nvSpPr>
          <p:cNvPr id="119825" name="Text Box 17"/>
          <p:cNvSpPr txBox="1">
            <a:spLocks noChangeArrowheads="1"/>
          </p:cNvSpPr>
          <p:nvPr/>
        </p:nvSpPr>
        <p:spPr bwMode="auto">
          <a:xfrm>
            <a:off x="468313" y="3789363"/>
            <a:ext cx="61912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lnSpc>
                <a:spcPct val="90000"/>
              </a:lnSpc>
              <a:spcBef>
                <a:spcPct val="20000"/>
              </a:spcBef>
              <a:buFontTx/>
              <a:buChar char="•"/>
            </a:pPr>
            <a:r>
              <a:rPr lang="en-GB" altLang="en-US" sz="2000">
                <a:solidFill>
                  <a:schemeClr val="bg1"/>
                </a:solidFill>
              </a:rPr>
              <a:t> Once several clutches of eggs have been laid, female returns to feeding grounds</a:t>
            </a:r>
            <a:endParaRPr lang="en-GB" altLang="en-US" sz="2000"/>
          </a:p>
        </p:txBody>
      </p:sp>
      <p:sp>
        <p:nvSpPr>
          <p:cNvPr id="119826" name="Text Box 18"/>
          <p:cNvSpPr txBox="1">
            <a:spLocks noChangeArrowheads="1"/>
          </p:cNvSpPr>
          <p:nvPr/>
        </p:nvSpPr>
        <p:spPr bwMode="auto">
          <a:xfrm>
            <a:off x="3635375" y="4868863"/>
            <a:ext cx="24479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400" u="sng">
                <a:solidFill>
                  <a:schemeClr val="bg1"/>
                </a:solidFill>
              </a:rPr>
              <a:t>Threats</a:t>
            </a:r>
            <a:r>
              <a:rPr lang="en-GB" altLang="en-US" sz="2000">
                <a:solidFill>
                  <a:schemeClr val="bg1"/>
                </a:solidFill>
              </a:rPr>
              <a:t> </a:t>
            </a:r>
            <a:endParaRPr lang="en-GB" altLang="en-US" sz="2000"/>
          </a:p>
        </p:txBody>
      </p:sp>
      <p:sp>
        <p:nvSpPr>
          <p:cNvPr id="119827" name="Text Box 19"/>
          <p:cNvSpPr txBox="1">
            <a:spLocks noChangeArrowheads="1"/>
          </p:cNvSpPr>
          <p:nvPr/>
        </p:nvSpPr>
        <p:spPr bwMode="auto">
          <a:xfrm>
            <a:off x="3492500" y="5445125"/>
            <a:ext cx="27368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000">
                <a:solidFill>
                  <a:schemeClr val="bg1"/>
                </a:solidFill>
              </a:rPr>
              <a:t> Beach pollution</a:t>
            </a:r>
          </a:p>
        </p:txBody>
      </p:sp>
      <p:pic>
        <p:nvPicPr>
          <p:cNvPr id="119829" name="Picture 21" descr="Female green turtle trying to find a suitable site to lay eggs among the debris on a nesting beac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188" y="4652963"/>
            <a:ext cx="2736850" cy="181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9831" name="Picture 23" descr="Cross section of nest showing green turtle laying eggs into chamb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16688" y="1341438"/>
            <a:ext cx="2235200" cy="331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981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981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981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982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19831"/>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19824"/>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19825"/>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119826"/>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19827"/>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119829"/>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198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9812" grpId="0"/>
      <p:bldP spid="119817" grpId="0"/>
      <p:bldP spid="119818" grpId="0"/>
      <p:bldP spid="119819" grpId="0"/>
      <p:bldP spid="119821" grpId="0"/>
      <p:bldP spid="119824" grpId="0"/>
      <p:bldP spid="119825" grpId="0"/>
      <p:bldP spid="119826" grpId="0"/>
      <p:bldP spid="11982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 Box 4"/>
          <p:cNvSpPr txBox="1">
            <a:spLocks noChangeArrowheads="1"/>
          </p:cNvSpPr>
          <p:nvPr/>
        </p:nvSpPr>
        <p:spPr bwMode="auto">
          <a:xfrm>
            <a:off x="611188" y="981075"/>
            <a:ext cx="8281987"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endParaRPr lang="en-GB" altLang="en-US"/>
          </a:p>
        </p:txBody>
      </p:sp>
      <p:sp>
        <p:nvSpPr>
          <p:cNvPr id="53251" name="AutoShape 5"/>
          <p:cNvSpPr>
            <a:spLocks noChangeArrowheads="1"/>
          </p:cNvSpPr>
          <p:nvPr/>
        </p:nvSpPr>
        <p:spPr bwMode="auto">
          <a:xfrm>
            <a:off x="1943100" y="981075"/>
            <a:ext cx="5616575" cy="5184775"/>
          </a:xfrm>
          <a:custGeom>
            <a:avLst/>
            <a:gdLst>
              <a:gd name="T0" fmla="*/ 2808288 w 21600"/>
              <a:gd name="T1" fmla="*/ 0 h 21600"/>
              <a:gd name="T2" fmla="*/ 822464 w 21600"/>
              <a:gd name="T3" fmla="*/ 759233 h 21600"/>
              <a:gd name="T4" fmla="*/ 0 w 21600"/>
              <a:gd name="T5" fmla="*/ 2592388 h 21600"/>
              <a:gd name="T6" fmla="*/ 822464 w 21600"/>
              <a:gd name="T7" fmla="*/ 4425542 h 21600"/>
              <a:gd name="T8" fmla="*/ 2808288 w 21600"/>
              <a:gd name="T9" fmla="*/ 5184775 h 21600"/>
              <a:gd name="T10" fmla="*/ 4794111 w 21600"/>
              <a:gd name="T11" fmla="*/ 4425542 h 21600"/>
              <a:gd name="T12" fmla="*/ 5616575 w 21600"/>
              <a:gd name="T13" fmla="*/ 2592388 h 21600"/>
              <a:gd name="T14" fmla="*/ 4794111 w 21600"/>
              <a:gd name="T15" fmla="*/ 759233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086" y="10800"/>
                </a:moveTo>
                <a:cubicBezTo>
                  <a:pt x="1086" y="16165"/>
                  <a:pt x="5435" y="20514"/>
                  <a:pt x="10800" y="20514"/>
                </a:cubicBezTo>
                <a:cubicBezTo>
                  <a:pt x="16165" y="20514"/>
                  <a:pt x="20514" y="16165"/>
                  <a:pt x="20514" y="10800"/>
                </a:cubicBezTo>
                <a:cubicBezTo>
                  <a:pt x="20514" y="5435"/>
                  <a:pt x="16165" y="1086"/>
                  <a:pt x="10800" y="1086"/>
                </a:cubicBezTo>
                <a:cubicBezTo>
                  <a:pt x="5435" y="1086"/>
                  <a:pt x="1086" y="5435"/>
                  <a:pt x="1086" y="10800"/>
                </a:cubicBezTo>
                <a:close/>
              </a:path>
            </a:pathLst>
          </a:custGeom>
          <a:solidFill>
            <a:srgbClr val="FF99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pic>
        <p:nvPicPr>
          <p:cNvPr id="53252" name="Picture 6" descr="Green turtle egg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86200" y="836613"/>
            <a:ext cx="1728788" cy="116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3" name="Picture 7" descr="Green turtle hatchi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35713" y="1844675"/>
            <a:ext cx="1366837" cy="893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4" name="Picture 8" descr="Green turtle hatchli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478588" y="3789363"/>
            <a:ext cx="1439862" cy="1081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5" name="Picture 9" descr="Green turtle, side profil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46563" y="5157788"/>
            <a:ext cx="1728787" cy="117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6" name="Picture 10" descr="Green turtles mati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727200" y="4221163"/>
            <a:ext cx="1584325" cy="1057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7" name="Picture 11" descr="Cross section of nest showing green turtle laying eggs into chambe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727200" y="1700213"/>
            <a:ext cx="1314450" cy="172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8796" name="Text Box 12"/>
          <p:cNvSpPr txBox="1">
            <a:spLocks noChangeArrowheads="1"/>
          </p:cNvSpPr>
          <p:nvPr/>
        </p:nvSpPr>
        <p:spPr bwMode="auto">
          <a:xfrm>
            <a:off x="3598863" y="404813"/>
            <a:ext cx="287972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Starts off as an egg</a:t>
            </a:r>
          </a:p>
        </p:txBody>
      </p:sp>
      <p:sp>
        <p:nvSpPr>
          <p:cNvPr id="118798" name="Text Box 14"/>
          <p:cNvSpPr txBox="1">
            <a:spLocks noChangeArrowheads="1"/>
          </p:cNvSpPr>
          <p:nvPr/>
        </p:nvSpPr>
        <p:spPr bwMode="auto">
          <a:xfrm>
            <a:off x="7956550" y="4005263"/>
            <a:ext cx="1187450"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Hatchling travels to the sea</a:t>
            </a:r>
          </a:p>
        </p:txBody>
      </p:sp>
      <p:sp>
        <p:nvSpPr>
          <p:cNvPr id="118799" name="Text Box 15"/>
          <p:cNvSpPr txBox="1">
            <a:spLocks noChangeArrowheads="1"/>
          </p:cNvSpPr>
          <p:nvPr/>
        </p:nvSpPr>
        <p:spPr bwMode="auto">
          <a:xfrm>
            <a:off x="6300788" y="5734050"/>
            <a:ext cx="2519362"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Hatchling grows into a juvenile and then into an adult</a:t>
            </a:r>
          </a:p>
        </p:txBody>
      </p:sp>
      <p:sp>
        <p:nvSpPr>
          <p:cNvPr id="118800" name="Text Box 16"/>
          <p:cNvSpPr txBox="1">
            <a:spLocks noChangeArrowheads="1"/>
          </p:cNvSpPr>
          <p:nvPr/>
        </p:nvSpPr>
        <p:spPr bwMode="auto">
          <a:xfrm>
            <a:off x="358775" y="5445125"/>
            <a:ext cx="2484438"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When the turtles reach sexual maturity they mate and reproduce</a:t>
            </a:r>
          </a:p>
        </p:txBody>
      </p:sp>
      <p:sp>
        <p:nvSpPr>
          <p:cNvPr id="53262" name="Text Box 18"/>
          <p:cNvSpPr txBox="1">
            <a:spLocks noChangeArrowheads="1"/>
          </p:cNvSpPr>
          <p:nvPr/>
        </p:nvSpPr>
        <p:spPr bwMode="auto">
          <a:xfrm>
            <a:off x="3527425" y="2492375"/>
            <a:ext cx="25908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sz="3600" b="1">
                <a:solidFill>
                  <a:srgbClr val="FF0000"/>
                </a:solidFill>
              </a:rPr>
              <a:t>Green turtle life cycle</a:t>
            </a:r>
          </a:p>
        </p:txBody>
      </p:sp>
      <p:sp>
        <p:nvSpPr>
          <p:cNvPr id="118803" name="Text Box 19"/>
          <p:cNvSpPr txBox="1">
            <a:spLocks noChangeArrowheads="1"/>
          </p:cNvSpPr>
          <p:nvPr/>
        </p:nvSpPr>
        <p:spPr bwMode="auto">
          <a:xfrm>
            <a:off x="250825" y="1484313"/>
            <a:ext cx="1331913"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Female turtles crawl onto the beach to lay their own eggs</a:t>
            </a:r>
          </a:p>
        </p:txBody>
      </p:sp>
      <p:sp>
        <p:nvSpPr>
          <p:cNvPr id="118804" name="Text Box 20"/>
          <p:cNvSpPr txBox="1">
            <a:spLocks noChangeArrowheads="1"/>
          </p:cNvSpPr>
          <p:nvPr/>
        </p:nvSpPr>
        <p:spPr bwMode="auto">
          <a:xfrm>
            <a:off x="7885113" y="1844675"/>
            <a:ext cx="1258887"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Hatchling emerges from egg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879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880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879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879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8800"/>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88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96" grpId="0"/>
      <p:bldP spid="118798" grpId="0"/>
      <p:bldP spid="118799" grpId="0"/>
      <p:bldP spid="118800" grpId="0"/>
      <p:bldP spid="118803" grpId="0"/>
      <p:bldP spid="11880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914400" y="0"/>
            <a:ext cx="8229600" cy="1143000"/>
          </a:xfrm>
        </p:spPr>
        <p:txBody>
          <a:bodyPr/>
          <a:lstStyle/>
          <a:p>
            <a:pPr eaLnBrk="1" hangingPunct="1"/>
            <a:r>
              <a:rPr lang="en-GB" altLang="en-US" sz="3600" smtClean="0"/>
              <a:t>Helping</a:t>
            </a:r>
            <a:r>
              <a:rPr lang="en-GB" altLang="en-US" smtClean="0"/>
              <a:t> the turtles!</a:t>
            </a:r>
          </a:p>
        </p:txBody>
      </p:sp>
      <p:sp>
        <p:nvSpPr>
          <p:cNvPr id="121860" name="Text Box 4"/>
          <p:cNvSpPr txBox="1">
            <a:spLocks noChangeArrowheads="1"/>
          </p:cNvSpPr>
          <p:nvPr/>
        </p:nvSpPr>
        <p:spPr bwMode="auto">
          <a:xfrm>
            <a:off x="3563938" y="3716338"/>
            <a:ext cx="66246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en-GB" altLang="en-US" sz="2000">
                <a:solidFill>
                  <a:schemeClr val="bg1"/>
                </a:solidFill>
              </a:rPr>
              <a:t> Turtle Excluder Devices (known as ‘TEDs’)</a:t>
            </a:r>
            <a:endParaRPr lang="en-GB" altLang="en-US" sz="2000"/>
          </a:p>
        </p:txBody>
      </p:sp>
      <p:sp>
        <p:nvSpPr>
          <p:cNvPr id="121862" name="Text Box 6"/>
          <p:cNvSpPr txBox="1">
            <a:spLocks noChangeArrowheads="1"/>
          </p:cNvSpPr>
          <p:nvPr/>
        </p:nvSpPr>
        <p:spPr bwMode="auto">
          <a:xfrm>
            <a:off x="539750" y="1700213"/>
            <a:ext cx="61214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2400">
                <a:solidFill>
                  <a:schemeClr val="bg1"/>
                </a:solidFill>
              </a:rPr>
              <a:t>What is being done to help green </a:t>
            </a:r>
          </a:p>
          <a:p>
            <a:pPr eaLnBrk="1" hangingPunct="1"/>
            <a:r>
              <a:rPr lang="en-GB" altLang="en-US" sz="2400">
                <a:solidFill>
                  <a:schemeClr val="bg1"/>
                </a:solidFill>
              </a:rPr>
              <a:t>turtles complete their life cycle?</a:t>
            </a:r>
          </a:p>
        </p:txBody>
      </p:sp>
      <p:sp>
        <p:nvSpPr>
          <p:cNvPr id="121863" name="Text Box 7"/>
          <p:cNvSpPr txBox="1">
            <a:spLocks noChangeArrowheads="1"/>
          </p:cNvSpPr>
          <p:nvPr/>
        </p:nvSpPr>
        <p:spPr bwMode="auto">
          <a:xfrm>
            <a:off x="468313" y="1052513"/>
            <a:ext cx="44640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2400">
                <a:solidFill>
                  <a:schemeClr val="bg1"/>
                </a:solidFill>
              </a:rPr>
              <a:t>It is not all doom and gloom! </a:t>
            </a:r>
            <a:endParaRPr lang="en-GB" altLang="en-US" sz="2400"/>
          </a:p>
        </p:txBody>
      </p:sp>
      <p:sp>
        <p:nvSpPr>
          <p:cNvPr id="121864" name="Text Box 8"/>
          <p:cNvSpPr txBox="1">
            <a:spLocks noChangeArrowheads="1"/>
          </p:cNvSpPr>
          <p:nvPr/>
        </p:nvSpPr>
        <p:spPr bwMode="auto">
          <a:xfrm>
            <a:off x="900113" y="2636838"/>
            <a:ext cx="302418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en-GB" altLang="en-US" sz="2000">
                <a:solidFill>
                  <a:schemeClr val="bg1"/>
                </a:solidFill>
              </a:rPr>
              <a:t> Hatcheries</a:t>
            </a:r>
            <a:endParaRPr lang="en-GB" altLang="en-US" sz="2000"/>
          </a:p>
        </p:txBody>
      </p:sp>
      <p:sp>
        <p:nvSpPr>
          <p:cNvPr id="121865" name="Text Box 9"/>
          <p:cNvSpPr txBox="1">
            <a:spLocks noChangeArrowheads="1"/>
          </p:cNvSpPr>
          <p:nvPr/>
        </p:nvSpPr>
        <p:spPr bwMode="auto">
          <a:xfrm>
            <a:off x="900113" y="3213100"/>
            <a:ext cx="244951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en-GB" altLang="en-US" sz="2000">
                <a:solidFill>
                  <a:schemeClr val="bg1"/>
                </a:solidFill>
              </a:rPr>
              <a:t> Beach patrols</a:t>
            </a:r>
            <a:endParaRPr lang="en-GB" altLang="en-US" sz="2000"/>
          </a:p>
        </p:txBody>
      </p:sp>
      <p:sp>
        <p:nvSpPr>
          <p:cNvPr id="121872" name="Text Box 16"/>
          <p:cNvSpPr txBox="1">
            <a:spLocks noChangeArrowheads="1"/>
          </p:cNvSpPr>
          <p:nvPr/>
        </p:nvSpPr>
        <p:spPr bwMode="auto">
          <a:xfrm>
            <a:off x="6732588" y="3068638"/>
            <a:ext cx="2160587" cy="290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sz="1300">
                <a:solidFill>
                  <a:schemeClr val="hlink"/>
                </a:solidFill>
              </a:rPr>
              <a:t>A green turtle hatchery</a:t>
            </a:r>
          </a:p>
        </p:txBody>
      </p:sp>
      <p:pic>
        <p:nvPicPr>
          <p:cNvPr id="55305" name="Picture 18" descr="green-turtle-hatche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5963" y="1052513"/>
            <a:ext cx="3024187"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1877" name="Picture 21" descr="TED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0113" y="3789363"/>
            <a:ext cx="2159000"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1878" name="Text Box 22"/>
          <p:cNvSpPr txBox="1">
            <a:spLocks noChangeArrowheads="1"/>
          </p:cNvSpPr>
          <p:nvPr/>
        </p:nvSpPr>
        <p:spPr bwMode="auto">
          <a:xfrm>
            <a:off x="3708400" y="4149725"/>
            <a:ext cx="5111750" cy="2551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1700">
                <a:solidFill>
                  <a:schemeClr val="bg1"/>
                </a:solidFill>
              </a:rPr>
              <a:t>TEDs are special ‘trap doors’ in fishing nets that enable turtles and other large marine animals such as sharks to escape safely. </a:t>
            </a:r>
          </a:p>
          <a:p>
            <a:pPr eaLnBrk="1" hangingPunct="1">
              <a:spcBef>
                <a:spcPct val="50000"/>
              </a:spcBef>
            </a:pPr>
            <a:r>
              <a:rPr lang="en-GB" altLang="en-US" sz="1700">
                <a:solidFill>
                  <a:schemeClr val="bg1"/>
                </a:solidFill>
              </a:rPr>
              <a:t>Target fish and shrimps go through a grid at the neck of the main net and into a catch net on the other side, but larger animals such as turtles can’t fit through the barriers, and so escape by swimming out through a special opening in the main net.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186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186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186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1872"/>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121865"/>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21860"/>
                                        </p:tgtEl>
                                        <p:attrNameLst>
                                          <p:attrName>style.visibility</p:attrName>
                                        </p:attrNameLst>
                                      </p:cBhvr>
                                      <p:to>
                                        <p:strVal val="visible"/>
                                      </p:to>
                                    </p:set>
                                  </p:childTnLst>
                                </p:cTn>
                              </p:par>
                            </p:childTnLst>
                          </p:cTn>
                        </p:par>
                        <p:par>
                          <p:cTn id="25" fill="hold" nodeType="afterGroup">
                            <p:stCondLst>
                              <p:cond delay="0"/>
                            </p:stCondLst>
                            <p:childTnLst>
                              <p:par>
                                <p:cTn id="26" presetID="1" presetClass="entr" presetSubtype="0" fill="hold" grpId="0" nodeType="afterEffect">
                                  <p:stCondLst>
                                    <p:cond delay="0"/>
                                  </p:stCondLst>
                                  <p:childTnLst>
                                    <p:set>
                                      <p:cBhvr>
                                        <p:cTn id="27" dur="1" fill="hold">
                                          <p:stCondLst>
                                            <p:cond delay="0"/>
                                          </p:stCondLst>
                                        </p:cTn>
                                        <p:tgtEl>
                                          <p:spTgt spid="121878"/>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12187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1860" grpId="0"/>
      <p:bldP spid="121862" grpId="0"/>
      <p:bldP spid="121863" grpId="0"/>
      <p:bldP spid="121864" grpId="0"/>
      <p:bldP spid="121865" grpId="0"/>
      <p:bldP spid="121872" grpId="0"/>
      <p:bldP spid="12187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914400" y="0"/>
            <a:ext cx="8229600" cy="1143000"/>
          </a:xfrm>
        </p:spPr>
        <p:txBody>
          <a:bodyPr/>
          <a:lstStyle/>
          <a:p>
            <a:pPr eaLnBrk="1" hangingPunct="1"/>
            <a:r>
              <a:rPr lang="en-GB" altLang="en-US" sz="3600" smtClean="0"/>
              <a:t>Helping</a:t>
            </a:r>
            <a:r>
              <a:rPr lang="en-GB" altLang="en-US" smtClean="0"/>
              <a:t> the turtles!</a:t>
            </a:r>
          </a:p>
        </p:txBody>
      </p:sp>
      <p:sp>
        <p:nvSpPr>
          <p:cNvPr id="139267" name="Rectangle 3"/>
          <p:cNvSpPr>
            <a:spLocks noGrp="1" noChangeArrowheads="1"/>
          </p:cNvSpPr>
          <p:nvPr>
            <p:ph type="body" idx="1"/>
          </p:nvPr>
        </p:nvSpPr>
        <p:spPr>
          <a:xfrm>
            <a:off x="1692275" y="5661025"/>
            <a:ext cx="5761038" cy="936625"/>
          </a:xfrm>
        </p:spPr>
        <p:txBody>
          <a:bodyPr/>
          <a:lstStyle/>
          <a:p>
            <a:pPr algn="ctr" eaLnBrk="1" hangingPunct="1">
              <a:buFontTx/>
              <a:buNone/>
            </a:pPr>
            <a:r>
              <a:rPr lang="en-GB" altLang="en-US" sz="2800" b="1" smtClean="0"/>
              <a:t>REDUCE…REUSE…RECYCLE!!</a:t>
            </a:r>
            <a:endParaRPr lang="en-GB" altLang="en-US" sz="2800" smtClean="0"/>
          </a:p>
          <a:p>
            <a:pPr eaLnBrk="1" hangingPunct="1"/>
            <a:endParaRPr lang="en-GB" altLang="en-US" smtClean="0"/>
          </a:p>
        </p:txBody>
      </p:sp>
      <p:sp>
        <p:nvSpPr>
          <p:cNvPr id="139273" name="Text Box 9"/>
          <p:cNvSpPr txBox="1">
            <a:spLocks noChangeArrowheads="1"/>
          </p:cNvSpPr>
          <p:nvPr/>
        </p:nvSpPr>
        <p:spPr bwMode="auto">
          <a:xfrm>
            <a:off x="684213" y="1125538"/>
            <a:ext cx="2952750" cy="384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lnSpc>
                <a:spcPct val="80000"/>
              </a:lnSpc>
              <a:spcBef>
                <a:spcPct val="20000"/>
              </a:spcBef>
            </a:pPr>
            <a:r>
              <a:rPr lang="en-GB" altLang="en-US" sz="2400">
                <a:solidFill>
                  <a:schemeClr val="bg1"/>
                </a:solidFill>
              </a:rPr>
              <a:t>What can </a:t>
            </a:r>
            <a:r>
              <a:rPr lang="en-GB" altLang="en-US" sz="2400" b="1" u="sng">
                <a:solidFill>
                  <a:schemeClr val="bg1"/>
                </a:solidFill>
              </a:rPr>
              <a:t>you</a:t>
            </a:r>
            <a:r>
              <a:rPr lang="en-GB" altLang="en-US" sz="2400">
                <a:solidFill>
                  <a:schemeClr val="bg1"/>
                </a:solidFill>
              </a:rPr>
              <a:t> do?</a:t>
            </a:r>
            <a:endParaRPr lang="en-GB" altLang="en-US" sz="2400"/>
          </a:p>
        </p:txBody>
      </p:sp>
      <p:sp>
        <p:nvSpPr>
          <p:cNvPr id="139274" name="Text Box 10"/>
          <p:cNvSpPr txBox="1">
            <a:spLocks noChangeArrowheads="1"/>
          </p:cNvSpPr>
          <p:nvPr/>
        </p:nvSpPr>
        <p:spPr bwMode="auto">
          <a:xfrm>
            <a:off x="684213" y="1773238"/>
            <a:ext cx="7921625"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lvl="1" eaLnBrk="1" hangingPunct="1">
              <a:lnSpc>
                <a:spcPct val="80000"/>
              </a:lnSpc>
              <a:spcBef>
                <a:spcPct val="20000"/>
              </a:spcBef>
            </a:pPr>
            <a:r>
              <a:rPr lang="en-GB" altLang="en-US" sz="2000">
                <a:solidFill>
                  <a:schemeClr val="bg1"/>
                </a:solidFill>
              </a:rPr>
              <a:t>- Try to </a:t>
            </a:r>
            <a:r>
              <a:rPr lang="en-GB" altLang="en-US" sz="2000" b="1" u="sng">
                <a:solidFill>
                  <a:schemeClr val="bg1"/>
                </a:solidFill>
              </a:rPr>
              <a:t>reduce</a:t>
            </a:r>
            <a:r>
              <a:rPr lang="en-GB" altLang="en-US" sz="2000">
                <a:solidFill>
                  <a:schemeClr val="bg1"/>
                </a:solidFill>
              </a:rPr>
              <a:t> the amount of plastic products you use (e.g. water bottles and plastic bags)</a:t>
            </a:r>
            <a:endParaRPr lang="en-GB" altLang="en-US" sz="2000"/>
          </a:p>
        </p:txBody>
      </p:sp>
      <p:sp>
        <p:nvSpPr>
          <p:cNvPr id="139275" name="Text Box 11"/>
          <p:cNvSpPr txBox="1">
            <a:spLocks noChangeArrowheads="1"/>
          </p:cNvSpPr>
          <p:nvPr/>
        </p:nvSpPr>
        <p:spPr bwMode="auto">
          <a:xfrm>
            <a:off x="1116013" y="2997200"/>
            <a:ext cx="49688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000">
                <a:solidFill>
                  <a:schemeClr val="bg1"/>
                </a:solidFill>
              </a:rPr>
              <a:t>- Try to </a:t>
            </a:r>
            <a:r>
              <a:rPr lang="en-GB" altLang="en-US" sz="2000" b="1" u="sng">
                <a:solidFill>
                  <a:schemeClr val="bg1"/>
                </a:solidFill>
              </a:rPr>
              <a:t>reuse</a:t>
            </a:r>
            <a:r>
              <a:rPr lang="en-GB" altLang="en-US" sz="2000">
                <a:solidFill>
                  <a:schemeClr val="bg1"/>
                </a:solidFill>
              </a:rPr>
              <a:t> any plastic items you have</a:t>
            </a:r>
          </a:p>
        </p:txBody>
      </p:sp>
      <p:sp>
        <p:nvSpPr>
          <p:cNvPr id="139276" name="Text Box 12"/>
          <p:cNvSpPr txBox="1">
            <a:spLocks noChangeArrowheads="1"/>
          </p:cNvSpPr>
          <p:nvPr/>
        </p:nvSpPr>
        <p:spPr bwMode="auto">
          <a:xfrm>
            <a:off x="1116013" y="4076700"/>
            <a:ext cx="63373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000">
                <a:solidFill>
                  <a:schemeClr val="bg1"/>
                </a:solidFill>
              </a:rPr>
              <a:t>-</a:t>
            </a:r>
            <a:r>
              <a:rPr lang="en-GB" altLang="en-US" sz="2000" b="1">
                <a:solidFill>
                  <a:schemeClr val="bg1"/>
                </a:solidFill>
              </a:rPr>
              <a:t> </a:t>
            </a:r>
            <a:r>
              <a:rPr lang="en-GB" altLang="en-US" sz="2000" b="1" u="sng">
                <a:solidFill>
                  <a:schemeClr val="bg1"/>
                </a:solidFill>
              </a:rPr>
              <a:t>Recycle</a:t>
            </a:r>
            <a:r>
              <a:rPr lang="en-GB" altLang="en-US" sz="2000">
                <a:solidFill>
                  <a:schemeClr val="bg1"/>
                </a:solidFill>
              </a:rPr>
              <a:t> your rubbish where possible</a:t>
            </a:r>
          </a:p>
        </p:txBody>
      </p:sp>
      <p:pic>
        <p:nvPicPr>
          <p:cNvPr id="139280" name="Picture 16" descr="600px-RecyclingSymbolGre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67400" y="2565400"/>
            <a:ext cx="2713038" cy="2713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927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927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927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9276"/>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39280"/>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3926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267" grpId="0" build="p"/>
      <p:bldP spid="139273" grpId="0"/>
      <p:bldP spid="139274" grpId="0"/>
      <p:bldP spid="139275" grpId="0"/>
      <p:bldP spid="13927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5"/>
          <p:cNvSpPr>
            <a:spLocks noChangeArrowheads="1"/>
          </p:cNvSpPr>
          <p:nvPr/>
        </p:nvSpPr>
        <p:spPr bwMode="auto">
          <a:xfrm>
            <a:off x="3348038" y="404813"/>
            <a:ext cx="244792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sz="3600" b="1">
                <a:solidFill>
                  <a:schemeClr val="bg1"/>
                </a:solidFill>
              </a:rPr>
              <a:t>Summary</a:t>
            </a:r>
          </a:p>
        </p:txBody>
      </p:sp>
      <p:sp>
        <p:nvSpPr>
          <p:cNvPr id="64522" name="Text Box 10"/>
          <p:cNvSpPr txBox="1">
            <a:spLocks noChangeArrowheads="1"/>
          </p:cNvSpPr>
          <p:nvPr/>
        </p:nvSpPr>
        <p:spPr bwMode="auto">
          <a:xfrm>
            <a:off x="539750" y="5949950"/>
            <a:ext cx="7704138"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sz="2000">
                <a:solidFill>
                  <a:schemeClr val="bg1"/>
                </a:solidFill>
              </a:rPr>
              <a:t>Turtles face a lot of threats during their life cycle, which is why only 1 in 1,000 survive to adulthood!!!</a:t>
            </a:r>
          </a:p>
        </p:txBody>
      </p:sp>
      <p:sp>
        <p:nvSpPr>
          <p:cNvPr id="64523" name="Text Box 11"/>
          <p:cNvSpPr txBox="1">
            <a:spLocks noChangeArrowheads="1"/>
          </p:cNvSpPr>
          <p:nvPr/>
        </p:nvSpPr>
        <p:spPr bwMode="auto">
          <a:xfrm>
            <a:off x="3348038" y="1196975"/>
            <a:ext cx="24479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2000">
                <a:solidFill>
                  <a:schemeClr val="bg1"/>
                </a:solidFill>
              </a:rPr>
              <a:t>Start off as eggs</a:t>
            </a:r>
            <a:endParaRPr lang="en-GB" altLang="en-US" sz="2000"/>
          </a:p>
        </p:txBody>
      </p:sp>
      <p:sp>
        <p:nvSpPr>
          <p:cNvPr id="64524" name="Text Box 12"/>
          <p:cNvSpPr txBox="1">
            <a:spLocks noChangeArrowheads="1"/>
          </p:cNvSpPr>
          <p:nvPr/>
        </p:nvSpPr>
        <p:spPr bwMode="auto">
          <a:xfrm>
            <a:off x="1619250" y="1700213"/>
            <a:ext cx="57610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sz="2000">
                <a:solidFill>
                  <a:schemeClr val="bg1"/>
                </a:solidFill>
              </a:rPr>
              <a:t>Hatchlings hatch and head into the sea</a:t>
            </a:r>
            <a:endParaRPr lang="en-GB" altLang="en-US" sz="2000"/>
          </a:p>
        </p:txBody>
      </p:sp>
      <p:sp>
        <p:nvSpPr>
          <p:cNvPr id="64525" name="Text Box 13"/>
          <p:cNvSpPr txBox="1">
            <a:spLocks noChangeArrowheads="1"/>
          </p:cNvSpPr>
          <p:nvPr/>
        </p:nvSpPr>
        <p:spPr bwMode="auto">
          <a:xfrm>
            <a:off x="1619250" y="2222500"/>
            <a:ext cx="58324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sz="2000">
                <a:solidFill>
                  <a:schemeClr val="bg1"/>
                </a:solidFill>
              </a:rPr>
              <a:t>Do not really know where juveniles go – lost years!</a:t>
            </a:r>
            <a:endParaRPr lang="en-GB" altLang="en-US" sz="2000"/>
          </a:p>
        </p:txBody>
      </p:sp>
      <p:sp>
        <p:nvSpPr>
          <p:cNvPr id="64526" name="Text Box 14"/>
          <p:cNvSpPr txBox="1">
            <a:spLocks noChangeArrowheads="1"/>
          </p:cNvSpPr>
          <p:nvPr/>
        </p:nvSpPr>
        <p:spPr bwMode="auto">
          <a:xfrm>
            <a:off x="1547813" y="2924175"/>
            <a:ext cx="59055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sz="2000">
                <a:solidFill>
                  <a:schemeClr val="bg1"/>
                </a:solidFill>
              </a:rPr>
              <a:t>Migrate to feeding grounds</a:t>
            </a:r>
            <a:endParaRPr lang="en-GB" altLang="en-US" sz="2000"/>
          </a:p>
        </p:txBody>
      </p:sp>
      <p:sp>
        <p:nvSpPr>
          <p:cNvPr id="64527" name="Text Box 15"/>
          <p:cNvSpPr txBox="1">
            <a:spLocks noChangeArrowheads="1"/>
          </p:cNvSpPr>
          <p:nvPr/>
        </p:nvSpPr>
        <p:spPr bwMode="auto">
          <a:xfrm>
            <a:off x="2411413" y="3429000"/>
            <a:ext cx="41052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sz="2000">
                <a:solidFill>
                  <a:schemeClr val="bg1"/>
                </a:solidFill>
              </a:rPr>
              <a:t>Reach sexual maturity</a:t>
            </a:r>
          </a:p>
        </p:txBody>
      </p:sp>
      <p:sp>
        <p:nvSpPr>
          <p:cNvPr id="64528" name="Text Box 16"/>
          <p:cNvSpPr txBox="1">
            <a:spLocks noChangeArrowheads="1"/>
          </p:cNvSpPr>
          <p:nvPr/>
        </p:nvSpPr>
        <p:spPr bwMode="auto">
          <a:xfrm>
            <a:off x="2484438" y="3933825"/>
            <a:ext cx="3960812"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sz="2000">
                <a:solidFill>
                  <a:schemeClr val="bg1"/>
                </a:solidFill>
              </a:rPr>
              <a:t>Migrate back to the area where they hatched, and mate offshore</a:t>
            </a:r>
            <a:endParaRPr lang="en-GB" altLang="en-US" sz="2000"/>
          </a:p>
        </p:txBody>
      </p:sp>
      <p:sp>
        <p:nvSpPr>
          <p:cNvPr id="64529" name="Text Box 17"/>
          <p:cNvSpPr txBox="1">
            <a:spLocks noChangeArrowheads="1"/>
          </p:cNvSpPr>
          <p:nvPr/>
        </p:nvSpPr>
        <p:spPr bwMode="auto">
          <a:xfrm>
            <a:off x="2051050" y="4797425"/>
            <a:ext cx="47529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sz="2000">
                <a:solidFill>
                  <a:schemeClr val="bg1"/>
                </a:solidFill>
              </a:rPr>
              <a:t>Males return to feeding grounds</a:t>
            </a:r>
            <a:endParaRPr lang="en-GB" altLang="en-US" sz="2000"/>
          </a:p>
        </p:txBody>
      </p:sp>
      <p:sp>
        <p:nvSpPr>
          <p:cNvPr id="64530" name="Text Box 18"/>
          <p:cNvSpPr txBox="1">
            <a:spLocks noChangeArrowheads="1"/>
          </p:cNvSpPr>
          <p:nvPr/>
        </p:nvSpPr>
        <p:spPr bwMode="auto">
          <a:xfrm>
            <a:off x="2051050" y="5373688"/>
            <a:ext cx="54006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sz="2000">
                <a:solidFill>
                  <a:schemeClr val="bg1"/>
                </a:solidFill>
              </a:rPr>
              <a:t>Females go onto beach to lay their own eggs</a:t>
            </a:r>
            <a:endParaRPr lang="en-GB" altLang="en-US" sz="2000"/>
          </a:p>
        </p:txBody>
      </p:sp>
      <p:pic>
        <p:nvPicPr>
          <p:cNvPr id="59404" name="Picture 20" descr="Green turtle hatch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19925" y="981075"/>
            <a:ext cx="1871663" cy="122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405" name="Picture 22" descr="Green turtle hatchling emerging from san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0825" y="1052513"/>
            <a:ext cx="1728788" cy="129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406" name="Picture 24" descr="Green turtle, side profile"/>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092950" y="3716338"/>
            <a:ext cx="1871663" cy="1404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9407" name="Picture 26" descr="Green turtle feeding on jellyfish"/>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79388" y="3716338"/>
            <a:ext cx="1944687" cy="136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452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452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452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4526">
                                            <p:txEl>
                                              <p:pRg st="0" end="0"/>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452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4528"/>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4529"/>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4530"/>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645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22" grpId="0"/>
      <p:bldP spid="64523" grpId="0"/>
      <p:bldP spid="64524" grpId="0"/>
      <p:bldP spid="64525" grpId="0"/>
      <p:bldP spid="64527" grpId="0"/>
      <p:bldP spid="64528" grpId="0"/>
      <p:bldP spid="64529" grpId="0"/>
      <p:bldP spid="6453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468313" y="-26988"/>
            <a:ext cx="8229600" cy="1143001"/>
          </a:xfrm>
        </p:spPr>
        <p:txBody>
          <a:bodyPr/>
          <a:lstStyle/>
          <a:p>
            <a:pPr eaLnBrk="1" hangingPunct="1"/>
            <a:r>
              <a:rPr lang="en-GB" altLang="en-US" sz="3600" smtClean="0"/>
              <a:t>Activity</a:t>
            </a:r>
          </a:p>
        </p:txBody>
      </p:sp>
      <p:sp>
        <p:nvSpPr>
          <p:cNvPr id="61443" name="Text Box 5"/>
          <p:cNvSpPr txBox="1">
            <a:spLocks noChangeArrowheads="1"/>
          </p:cNvSpPr>
          <p:nvPr/>
        </p:nvSpPr>
        <p:spPr bwMode="auto">
          <a:xfrm>
            <a:off x="468313" y="1196975"/>
            <a:ext cx="41036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400">
                <a:solidFill>
                  <a:schemeClr val="bg1"/>
                </a:solidFill>
              </a:rPr>
              <a:t> </a:t>
            </a:r>
            <a:r>
              <a:rPr lang="en-GB" altLang="en-US" sz="2400" b="1">
                <a:solidFill>
                  <a:srgbClr val="00FF00"/>
                </a:solidFill>
              </a:rPr>
              <a:t>Turtle Life Cycle Game</a:t>
            </a:r>
          </a:p>
        </p:txBody>
      </p:sp>
      <p:sp>
        <p:nvSpPr>
          <p:cNvPr id="61444" name="Text Box 6"/>
          <p:cNvSpPr txBox="1">
            <a:spLocks noChangeArrowheads="1"/>
          </p:cNvSpPr>
          <p:nvPr/>
        </p:nvSpPr>
        <p:spPr bwMode="auto">
          <a:xfrm>
            <a:off x="468313" y="1844675"/>
            <a:ext cx="698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buFontTx/>
              <a:buChar char="•"/>
            </a:pPr>
            <a:r>
              <a:rPr lang="en-GB" altLang="en-US" sz="2400">
                <a:solidFill>
                  <a:schemeClr val="bg1"/>
                </a:solidFill>
              </a:rPr>
              <a:t> You are going to complete a turtle’s life cycle!</a:t>
            </a:r>
          </a:p>
        </p:txBody>
      </p:sp>
      <p:sp>
        <p:nvSpPr>
          <p:cNvPr id="61445" name="Text Box 7"/>
          <p:cNvSpPr txBox="1">
            <a:spLocks noChangeArrowheads="1"/>
          </p:cNvSpPr>
          <p:nvPr/>
        </p:nvSpPr>
        <p:spPr bwMode="auto">
          <a:xfrm>
            <a:off x="468313" y="2492375"/>
            <a:ext cx="7993062"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20000"/>
              </a:spcBef>
              <a:buFontTx/>
              <a:buChar char="•"/>
            </a:pPr>
            <a:r>
              <a:rPr lang="en-GB" altLang="en-US" sz="2400">
                <a:solidFill>
                  <a:schemeClr val="bg1"/>
                </a:solidFill>
              </a:rPr>
              <a:t> Starting as an egg, you have to journey through the different stages of a turtle’s life cycle, finishing when you lay your own eggs</a:t>
            </a:r>
            <a:endParaRPr lang="en-GB" altLang="en-US" sz="2400"/>
          </a:p>
        </p:txBody>
      </p:sp>
      <p:sp>
        <p:nvSpPr>
          <p:cNvPr id="61446" name="Text Box 8"/>
          <p:cNvSpPr txBox="1">
            <a:spLocks noChangeArrowheads="1"/>
          </p:cNvSpPr>
          <p:nvPr/>
        </p:nvSpPr>
        <p:spPr bwMode="auto">
          <a:xfrm>
            <a:off x="468313" y="3933825"/>
            <a:ext cx="8424862"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20000"/>
              </a:spcBef>
              <a:buFontTx/>
              <a:buChar char="•"/>
            </a:pPr>
            <a:r>
              <a:rPr lang="en-GB" altLang="en-US" sz="2400">
                <a:solidFill>
                  <a:schemeClr val="bg1"/>
                </a:solidFill>
              </a:rPr>
              <a:t> Along the way you will encounter some of the real threats that green turtles face, and see how hard it is for a turtle to survive to produce its own young!</a:t>
            </a:r>
            <a:endParaRPr lang="en-GB" altLang="en-US" sz="2400"/>
          </a:p>
        </p:txBody>
      </p:sp>
      <p:sp>
        <p:nvSpPr>
          <p:cNvPr id="61447" name="Text Box 9"/>
          <p:cNvSpPr txBox="1">
            <a:spLocks noChangeArrowheads="1"/>
          </p:cNvSpPr>
          <p:nvPr/>
        </p:nvSpPr>
        <p:spPr bwMode="auto">
          <a:xfrm>
            <a:off x="468313" y="5445125"/>
            <a:ext cx="74168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20000"/>
              </a:spcBef>
              <a:buFontTx/>
              <a:buChar char="•"/>
            </a:pPr>
            <a:r>
              <a:rPr lang="en-GB" altLang="en-US" sz="2400">
                <a:solidFill>
                  <a:schemeClr val="bg1"/>
                </a:solidFill>
              </a:rPr>
              <a:t> Split into groups of four, collect one board game set per group, and begin… </a:t>
            </a:r>
            <a:r>
              <a:rPr lang="en-GB" altLang="en-US" sz="2400" b="1">
                <a:solidFill>
                  <a:srgbClr val="00FF00"/>
                </a:solidFill>
              </a:rPr>
              <a:t>GOOD LUCK!!</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0429" name="Group 77">
            <a:extLst>
              <a:ext uri="{FF2B5EF4-FFF2-40B4-BE49-F238E27FC236}">
                <a16:creationId xmlns:a16="http://schemas.microsoft.com/office/drawing/2014/main" id="{42D14558-DF71-4725-BFE8-FC88743A8967}"/>
              </a:ext>
            </a:extLst>
          </p:cNvPr>
          <p:cNvGraphicFramePr>
            <a:graphicFrameLocks noGrp="1"/>
          </p:cNvGraphicFramePr>
          <p:nvPr>
            <p:ph/>
          </p:nvPr>
        </p:nvGraphicFramePr>
        <p:xfrm>
          <a:off x="468313" y="1125538"/>
          <a:ext cx="8229600" cy="4805364"/>
        </p:xfrm>
        <a:graphic>
          <a:graphicData uri="http://schemas.openxmlformats.org/drawingml/2006/table">
            <a:tbl>
              <a:tblPr/>
              <a:tblGrid>
                <a:gridCol w="4114800">
                  <a:extLst>
                    <a:ext uri="{9D8B030D-6E8A-4147-A177-3AD203B41FA5}">
                      <a16:colId xmlns:a16="http://schemas.microsoft.com/office/drawing/2014/main" val="2450927118"/>
                    </a:ext>
                  </a:extLst>
                </a:gridCol>
                <a:gridCol w="4114800">
                  <a:extLst>
                    <a:ext uri="{9D8B030D-6E8A-4147-A177-3AD203B41FA5}">
                      <a16:colId xmlns:a16="http://schemas.microsoft.com/office/drawing/2014/main" val="904891029"/>
                    </a:ext>
                  </a:extLst>
                </a:gridCol>
              </a:tblGrid>
              <a:tr h="431800">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000" b="0" i="0" u="none" strike="noStrike" cap="none" normalizeH="0" baseline="0">
                          <a:ln>
                            <a:noFill/>
                          </a:ln>
                          <a:solidFill>
                            <a:schemeClr val="bg1"/>
                          </a:solidFill>
                          <a:effectLst/>
                          <a:latin typeface="Arial" panose="020B0604020202020204" pitchFamily="34" charset="0"/>
                        </a:rPr>
                        <a:t>Stage</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altLang="en-US" sz="2000" b="0" i="0" u="none" strike="noStrike" cap="none" normalizeH="0" baseline="0">
                          <a:ln>
                            <a:noFill/>
                          </a:ln>
                          <a:solidFill>
                            <a:schemeClr val="bg1"/>
                          </a:solidFill>
                          <a:effectLst/>
                          <a:latin typeface="Arial" panose="020B0604020202020204" pitchFamily="34" charset="0"/>
                        </a:rPr>
                        <a:t>Threats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377425328"/>
                  </a:ext>
                </a:extLst>
              </a:tr>
              <a:tr h="881063">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marL="381000" indent="-381000">
                        <a:spcBef>
                          <a:spcPct val="20000"/>
                        </a:spcBef>
                        <a:defRPr sz="2000">
                          <a:solidFill>
                            <a:schemeClr val="bg1"/>
                          </a:solidFill>
                          <a:latin typeface="Arial" panose="020B0604020202020204" pitchFamily="34" charset="0"/>
                        </a:defRPr>
                      </a:lvl1pPr>
                      <a:lvl2pPr marL="800100" indent="-342900">
                        <a:spcBef>
                          <a:spcPct val="20000"/>
                        </a:spcBef>
                        <a:defRPr>
                          <a:solidFill>
                            <a:schemeClr val="bg1"/>
                          </a:solidFill>
                          <a:latin typeface="Arial" panose="020B0604020202020204" pitchFamily="34" charset="0"/>
                        </a:defRPr>
                      </a:lvl2pPr>
                      <a:lvl3pPr marL="1257300" indent="-342900">
                        <a:spcBef>
                          <a:spcPct val="20000"/>
                        </a:spcBef>
                        <a:defRPr>
                          <a:solidFill>
                            <a:schemeClr val="bg1"/>
                          </a:solidFill>
                          <a:latin typeface="Arial" panose="020B0604020202020204" pitchFamily="34" charset="0"/>
                        </a:defRPr>
                      </a:lvl3pPr>
                      <a:lvl4pPr marL="1714500" indent="-342900">
                        <a:spcBef>
                          <a:spcPct val="20000"/>
                        </a:spcBef>
                        <a:defRPr>
                          <a:solidFill>
                            <a:schemeClr val="bg1"/>
                          </a:solidFill>
                          <a:latin typeface="Arial" panose="020B0604020202020204" pitchFamily="34" charset="0"/>
                        </a:defRPr>
                      </a:lvl4pPr>
                      <a:lvl5pPr marL="2171700" indent="-342900">
                        <a:spcBef>
                          <a:spcPct val="20000"/>
                        </a:spcBef>
                        <a:defRPr>
                          <a:solidFill>
                            <a:schemeClr val="bg1"/>
                          </a:solidFill>
                          <a:latin typeface="Arial" panose="020B0604020202020204" pitchFamily="34" charset="0"/>
                        </a:defRPr>
                      </a:lvl5pPr>
                      <a:lvl6pPr marL="2628900" indent="-342900" fontAlgn="base">
                        <a:spcBef>
                          <a:spcPct val="20000"/>
                        </a:spcBef>
                        <a:spcAft>
                          <a:spcPct val="0"/>
                        </a:spcAft>
                        <a:defRPr>
                          <a:solidFill>
                            <a:schemeClr val="bg1"/>
                          </a:solidFill>
                          <a:latin typeface="Arial" panose="020B0604020202020204" pitchFamily="34" charset="0"/>
                        </a:defRPr>
                      </a:lvl6pPr>
                      <a:lvl7pPr marL="3086100" indent="-342900" fontAlgn="base">
                        <a:spcBef>
                          <a:spcPct val="20000"/>
                        </a:spcBef>
                        <a:spcAft>
                          <a:spcPct val="0"/>
                        </a:spcAft>
                        <a:defRPr>
                          <a:solidFill>
                            <a:schemeClr val="bg1"/>
                          </a:solidFill>
                          <a:latin typeface="Arial" panose="020B0604020202020204" pitchFamily="34" charset="0"/>
                        </a:defRPr>
                      </a:lvl7pPr>
                      <a:lvl8pPr marL="3543300" indent="-342900" fontAlgn="base">
                        <a:spcBef>
                          <a:spcPct val="20000"/>
                        </a:spcBef>
                        <a:spcAft>
                          <a:spcPct val="0"/>
                        </a:spcAft>
                        <a:defRPr>
                          <a:solidFill>
                            <a:schemeClr val="bg1"/>
                          </a:solidFill>
                          <a:latin typeface="Arial" panose="020B0604020202020204" pitchFamily="34" charset="0"/>
                        </a:defRPr>
                      </a:lvl8pPr>
                      <a:lvl9pPr marL="4000500" indent="-342900" fontAlgn="base">
                        <a:spcBef>
                          <a:spcPct val="20000"/>
                        </a:spcBef>
                        <a:spcAft>
                          <a:spcPct val="0"/>
                        </a:spcAft>
                        <a:defRPr>
                          <a:solidFill>
                            <a:schemeClr val="bg1"/>
                          </a:solidFill>
                          <a:latin typeface="Arial" panose="020B0604020202020204" pitchFamily="34" charset="0"/>
                        </a:defRPr>
                      </a:lvl9pPr>
                    </a:lstStyle>
                    <a:p>
                      <a:pPr marL="381000" marR="0" lvl="0" indent="-381000" algn="l" defTabSz="914400" rtl="0" eaLnBrk="1" fontAlgn="base" latinLnBrk="0" hangingPunct="1">
                        <a:lnSpc>
                          <a:spcPct val="100000"/>
                        </a:lnSpc>
                        <a:spcBef>
                          <a:spcPct val="20000"/>
                        </a:spcBef>
                        <a:spcAft>
                          <a:spcPct val="0"/>
                        </a:spcAft>
                        <a:buClrTx/>
                        <a:buSzTx/>
                        <a:buFontTx/>
                        <a:buChar char="•"/>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1051715"/>
                  </a:ext>
                </a:extLst>
              </a:tr>
              <a:tr h="882650">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Char char="•"/>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713410974"/>
                  </a:ext>
                </a:extLst>
              </a:tr>
              <a:tr h="884238">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Char char="•"/>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808569338"/>
                  </a:ext>
                </a:extLst>
              </a:tr>
              <a:tr h="842963">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036350120"/>
                  </a:ext>
                </a:extLst>
              </a:tr>
              <a:tr h="882650">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000"/>
                        </a:spcBef>
                        <a:defRPr sz="2000">
                          <a:solidFill>
                            <a:schemeClr val="bg1"/>
                          </a:solidFill>
                          <a:latin typeface="Arial" panose="020B0604020202020204" pitchFamily="34" charset="0"/>
                        </a:defRPr>
                      </a:lvl1pPr>
                      <a:lvl2pPr>
                        <a:spcBef>
                          <a:spcPct val="20000"/>
                        </a:spcBef>
                        <a:defRPr>
                          <a:solidFill>
                            <a:schemeClr val="bg1"/>
                          </a:solidFill>
                          <a:latin typeface="Arial" panose="020B0604020202020204" pitchFamily="34" charset="0"/>
                        </a:defRPr>
                      </a:lvl2pPr>
                      <a:lvl3pPr>
                        <a:spcBef>
                          <a:spcPct val="20000"/>
                        </a:spcBef>
                        <a:defRPr>
                          <a:solidFill>
                            <a:schemeClr val="bg1"/>
                          </a:solidFill>
                          <a:latin typeface="Arial" panose="020B0604020202020204" pitchFamily="34" charset="0"/>
                        </a:defRPr>
                      </a:lvl3pPr>
                      <a:lvl4pPr>
                        <a:spcBef>
                          <a:spcPct val="20000"/>
                        </a:spcBef>
                        <a:defRPr>
                          <a:solidFill>
                            <a:schemeClr val="bg1"/>
                          </a:solidFill>
                          <a:latin typeface="Arial" panose="020B0604020202020204" pitchFamily="34" charset="0"/>
                        </a:defRPr>
                      </a:lvl4pPr>
                      <a:lvl5pPr>
                        <a:spcBef>
                          <a:spcPct val="20000"/>
                        </a:spcBef>
                        <a:defRPr>
                          <a:solidFill>
                            <a:schemeClr val="bg1"/>
                          </a:solidFill>
                          <a:latin typeface="Arial" panose="020B0604020202020204" pitchFamily="34" charset="0"/>
                        </a:defRPr>
                      </a:lvl5pPr>
                      <a:lvl6pPr fontAlgn="base">
                        <a:spcBef>
                          <a:spcPct val="20000"/>
                        </a:spcBef>
                        <a:spcAft>
                          <a:spcPct val="0"/>
                        </a:spcAft>
                        <a:defRPr>
                          <a:solidFill>
                            <a:schemeClr val="bg1"/>
                          </a:solidFill>
                          <a:latin typeface="Arial" panose="020B0604020202020204" pitchFamily="34" charset="0"/>
                        </a:defRPr>
                      </a:lvl6pPr>
                      <a:lvl7pPr fontAlgn="base">
                        <a:spcBef>
                          <a:spcPct val="20000"/>
                        </a:spcBef>
                        <a:spcAft>
                          <a:spcPct val="0"/>
                        </a:spcAft>
                        <a:defRPr>
                          <a:solidFill>
                            <a:schemeClr val="bg1"/>
                          </a:solidFill>
                          <a:latin typeface="Arial" panose="020B0604020202020204" pitchFamily="34" charset="0"/>
                        </a:defRPr>
                      </a:lvl7pPr>
                      <a:lvl8pPr fontAlgn="base">
                        <a:spcBef>
                          <a:spcPct val="20000"/>
                        </a:spcBef>
                        <a:spcAft>
                          <a:spcPct val="0"/>
                        </a:spcAft>
                        <a:defRPr>
                          <a:solidFill>
                            <a:schemeClr val="bg1"/>
                          </a:solidFill>
                          <a:latin typeface="Arial" panose="020B0604020202020204" pitchFamily="34" charset="0"/>
                        </a:defRPr>
                      </a:lvl8pPr>
                      <a:lvl9pPr fontAlgn="base">
                        <a:spcBef>
                          <a:spcPct val="20000"/>
                        </a:spcBef>
                        <a:spcAft>
                          <a:spcPct val="0"/>
                        </a:spcAft>
                        <a:defRPr>
                          <a:solidFill>
                            <a:schemeClr val="bg1"/>
                          </a:solidFill>
                          <a:latin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Tx/>
                        <a:buSzTx/>
                        <a:buFontTx/>
                        <a:buChar char="•"/>
                        <a:tabLst/>
                      </a:pPr>
                      <a:endParaRPr kumimoji="0" lang="en-GB" altLang="en-US" sz="2000" b="0" i="0" u="none" strike="noStrike" cap="none" normalizeH="0" baseline="0">
                        <a:ln>
                          <a:noFill/>
                        </a:ln>
                        <a:solidFill>
                          <a:schemeClr val="bg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272626095"/>
                  </a:ext>
                </a:extLst>
              </a:tr>
            </a:tbl>
          </a:graphicData>
        </a:graphic>
      </p:graphicFrame>
      <p:sp>
        <p:nvSpPr>
          <p:cNvPr id="63513" name="Text Box 60"/>
          <p:cNvSpPr txBox="1">
            <a:spLocks noChangeArrowheads="1"/>
          </p:cNvSpPr>
          <p:nvPr/>
        </p:nvSpPr>
        <p:spPr bwMode="auto">
          <a:xfrm>
            <a:off x="2627313" y="260350"/>
            <a:ext cx="403225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sz="3000" b="1">
                <a:solidFill>
                  <a:schemeClr val="bg1"/>
                </a:solidFill>
              </a:rPr>
              <a:t>Recap…</a:t>
            </a:r>
          </a:p>
        </p:txBody>
      </p:sp>
      <p:sp>
        <p:nvSpPr>
          <p:cNvPr id="63514" name="Text Box 61"/>
          <p:cNvSpPr txBox="1">
            <a:spLocks noChangeArrowheads="1"/>
          </p:cNvSpPr>
          <p:nvPr/>
        </p:nvSpPr>
        <p:spPr bwMode="auto">
          <a:xfrm>
            <a:off x="3184525" y="352425"/>
            <a:ext cx="13160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GB" altLang="en-US"/>
          </a:p>
        </p:txBody>
      </p:sp>
      <p:sp>
        <p:nvSpPr>
          <p:cNvPr id="100414" name="Text Box 62"/>
          <p:cNvSpPr txBox="1">
            <a:spLocks noChangeArrowheads="1"/>
          </p:cNvSpPr>
          <p:nvPr/>
        </p:nvSpPr>
        <p:spPr bwMode="auto">
          <a:xfrm>
            <a:off x="539750" y="1628775"/>
            <a:ext cx="1295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Egg</a:t>
            </a:r>
          </a:p>
        </p:txBody>
      </p:sp>
      <p:sp>
        <p:nvSpPr>
          <p:cNvPr id="100415" name="Text Box 63"/>
          <p:cNvSpPr txBox="1">
            <a:spLocks noChangeArrowheads="1"/>
          </p:cNvSpPr>
          <p:nvPr/>
        </p:nvSpPr>
        <p:spPr bwMode="auto">
          <a:xfrm>
            <a:off x="539750" y="3429000"/>
            <a:ext cx="1295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20000"/>
              </a:spcBef>
            </a:pPr>
            <a:r>
              <a:rPr lang="en-GB" altLang="en-US">
                <a:solidFill>
                  <a:schemeClr val="bg1"/>
                </a:solidFill>
              </a:rPr>
              <a:t>Juvenile</a:t>
            </a:r>
          </a:p>
        </p:txBody>
      </p:sp>
      <p:sp>
        <p:nvSpPr>
          <p:cNvPr id="100416" name="Text Box 64"/>
          <p:cNvSpPr txBox="1">
            <a:spLocks noChangeArrowheads="1"/>
          </p:cNvSpPr>
          <p:nvPr/>
        </p:nvSpPr>
        <p:spPr bwMode="auto">
          <a:xfrm>
            <a:off x="539750" y="4292600"/>
            <a:ext cx="1295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a:solidFill>
                  <a:schemeClr val="bg1"/>
                </a:solidFill>
              </a:rPr>
              <a:t>Adult</a:t>
            </a:r>
          </a:p>
        </p:txBody>
      </p:sp>
      <p:sp>
        <p:nvSpPr>
          <p:cNvPr id="100417" name="Text Box 65"/>
          <p:cNvSpPr txBox="1">
            <a:spLocks noChangeArrowheads="1"/>
          </p:cNvSpPr>
          <p:nvPr/>
        </p:nvSpPr>
        <p:spPr bwMode="auto">
          <a:xfrm>
            <a:off x="539750" y="5013325"/>
            <a:ext cx="360045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GB" altLang="en-US">
                <a:solidFill>
                  <a:schemeClr val="bg1"/>
                </a:solidFill>
              </a:rPr>
              <a:t>Mating</a:t>
            </a:r>
          </a:p>
          <a:p>
            <a:pPr eaLnBrk="1" hangingPunct="1"/>
            <a:r>
              <a:rPr lang="en-GB" altLang="en-US">
                <a:solidFill>
                  <a:schemeClr val="bg1"/>
                </a:solidFill>
              </a:rPr>
              <a:t>Female – lays eggs</a:t>
            </a:r>
          </a:p>
          <a:p>
            <a:pPr eaLnBrk="1" hangingPunct="1"/>
            <a:r>
              <a:rPr lang="en-GB" altLang="en-US">
                <a:solidFill>
                  <a:schemeClr val="bg1"/>
                </a:solidFill>
              </a:rPr>
              <a:t>Male – returns to feeding grounds</a:t>
            </a:r>
          </a:p>
        </p:txBody>
      </p:sp>
      <p:sp>
        <p:nvSpPr>
          <p:cNvPr id="100418" name="Text Box 66"/>
          <p:cNvSpPr txBox="1">
            <a:spLocks noChangeArrowheads="1"/>
          </p:cNvSpPr>
          <p:nvPr/>
        </p:nvSpPr>
        <p:spPr bwMode="auto">
          <a:xfrm>
            <a:off x="539750" y="2565400"/>
            <a:ext cx="1295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20000"/>
              </a:spcBef>
            </a:pPr>
            <a:r>
              <a:rPr lang="en-GB" altLang="en-US">
                <a:solidFill>
                  <a:schemeClr val="bg1"/>
                </a:solidFill>
              </a:rPr>
              <a:t>Hatchling</a:t>
            </a:r>
          </a:p>
        </p:txBody>
      </p:sp>
      <p:sp>
        <p:nvSpPr>
          <p:cNvPr id="63520" name="Text Box 67"/>
          <p:cNvSpPr txBox="1">
            <a:spLocks noChangeArrowheads="1"/>
          </p:cNvSpPr>
          <p:nvPr/>
        </p:nvSpPr>
        <p:spPr bwMode="auto">
          <a:xfrm>
            <a:off x="755650" y="1557338"/>
            <a:ext cx="41052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endParaRPr lang="en-GB" altLang="en-US"/>
          </a:p>
        </p:txBody>
      </p:sp>
      <p:sp>
        <p:nvSpPr>
          <p:cNvPr id="100420" name="Text Box 68"/>
          <p:cNvSpPr txBox="1">
            <a:spLocks noChangeArrowheads="1"/>
          </p:cNvSpPr>
          <p:nvPr/>
        </p:nvSpPr>
        <p:spPr bwMode="auto">
          <a:xfrm>
            <a:off x="4643438" y="1557338"/>
            <a:ext cx="3097212"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en-GB" altLang="en-US">
                <a:solidFill>
                  <a:schemeClr val="bg1"/>
                </a:solidFill>
              </a:rPr>
              <a:t> Humans</a:t>
            </a:r>
          </a:p>
          <a:p>
            <a:pPr eaLnBrk="1" hangingPunct="1">
              <a:buFontTx/>
              <a:buChar char="•"/>
            </a:pPr>
            <a:r>
              <a:rPr lang="en-GB" altLang="en-US">
                <a:solidFill>
                  <a:schemeClr val="bg1"/>
                </a:solidFill>
              </a:rPr>
              <a:t> Dogs and Pigs</a:t>
            </a:r>
          </a:p>
          <a:p>
            <a:pPr eaLnBrk="1" hangingPunct="1">
              <a:buFontTx/>
              <a:buChar char="•"/>
            </a:pPr>
            <a:r>
              <a:rPr lang="en-GB" altLang="en-US">
                <a:solidFill>
                  <a:schemeClr val="bg1"/>
                </a:solidFill>
              </a:rPr>
              <a:t> Flooding</a:t>
            </a:r>
          </a:p>
          <a:p>
            <a:pPr eaLnBrk="1" hangingPunct="1"/>
            <a:endParaRPr lang="en-GB" altLang="en-US"/>
          </a:p>
        </p:txBody>
      </p:sp>
      <p:sp>
        <p:nvSpPr>
          <p:cNvPr id="100422" name="Text Box 70"/>
          <p:cNvSpPr txBox="1">
            <a:spLocks noChangeArrowheads="1"/>
          </p:cNvSpPr>
          <p:nvPr/>
        </p:nvSpPr>
        <p:spPr bwMode="auto">
          <a:xfrm>
            <a:off x="4643438" y="2492375"/>
            <a:ext cx="2232025" cy="105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en-GB" altLang="en-US">
                <a:solidFill>
                  <a:schemeClr val="bg1"/>
                </a:solidFill>
              </a:rPr>
              <a:t> Artificial light</a:t>
            </a:r>
          </a:p>
          <a:p>
            <a:pPr eaLnBrk="1" hangingPunct="1">
              <a:buFontTx/>
              <a:buChar char="•"/>
            </a:pPr>
            <a:r>
              <a:rPr lang="en-GB" altLang="en-US">
                <a:solidFill>
                  <a:schemeClr val="bg1"/>
                </a:solidFill>
              </a:rPr>
              <a:t> Predators</a:t>
            </a:r>
          </a:p>
          <a:p>
            <a:pPr eaLnBrk="1" hangingPunct="1">
              <a:spcBef>
                <a:spcPct val="50000"/>
              </a:spcBef>
            </a:pPr>
            <a:endParaRPr lang="en-GB" altLang="en-US"/>
          </a:p>
        </p:txBody>
      </p:sp>
      <p:sp>
        <p:nvSpPr>
          <p:cNvPr id="100423" name="Text Box 71"/>
          <p:cNvSpPr txBox="1">
            <a:spLocks noChangeArrowheads="1"/>
          </p:cNvSpPr>
          <p:nvPr/>
        </p:nvSpPr>
        <p:spPr bwMode="auto">
          <a:xfrm>
            <a:off x="4643438" y="3284538"/>
            <a:ext cx="1871662" cy="105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en-GB" altLang="en-US">
                <a:solidFill>
                  <a:schemeClr val="bg1"/>
                </a:solidFill>
              </a:rPr>
              <a:t> Plastic bags</a:t>
            </a:r>
          </a:p>
          <a:p>
            <a:pPr eaLnBrk="1" hangingPunct="1">
              <a:buFontTx/>
              <a:buChar char="•"/>
            </a:pPr>
            <a:r>
              <a:rPr lang="en-GB" altLang="en-US">
                <a:solidFill>
                  <a:schemeClr val="bg1"/>
                </a:solidFill>
              </a:rPr>
              <a:t> Fishing lines </a:t>
            </a:r>
          </a:p>
          <a:p>
            <a:pPr eaLnBrk="1" hangingPunct="1">
              <a:spcBef>
                <a:spcPct val="50000"/>
              </a:spcBef>
            </a:pPr>
            <a:endParaRPr lang="en-GB" altLang="en-US"/>
          </a:p>
        </p:txBody>
      </p:sp>
      <p:sp>
        <p:nvSpPr>
          <p:cNvPr id="100424" name="Text Box 72"/>
          <p:cNvSpPr txBox="1">
            <a:spLocks noChangeArrowheads="1"/>
          </p:cNvSpPr>
          <p:nvPr/>
        </p:nvSpPr>
        <p:spPr bwMode="auto">
          <a:xfrm>
            <a:off x="4643438" y="4221163"/>
            <a:ext cx="2520950" cy="105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en-GB" altLang="en-US">
                <a:solidFill>
                  <a:schemeClr val="bg1"/>
                </a:solidFill>
              </a:rPr>
              <a:t> Fishing lines</a:t>
            </a:r>
          </a:p>
          <a:p>
            <a:pPr eaLnBrk="1" hangingPunct="1">
              <a:buFontTx/>
              <a:buChar char="•"/>
            </a:pPr>
            <a:r>
              <a:rPr lang="en-GB" altLang="en-US">
                <a:solidFill>
                  <a:schemeClr val="bg1"/>
                </a:solidFill>
              </a:rPr>
              <a:t> Hunting/poaching</a:t>
            </a:r>
          </a:p>
          <a:p>
            <a:pPr eaLnBrk="1" hangingPunct="1">
              <a:spcBef>
                <a:spcPct val="50000"/>
              </a:spcBef>
            </a:pPr>
            <a:endParaRPr lang="en-GB" altLang="en-US"/>
          </a:p>
        </p:txBody>
      </p:sp>
      <p:sp>
        <p:nvSpPr>
          <p:cNvPr id="100426" name="Text Box 74"/>
          <p:cNvSpPr txBox="1">
            <a:spLocks noChangeArrowheads="1"/>
          </p:cNvSpPr>
          <p:nvPr/>
        </p:nvSpPr>
        <p:spPr bwMode="auto">
          <a:xfrm>
            <a:off x="4643438" y="5013325"/>
            <a:ext cx="2736850" cy="91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buFontTx/>
              <a:buChar char="•"/>
            </a:pPr>
            <a:r>
              <a:rPr lang="en-GB" altLang="en-US">
                <a:solidFill>
                  <a:schemeClr val="bg1"/>
                </a:solidFill>
              </a:rPr>
              <a:t> Polluted beaches</a:t>
            </a:r>
          </a:p>
          <a:p>
            <a:pPr eaLnBrk="1" hangingPunct="1">
              <a:buFontTx/>
              <a:buChar char="•"/>
            </a:pPr>
            <a:r>
              <a:rPr lang="en-GB" altLang="en-US">
                <a:solidFill>
                  <a:schemeClr val="bg1"/>
                </a:solidFill>
              </a:rPr>
              <a:t> Hunting/poaching</a:t>
            </a:r>
          </a:p>
          <a:p>
            <a:pPr eaLnBrk="1" hangingPunct="1">
              <a:buFontTx/>
              <a:buChar char="•"/>
            </a:pPr>
            <a:r>
              <a:rPr lang="en-GB" altLang="en-US">
                <a:solidFill>
                  <a:schemeClr val="bg1"/>
                </a:solidFill>
              </a:rPr>
              <a:t> Noise and light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041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041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041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041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041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0420"/>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0422"/>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0423"/>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00424"/>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004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414" grpId="0"/>
      <p:bldP spid="100415" grpId="0"/>
      <p:bldP spid="100416" grpId="0"/>
      <p:bldP spid="100417" grpId="0"/>
      <p:bldP spid="100418" grpId="0"/>
      <p:bldP spid="100420" grpId="0"/>
      <p:bldP spid="100422" grpId="0"/>
      <p:bldP spid="100423" grpId="0"/>
      <p:bldP spid="100424" grpId="0"/>
      <p:bldP spid="100426" grpId="0"/>
    </p:bldLst>
  </p:timing>
</p:sld>
</file>

<file path=ppt/theme/theme1.xml><?xml version="1.0" encoding="utf-8"?>
<a:theme xmlns:a="http://schemas.openxmlformats.org/drawingml/2006/main" name="ARKive Master">
  <a:themeElements>
    <a:clrScheme name="ARKive Master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F9900"/>
      </a:hlink>
      <a:folHlink>
        <a:srgbClr val="99CC00"/>
      </a:folHlink>
    </a:clrScheme>
    <a:fontScheme name="ARKive Master">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ARKive Master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ARKive Master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ARKive Master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ARKive Master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ARKive Master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ARKive Master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ARKive Master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ARKive Master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ARKive Master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ARKive Master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ARKive Master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ARKive Master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ARKive Master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F9900"/>
        </a:hlink>
        <a:folHlink>
          <a:srgbClr val="99CC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5440</TotalTime>
  <Words>6326</Words>
  <Application>Microsoft Office PowerPoint</Application>
  <PresentationFormat>On-screen Show (4:3)</PresentationFormat>
  <Paragraphs>489</Paragraphs>
  <Slides>30</Slides>
  <Notes>30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30</vt:i4>
      </vt:variant>
    </vt:vector>
  </HeadingPairs>
  <TitlesOfParts>
    <vt:vector size="33" baseType="lpstr">
      <vt:lpstr>Arial</vt:lpstr>
      <vt:lpstr>Wingdings</vt:lpstr>
      <vt:lpstr>ARKive Master</vt:lpstr>
      <vt:lpstr>Turtle Life Cycle</vt:lpstr>
      <vt:lpstr>What is a life cycle?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Green turtle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Helping the turtles!</vt:lpstr>
      <vt:lpstr>Helping the turtles!</vt:lpstr>
      <vt:lpstr>PowerPoint Presentation</vt:lpstr>
      <vt:lpstr>Activity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Charles Whittaker</dc:creator>
  <cp:lastModifiedBy>Janine Nayler</cp:lastModifiedBy>
  <cp:revision>1453</cp:revision>
  <dcterms:created xsi:type="dcterms:W3CDTF">2011-05-25T11:13:06Z</dcterms:created>
  <dcterms:modified xsi:type="dcterms:W3CDTF">2021-01-18T10:48:38Z</dcterms:modified>
</cp:coreProperties>
</file>