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6" r:id="rId2"/>
    <p:sldId id="258" r:id="rId3"/>
    <p:sldId id="263" r:id="rId4"/>
    <p:sldId id="278" r:id="rId5"/>
    <p:sldId id="280" r:id="rId6"/>
    <p:sldId id="288" r:id="rId7"/>
    <p:sldId id="289" r:id="rId8"/>
    <p:sldId id="290" r:id="rId9"/>
    <p:sldId id="292" r:id="rId10"/>
    <p:sldId id="279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pitchFamily="2" charset="0"/>
      <p:regular r:id="rId19"/>
      <p:bold r:id="rId20"/>
    </p:embeddedFont>
    <p:embeddedFont>
      <p:font typeface="Twinkl SemiBold" pitchFamily="2" charset="0"/>
      <p:bold r:id="rId21"/>
    </p:embeddedFont>
    <p:embeddedFont>
      <p:font typeface="Sassoon Infant Rg" panose="02000503030000020003" pitchFamily="50" charset="0"/>
      <p:regular r:id="rId22"/>
      <p:bold r:id="rId23"/>
    </p:embeddedFont>
    <p:embeddedFont>
      <p:font typeface="Tuffy" panose="020B0603060100000000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03">
          <p15:clr>
            <a:srgbClr val="A4A3A4"/>
          </p15:clr>
        </p15:guide>
        <p15:guide id="3" pos="363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C74D"/>
    <a:srgbClr val="3A3F49"/>
    <a:srgbClr val="E58D59"/>
    <a:srgbClr val="00A7E6"/>
    <a:srgbClr val="FF0000"/>
    <a:srgbClr val="9FA5B3"/>
    <a:srgbClr val="7E879A"/>
    <a:srgbClr val="393E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38" y="48"/>
      </p:cViewPr>
      <p:guideLst>
        <p:guide orient="horz" pos="2160"/>
        <p:guide pos="2903"/>
        <p:guide pos="363"/>
        <p:guide orient="horz" pos="3974"/>
        <p:guide pos="5420"/>
        <p:guide orient="horz" pos="346"/>
        <p:guide pos="476"/>
        <p:guide orient="horz" pos="482"/>
        <p:guide orient="horz" pos="3861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CF85512-A6B1-4908-8CC7-81A11401AF29}" type="datetimeFigureOut">
              <a:rPr lang="en-GB"/>
              <a:pPr>
                <a:defRPr/>
              </a:pPr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346CA50-0E70-4716-BA82-E88AFB3033C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13AA422-5F3D-4F2C-A26B-7BC0E17E2F85}" type="datetimeFigureOut">
              <a:rPr lang="en-GB"/>
              <a:pPr>
                <a:defRPr/>
              </a:pPr>
              <a:t>28/01/2021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0B19C74-DEF1-4C18-89C4-1FAA46156C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596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8122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2445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86175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5850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791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71302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10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0574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09" r:id="rId7"/>
    <p:sldLayoutId id="2147483716" r:id="rId8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uffy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9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</a:t>
            </a:r>
            <a:r>
              <a:rPr lang="en-GB" altLang="en-US" sz="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Year 4 | People of Faith | Rabbi Jonathan Sacks | Lesson 3</a:t>
            </a:r>
          </a:p>
        </p:txBody>
      </p:sp>
      <p:sp>
        <p:nvSpPr>
          <p:cNvPr id="11270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Arial" panose="020B0604020202020204" pitchFamily="34" charset="0"/>
                <a:cs typeface="Arial" panose="020B0604020202020204" pitchFamily="34" charset="0"/>
              </a:rPr>
              <a:t>People of Faith</a:t>
            </a:r>
          </a:p>
        </p:txBody>
      </p:sp>
      <p:sp>
        <p:nvSpPr>
          <p:cNvPr id="11271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Arial" panose="020B0604020202020204" pitchFamily="34" charset="0"/>
                <a:cs typeface="Arial" panose="020B0604020202020204" pitchFamily="34" charset="0"/>
              </a:rPr>
              <a:t>RE</a:t>
            </a:r>
          </a:p>
        </p:txBody>
      </p:sp>
      <p:pic>
        <p:nvPicPr>
          <p:cNvPr id="1127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229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1229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12294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marL="0" indent="0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altLang="en-US" smtClean="0">
                <a:latin typeface="Twinkl" pitchFamily="2" charset="0"/>
              </a:rPr>
              <a:t>I can explore Rabbi Jonathan Sacks’ beliefs.</a:t>
            </a:r>
          </a:p>
        </p:txBody>
      </p:sp>
      <p:sp>
        <p:nvSpPr>
          <p:cNvPr id="12295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GB" altLang="en-US"/>
              <a:t>I can identify the core beliefs of Rabbi Jonathan Sacks. </a:t>
            </a:r>
          </a:p>
          <a:p>
            <a:pPr eaLnBrk="1" hangingPunct="1">
              <a:lnSpc>
                <a:spcPct val="120000"/>
              </a:lnSpc>
            </a:pPr>
            <a:r>
              <a:rPr lang="en-GB" altLang="en-US"/>
              <a:t>I can explain how his beliefs are reflected in his life.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: Rounded Corners 42"/>
          <p:cNvSpPr/>
          <p:nvPr/>
        </p:nvSpPr>
        <p:spPr>
          <a:xfrm>
            <a:off x="241300" y="190500"/>
            <a:ext cx="8661400" cy="6423025"/>
          </a:xfrm>
          <a:prstGeom prst="roundRect">
            <a:avLst>
              <a:gd name="adj" fmla="val 2471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75" y="765175"/>
            <a:ext cx="4117975" cy="584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66800"/>
          </a:xfrm>
        </p:spPr>
        <p:txBody>
          <a:bodyPr/>
          <a:lstStyle/>
          <a:p>
            <a:pPr eaLnBrk="1" hangingPunct="1"/>
            <a:r>
              <a:rPr lang="en-GB" altLang="en-US" smtClean="0"/>
              <a:t>Rabbi Jonathan Sacks</a:t>
            </a:r>
          </a:p>
        </p:txBody>
      </p: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446088" y="1349375"/>
            <a:ext cx="3917950" cy="3065463"/>
            <a:chOff x="859432" y="1552575"/>
            <a:chExt cx="3918103" cy="3065439"/>
          </a:xfrm>
        </p:grpSpPr>
        <p:grpSp>
          <p:nvGrpSpPr>
            <p:cNvPr id="13338" name="Group 5"/>
            <p:cNvGrpSpPr>
              <a:grpSpLocks/>
            </p:cNvGrpSpPr>
            <p:nvPr/>
          </p:nvGrpSpPr>
          <p:grpSpPr bwMode="auto">
            <a:xfrm>
              <a:off x="859432" y="1552575"/>
              <a:ext cx="3918103" cy="3065439"/>
              <a:chOff x="859432" y="1552575"/>
              <a:chExt cx="3918103" cy="3065439"/>
            </a:xfrm>
          </p:grpSpPr>
          <p:sp>
            <p:nvSpPr>
              <p:cNvPr id="5" name="Oval 4"/>
              <p:cNvSpPr/>
              <p:nvPr/>
            </p:nvSpPr>
            <p:spPr>
              <a:xfrm>
                <a:off x="1711952" y="1552575"/>
                <a:ext cx="3065583" cy="3065439"/>
              </a:xfrm>
              <a:prstGeom prst="ellipse">
                <a:avLst/>
              </a:prstGeom>
              <a:solidFill>
                <a:srgbClr val="E0C7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cxnSp>
            <p:nvCxnSpPr>
              <p:cNvPr id="7" name="Straight Connector 6"/>
              <p:cNvCxnSpPr/>
              <p:nvPr/>
            </p:nvCxnSpPr>
            <p:spPr>
              <a:xfrm flipV="1">
                <a:off x="859432" y="3095613"/>
                <a:ext cx="1093830" cy="12700"/>
              </a:xfrm>
              <a:prstGeom prst="line">
                <a:avLst/>
              </a:prstGeom>
              <a:ln w="76200">
                <a:solidFill>
                  <a:srgbClr val="E0C74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339" name="Rectangle 3"/>
            <p:cNvSpPr>
              <a:spLocks noChangeArrowheads="1"/>
            </p:cNvSpPr>
            <p:nvPr/>
          </p:nvSpPr>
          <p:spPr bwMode="auto">
            <a:xfrm>
              <a:off x="1830988" y="2623629"/>
              <a:ext cx="2686050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Jonathan Sacks was born on 8</a:t>
              </a:r>
              <a:r>
                <a:rPr lang="en-GB" altLang="en-US" baseline="30000">
                  <a:solidFill>
                    <a:schemeClr val="tx1"/>
                  </a:solidFill>
                </a:rPr>
                <a:t>th</a:t>
              </a:r>
              <a:r>
                <a:rPr lang="en-GB" altLang="en-US">
                  <a:solidFill>
                    <a:schemeClr val="tx1"/>
                  </a:solidFill>
                </a:rPr>
                <a:t> March, 1948, in London, England. </a:t>
              </a:r>
              <a:endParaRPr lang="en-US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065963" y="4427538"/>
            <a:ext cx="1200150" cy="1195387"/>
            <a:chOff x="6834188" y="4362450"/>
            <a:chExt cx="1200150" cy="1195389"/>
          </a:xfrm>
        </p:grpSpPr>
        <p:sp>
          <p:nvSpPr>
            <p:cNvPr id="14" name="Oval 13"/>
            <p:cNvSpPr/>
            <p:nvPr/>
          </p:nvSpPr>
          <p:spPr>
            <a:xfrm>
              <a:off x="6986588" y="4362450"/>
              <a:ext cx="915987" cy="915989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834188" y="4691063"/>
              <a:ext cx="1200150" cy="26035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London</a:t>
              </a: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>
              <a:off x="7439025" y="5278439"/>
              <a:ext cx="12700" cy="27940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449263" y="1349375"/>
            <a:ext cx="3908425" cy="3060700"/>
            <a:chOff x="778467" y="1463291"/>
            <a:chExt cx="3908480" cy="3060270"/>
          </a:xfrm>
        </p:grpSpPr>
        <p:grpSp>
          <p:nvGrpSpPr>
            <p:cNvPr id="13331" name="Group 16"/>
            <p:cNvGrpSpPr>
              <a:grpSpLocks/>
            </p:cNvGrpSpPr>
            <p:nvPr/>
          </p:nvGrpSpPr>
          <p:grpSpPr bwMode="auto">
            <a:xfrm>
              <a:off x="778467" y="1463291"/>
              <a:ext cx="3908480" cy="3060270"/>
              <a:chOff x="778467" y="1463291"/>
              <a:chExt cx="3908480" cy="3060270"/>
            </a:xfrm>
          </p:grpSpPr>
          <p:sp>
            <p:nvSpPr>
              <p:cNvPr id="19" name="Oval 18"/>
              <p:cNvSpPr/>
              <p:nvPr/>
            </p:nvSpPr>
            <p:spPr>
              <a:xfrm>
                <a:off x="1626204" y="1463291"/>
                <a:ext cx="3060743" cy="3060270"/>
              </a:xfrm>
              <a:prstGeom prst="ellipse">
                <a:avLst/>
              </a:prstGeom>
              <a:solidFill>
                <a:srgbClr val="E0C7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cxnSp>
            <p:nvCxnSpPr>
              <p:cNvPr id="21" name="Straight Connector 20"/>
              <p:cNvCxnSpPr/>
              <p:nvPr/>
            </p:nvCxnSpPr>
            <p:spPr>
              <a:xfrm flipV="1">
                <a:off x="778467" y="2993426"/>
                <a:ext cx="1174767" cy="26984"/>
              </a:xfrm>
              <a:prstGeom prst="line">
                <a:avLst/>
              </a:prstGeom>
              <a:ln w="76200">
                <a:solidFill>
                  <a:srgbClr val="E0C74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332" name="Rectangle 17"/>
            <p:cNvSpPr>
              <a:spLocks noChangeArrowheads="1"/>
            </p:cNvSpPr>
            <p:nvPr/>
          </p:nvSpPr>
          <p:spPr bwMode="auto">
            <a:xfrm>
              <a:off x="1713514" y="2254762"/>
              <a:ext cx="2873160" cy="1477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In 1981, he completed his training to become a rabbi (Jewish priest). He was the rabbi at different London Synagogues.</a:t>
              </a:r>
            </a:p>
          </p:txBody>
        </p:sp>
      </p:grp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452438" y="1357313"/>
            <a:ext cx="3863975" cy="3059112"/>
            <a:chOff x="823713" y="1463291"/>
            <a:chExt cx="3863234" cy="3060270"/>
          </a:xfrm>
        </p:grpSpPr>
        <p:grpSp>
          <p:nvGrpSpPr>
            <p:cNvPr id="13327" name="Group 24"/>
            <p:cNvGrpSpPr>
              <a:grpSpLocks/>
            </p:cNvGrpSpPr>
            <p:nvPr/>
          </p:nvGrpSpPr>
          <p:grpSpPr bwMode="auto">
            <a:xfrm>
              <a:off x="823713" y="1463291"/>
              <a:ext cx="3863234" cy="3060270"/>
              <a:chOff x="823713" y="1463291"/>
              <a:chExt cx="3863234" cy="3060270"/>
            </a:xfrm>
          </p:grpSpPr>
          <p:sp>
            <p:nvSpPr>
              <p:cNvPr id="27" name="Oval 26"/>
              <p:cNvSpPr/>
              <p:nvPr/>
            </p:nvSpPr>
            <p:spPr>
              <a:xfrm>
                <a:off x="1626834" y="1463291"/>
                <a:ext cx="3060113" cy="3060270"/>
              </a:xfrm>
              <a:prstGeom prst="ellipse">
                <a:avLst/>
              </a:prstGeom>
              <a:solidFill>
                <a:srgbClr val="E0C7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cxnSp>
            <p:nvCxnSpPr>
              <p:cNvPr id="28" name="Straight Connector 27"/>
              <p:cNvCxnSpPr/>
              <p:nvPr/>
            </p:nvCxnSpPr>
            <p:spPr>
              <a:xfrm flipV="1">
                <a:off x="823713" y="3008513"/>
                <a:ext cx="1417365" cy="6352"/>
              </a:xfrm>
              <a:prstGeom prst="line">
                <a:avLst/>
              </a:prstGeom>
              <a:ln w="76200">
                <a:solidFill>
                  <a:srgbClr val="E0C74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328" name="Rectangle 25"/>
            <p:cNvSpPr>
              <a:spLocks noChangeArrowheads="1"/>
            </p:cNvSpPr>
            <p:nvPr/>
          </p:nvSpPr>
          <p:spPr bwMode="auto">
            <a:xfrm>
              <a:off x="1726878" y="2385801"/>
              <a:ext cx="287316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In 1991, he became Chief Rabbi of the United Synagogue, which represents Orthodox Jews.</a:t>
              </a:r>
            </a:p>
          </p:txBody>
        </p:sp>
      </p:grp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433388" y="1341438"/>
            <a:ext cx="3789362" cy="3060700"/>
            <a:chOff x="897532" y="1463291"/>
            <a:chExt cx="3789415" cy="3060270"/>
          </a:xfrm>
        </p:grpSpPr>
        <p:grpSp>
          <p:nvGrpSpPr>
            <p:cNvPr id="13323" name="Group 34"/>
            <p:cNvGrpSpPr>
              <a:grpSpLocks/>
            </p:cNvGrpSpPr>
            <p:nvPr/>
          </p:nvGrpSpPr>
          <p:grpSpPr bwMode="auto">
            <a:xfrm>
              <a:off x="897532" y="1463291"/>
              <a:ext cx="3789415" cy="3060270"/>
              <a:chOff x="897532" y="1463291"/>
              <a:chExt cx="3789415" cy="3060270"/>
            </a:xfrm>
          </p:grpSpPr>
          <p:sp>
            <p:nvSpPr>
              <p:cNvPr id="37" name="Oval 36"/>
              <p:cNvSpPr/>
              <p:nvPr/>
            </p:nvSpPr>
            <p:spPr>
              <a:xfrm>
                <a:off x="1626204" y="1463291"/>
                <a:ext cx="3060743" cy="3060270"/>
              </a:xfrm>
              <a:prstGeom prst="ellipse">
                <a:avLst/>
              </a:prstGeom>
              <a:solidFill>
                <a:srgbClr val="E0C7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  <p:cxnSp>
            <p:nvCxnSpPr>
              <p:cNvPr id="38" name="Straight Connector 37"/>
              <p:cNvCxnSpPr/>
              <p:nvPr/>
            </p:nvCxnSpPr>
            <p:spPr>
              <a:xfrm flipV="1">
                <a:off x="897532" y="2998187"/>
                <a:ext cx="1055702" cy="31746"/>
              </a:xfrm>
              <a:prstGeom prst="line">
                <a:avLst/>
              </a:prstGeom>
              <a:ln w="76200">
                <a:solidFill>
                  <a:srgbClr val="E0C74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324" name="Rectangle 35"/>
            <p:cNvSpPr>
              <a:spLocks noChangeArrowheads="1"/>
            </p:cNvSpPr>
            <p:nvPr/>
          </p:nvSpPr>
          <p:spPr bwMode="auto">
            <a:xfrm>
              <a:off x="1776351" y="2601426"/>
              <a:ext cx="2873160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In 2009, he joined the House of Lords in Parliament.</a:t>
              </a:r>
            </a:p>
          </p:txBody>
        </p:sp>
      </p:grpSp>
      <p:pic>
        <p:nvPicPr>
          <p:cNvPr id="1332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3813"/>
            <a:ext cx="3671888" cy="301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0" smtClean="0"/>
              <a:t>Interfaith Dialogue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5189538"/>
            <a:ext cx="2036762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5189538"/>
            <a:ext cx="2038350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675" y="5189538"/>
            <a:ext cx="2036763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588" y="5165725"/>
            <a:ext cx="2066925" cy="169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Rectangle 17"/>
          <p:cNvSpPr>
            <a:spLocks noChangeArrowheads="1"/>
          </p:cNvSpPr>
          <p:nvPr/>
        </p:nvSpPr>
        <p:spPr bwMode="auto">
          <a:xfrm>
            <a:off x="1781175" y="1365250"/>
            <a:ext cx="55816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Rabbi Sacks is famous for becoming friends with people of different faiths.</a:t>
            </a:r>
          </a:p>
        </p:txBody>
      </p:sp>
      <p:pic>
        <p:nvPicPr>
          <p:cNvPr id="14344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088" y="830263"/>
            <a:ext cx="4441825" cy="558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Whole Clas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Interfaith Dialogue</a:t>
            </a:r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2322513" y="3429000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“We have to learn to speak to those with whom we wish to live.”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470025"/>
            <a:ext cx="1716088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56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61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075" y="1470025"/>
            <a:ext cx="1716088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3370263" y="4303713"/>
            <a:ext cx="2490787" cy="1244600"/>
            <a:chOff x="3363621" y="4381190"/>
            <a:chExt cx="2490368" cy="1243177"/>
          </a:xfrm>
        </p:grpSpPr>
        <p:sp>
          <p:nvSpPr>
            <p:cNvPr id="15380" name="Rectangle 14"/>
            <p:cNvSpPr>
              <a:spLocks noChangeArrowheads="1"/>
            </p:cNvSpPr>
            <p:nvPr/>
          </p:nvSpPr>
          <p:spPr bwMode="auto">
            <a:xfrm>
              <a:off x="3363621" y="5039249"/>
              <a:ext cx="2490368" cy="585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Who do you live with?</a:t>
              </a:r>
              <a:endParaRPr lang="en-US" altLang="en-US" sz="32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4346118" y="4381190"/>
              <a:ext cx="536485" cy="537547"/>
            </a:xfrm>
            <a:prstGeom prst="ellipse">
              <a:avLst/>
            </a:prstGeom>
            <a:solidFill>
              <a:srgbClr val="E0C7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dirty="0"/>
                <a:t>?</a:t>
              </a:r>
            </a:p>
          </p:txBody>
        </p:sp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930525" y="4279900"/>
            <a:ext cx="3363913" cy="1243013"/>
            <a:chOff x="2915337" y="4381190"/>
            <a:chExt cx="3363384" cy="1243178"/>
          </a:xfrm>
        </p:grpSpPr>
        <p:sp>
          <p:nvSpPr>
            <p:cNvPr id="15378" name="Rectangle 18"/>
            <p:cNvSpPr>
              <a:spLocks noChangeArrowheads="1"/>
            </p:cNvSpPr>
            <p:nvPr/>
          </p:nvSpPr>
          <p:spPr bwMode="auto">
            <a:xfrm>
              <a:off x="2915337" y="5040090"/>
              <a:ext cx="3363384" cy="584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Who do you go to school with?</a:t>
              </a:r>
              <a:endParaRPr lang="en-US" altLang="en-US" sz="32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4340688" y="4381190"/>
              <a:ext cx="536491" cy="538234"/>
            </a:xfrm>
            <a:prstGeom prst="ellipse">
              <a:avLst/>
            </a:prstGeom>
            <a:solidFill>
              <a:srgbClr val="E0C7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dirty="0"/>
                <a:t>?</a:t>
              </a:r>
            </a:p>
          </p:txBody>
        </p:sp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2473325" y="4303713"/>
            <a:ext cx="4284663" cy="1219200"/>
            <a:chOff x="2467519" y="4381190"/>
            <a:chExt cx="4281985" cy="1220505"/>
          </a:xfrm>
        </p:grpSpPr>
        <p:sp>
          <p:nvSpPr>
            <p:cNvPr id="15376" name="Rectangle 21"/>
            <p:cNvSpPr>
              <a:spLocks noChangeArrowheads="1"/>
            </p:cNvSpPr>
            <p:nvPr/>
          </p:nvSpPr>
          <p:spPr bwMode="auto">
            <a:xfrm>
              <a:off x="2467519" y="5016870"/>
              <a:ext cx="4281985" cy="584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Who do you see when you go shopping?</a:t>
              </a:r>
              <a:endParaRPr lang="en-US" altLang="en-US" sz="3200" dirty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339598" y="4381190"/>
              <a:ext cx="537827" cy="537149"/>
            </a:xfrm>
            <a:prstGeom prst="ellipse">
              <a:avLst/>
            </a:prstGeom>
            <a:solidFill>
              <a:srgbClr val="E0C7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dirty="0"/>
                <a:t>?</a:t>
              </a:r>
            </a:p>
          </p:txBody>
        </p:sp>
      </p:grpSp>
      <p:grpSp>
        <p:nvGrpSpPr>
          <p:cNvPr id="27" name="Group 26"/>
          <p:cNvGrpSpPr>
            <a:grpSpLocks/>
          </p:cNvGrpSpPr>
          <p:nvPr/>
        </p:nvGrpSpPr>
        <p:grpSpPr bwMode="auto">
          <a:xfrm>
            <a:off x="2932113" y="4291013"/>
            <a:ext cx="3384550" cy="1054100"/>
            <a:chOff x="2915519" y="4381190"/>
            <a:chExt cx="3384223" cy="1051906"/>
          </a:xfrm>
        </p:grpSpPr>
        <p:sp>
          <p:nvSpPr>
            <p:cNvPr id="15374" name="Rectangle 27"/>
            <p:cNvSpPr>
              <a:spLocks noChangeArrowheads="1"/>
            </p:cNvSpPr>
            <p:nvPr/>
          </p:nvSpPr>
          <p:spPr bwMode="auto">
            <a:xfrm>
              <a:off x="2915519" y="5063978"/>
              <a:ext cx="3384223" cy="369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</a:rPr>
                <a:t>Who do you play outside with?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340956" y="4381190"/>
              <a:ext cx="536523" cy="537042"/>
            </a:xfrm>
            <a:prstGeom prst="ellipse">
              <a:avLst/>
            </a:prstGeom>
            <a:solidFill>
              <a:srgbClr val="E0C7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dirty="0"/>
                <a:t>?</a:t>
              </a:r>
            </a:p>
          </p:txBody>
        </p:sp>
      </p:grpSp>
      <p:pic>
        <p:nvPicPr>
          <p:cNvPr id="15373" name="Whole Clas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90725" y="4819650"/>
            <a:ext cx="5603875" cy="647700"/>
          </a:xfrm>
          <a:prstGeom prst="rect">
            <a:avLst/>
          </a:prstGeom>
          <a:solidFill>
            <a:srgbClr val="E0C7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8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mtClean="0"/>
              <a:t>Interfaith Dialogue</a:t>
            </a:r>
          </a:p>
        </p:txBody>
      </p:sp>
      <p:sp>
        <p:nvSpPr>
          <p:cNvPr id="16388" name="Rectangle 2"/>
          <p:cNvSpPr>
            <a:spLocks noChangeArrowheads="1"/>
          </p:cNvSpPr>
          <p:nvPr/>
        </p:nvSpPr>
        <p:spPr bwMode="auto">
          <a:xfrm>
            <a:off x="2322513" y="3429000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“We have to learn to speak to those with whom we wish to live.”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470025"/>
            <a:ext cx="1716088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56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61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075" y="1470025"/>
            <a:ext cx="1716088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073275" y="4819650"/>
            <a:ext cx="4743450" cy="647700"/>
          </a:xfrm>
          <a:prstGeom prst="rect">
            <a:avLst/>
          </a:prstGeom>
          <a:solidFill>
            <a:srgbClr val="E0C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Why does Rabbi Sacks think it’s important to speak to people of different religions?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4238625"/>
            <a:ext cx="3186112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75"/>
          <a:stretch>
            <a:fillRect/>
          </a:stretch>
        </p:blipFill>
        <p:spPr bwMode="auto">
          <a:xfrm>
            <a:off x="6513513" y="3506788"/>
            <a:ext cx="2471737" cy="335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Whole Class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0" smtClean="0"/>
              <a:t>Respecting Our Differences</a:t>
            </a:r>
          </a:p>
        </p:txBody>
      </p:sp>
      <p:pic>
        <p:nvPicPr>
          <p:cNvPr id="17411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558925"/>
            <a:ext cx="3292475" cy="46561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763" y="1558925"/>
            <a:ext cx="3292475" cy="46561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875" y="1558925"/>
            <a:ext cx="3292475" cy="46561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0" smtClean="0"/>
              <a:t>Respecting Our Differences</a:t>
            </a:r>
            <a:endParaRPr lang="en-GB" altLang="en-US" smtClean="0"/>
          </a:p>
        </p:txBody>
      </p:sp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2322513" y="3429000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“We have to learn to speak to those with whom we wish to live.”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470025"/>
            <a:ext cx="1716088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56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613" y="1470025"/>
            <a:ext cx="1716087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8075" y="1470025"/>
            <a:ext cx="1716088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1214438" y="4384675"/>
            <a:ext cx="6715125" cy="1028700"/>
            <a:chOff x="1191376" y="4381190"/>
            <a:chExt cx="6713697" cy="1028084"/>
          </a:xfrm>
        </p:grpSpPr>
        <p:sp>
          <p:nvSpPr>
            <p:cNvPr id="18449" name="Rectangle 18"/>
            <p:cNvSpPr>
              <a:spLocks noChangeArrowheads="1"/>
            </p:cNvSpPr>
            <p:nvPr/>
          </p:nvSpPr>
          <p:spPr bwMode="auto">
            <a:xfrm>
              <a:off x="1191376" y="5039942"/>
              <a:ext cx="671369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  <a:ea typeface="Calibri" panose="020F0502020204030204" pitchFamily="34" charset="0"/>
                  <a:cs typeface="Times New Roman" panose="02020603050405020304" pitchFamily="18" charset="0"/>
                </a:rPr>
                <a:t>How do we show respect to each other? Why is that important?</a:t>
              </a:r>
            </a:p>
          </p:txBody>
        </p:sp>
        <p:sp>
          <p:nvSpPr>
            <p:cNvPr id="20" name="Oval 19"/>
            <p:cNvSpPr/>
            <p:nvPr/>
          </p:nvSpPr>
          <p:spPr>
            <a:xfrm>
              <a:off x="4279994" y="4381190"/>
              <a:ext cx="536461" cy="537841"/>
            </a:xfrm>
            <a:prstGeom prst="ellipse">
              <a:avLst/>
            </a:prstGeom>
            <a:solidFill>
              <a:srgbClr val="E0C7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dirty="0"/>
                <a:t>?</a:t>
              </a:r>
            </a:p>
          </p:txBody>
        </p:sp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1212850" y="4384675"/>
            <a:ext cx="6718300" cy="1011238"/>
            <a:chOff x="1188971" y="4387328"/>
            <a:chExt cx="6718506" cy="1012021"/>
          </a:xfrm>
        </p:grpSpPr>
        <p:sp>
          <p:nvSpPr>
            <p:cNvPr id="18447" name="Rectangle 21"/>
            <p:cNvSpPr>
              <a:spLocks noChangeArrowheads="1"/>
            </p:cNvSpPr>
            <p:nvPr/>
          </p:nvSpPr>
          <p:spPr bwMode="auto">
            <a:xfrm>
              <a:off x="1188971" y="5030017"/>
              <a:ext cx="671850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  <a:ea typeface="Calibri" panose="020F0502020204030204" pitchFamily="34" charset="0"/>
                  <a:cs typeface="Times New Roman" panose="02020603050405020304" pitchFamily="18" charset="0"/>
                </a:rPr>
                <a:t>Why do you think there are lots of people with different beliefs?</a:t>
              </a:r>
            </a:p>
          </p:txBody>
        </p:sp>
        <p:sp>
          <p:nvSpPr>
            <p:cNvPr id="23" name="Oval 22"/>
            <p:cNvSpPr/>
            <p:nvPr/>
          </p:nvSpPr>
          <p:spPr>
            <a:xfrm>
              <a:off x="4279929" y="4387328"/>
              <a:ext cx="536591" cy="536990"/>
            </a:xfrm>
            <a:prstGeom prst="ellipse">
              <a:avLst/>
            </a:prstGeom>
            <a:solidFill>
              <a:srgbClr val="E0C7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dirty="0"/>
                <a:t>?</a:t>
              </a:r>
            </a:p>
          </p:txBody>
        </p:sp>
      </p:grpSp>
      <p:grpSp>
        <p:nvGrpSpPr>
          <p:cNvPr id="27" name="Group 26"/>
          <p:cNvGrpSpPr>
            <a:grpSpLocks/>
          </p:cNvGrpSpPr>
          <p:nvPr/>
        </p:nvGrpSpPr>
        <p:grpSpPr bwMode="auto">
          <a:xfrm>
            <a:off x="1265238" y="4378325"/>
            <a:ext cx="6613525" cy="1055688"/>
            <a:chOff x="1278383" y="4371924"/>
            <a:chExt cx="6612708" cy="1055623"/>
          </a:xfrm>
        </p:grpSpPr>
        <p:sp>
          <p:nvSpPr>
            <p:cNvPr id="18445" name="Rectangle 27"/>
            <p:cNvSpPr>
              <a:spLocks noChangeArrowheads="1"/>
            </p:cNvSpPr>
            <p:nvPr/>
          </p:nvSpPr>
          <p:spPr bwMode="auto">
            <a:xfrm>
              <a:off x="1278383" y="5058215"/>
              <a:ext cx="661270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  <a:ea typeface="Calibri" panose="020F0502020204030204" pitchFamily="34" charset="0"/>
                  <a:cs typeface="Times New Roman" panose="02020603050405020304" pitchFamily="18" charset="0"/>
                </a:rPr>
                <a:t>Do you think everyone in our school believes the same things? 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316483" y="4371924"/>
              <a:ext cx="536509" cy="538130"/>
            </a:xfrm>
            <a:prstGeom prst="ellipse">
              <a:avLst/>
            </a:prstGeom>
            <a:solidFill>
              <a:srgbClr val="E0C7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200" b="1" dirty="0"/>
                <a:t>?</a:t>
              </a:r>
            </a:p>
          </p:txBody>
        </p:sp>
      </p:grpSp>
      <p:pic>
        <p:nvPicPr>
          <p:cNvPr id="18444" name="Whole Clas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1946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1946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marL="0" indent="0"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altLang="en-US" smtClean="0">
                <a:latin typeface="Twinkl" pitchFamily="2" charset="0"/>
              </a:rPr>
              <a:t>I can explore Rabbi Jonathan Sacks’ beliefs.</a:t>
            </a:r>
          </a:p>
        </p:txBody>
      </p:sp>
      <p:sp>
        <p:nvSpPr>
          <p:cNvPr id="1946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en-GB" altLang="en-US"/>
              <a:t>I can identify the core beliefs of Rabbi Jonathan Sacks. </a:t>
            </a:r>
          </a:p>
          <a:p>
            <a:pPr eaLnBrk="1" hangingPunct="1">
              <a:lnSpc>
                <a:spcPct val="120000"/>
              </a:lnSpc>
            </a:pPr>
            <a:r>
              <a:rPr lang="en-GB" altLang="en-US"/>
              <a:t>I can explain how his beliefs are reflected in his life.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" id="{83DE7E9C-B455-4FFC-8A9A-70A90E7B96D1}" vid="{DB942F88-943E-4B5D-B4DD-315C242398F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#Planit Template-NEW</Template>
  <TotalTime>125</TotalTime>
  <Words>331</Words>
  <Application>Microsoft Office PowerPoint</Application>
  <PresentationFormat>On-screen Show (4:3)</PresentationFormat>
  <Paragraphs>48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Calibri</vt:lpstr>
      <vt:lpstr>Times New Roman</vt:lpstr>
      <vt:lpstr>Twinkl</vt:lpstr>
      <vt:lpstr>Twinkl SemiBold</vt:lpstr>
      <vt:lpstr>Sassoon Infant Rg</vt:lpstr>
      <vt:lpstr>Arial</vt:lpstr>
      <vt:lpstr>Tuffy</vt:lpstr>
      <vt:lpstr>Office Theme</vt:lpstr>
      <vt:lpstr>RE</vt:lpstr>
      <vt:lpstr>PowerPoint Presentation</vt:lpstr>
      <vt:lpstr>PowerPoint Presentation</vt:lpstr>
      <vt:lpstr>Rabbi Jonathan Sacks</vt:lpstr>
      <vt:lpstr>Interfaith Dialogue</vt:lpstr>
      <vt:lpstr>Interfaith Dialogue</vt:lpstr>
      <vt:lpstr>Interfaith Dialogue</vt:lpstr>
      <vt:lpstr>Respecting Our Differences</vt:lpstr>
      <vt:lpstr>Respecting Our Differences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PlanIt</dc:title>
  <dc:creator>Twinkl</dc:creator>
  <cp:lastModifiedBy>Janine Nayler</cp:lastModifiedBy>
  <cp:revision>39</cp:revision>
  <dcterms:created xsi:type="dcterms:W3CDTF">2017-02-16T12:23:58Z</dcterms:created>
  <dcterms:modified xsi:type="dcterms:W3CDTF">2021-01-28T20:09:10Z</dcterms:modified>
</cp:coreProperties>
</file>