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1" r:id="rId2"/>
    <p:sldId id="301" r:id="rId3"/>
    <p:sldId id="287" r:id="rId4"/>
    <p:sldId id="306" r:id="rId5"/>
    <p:sldId id="313" r:id="rId6"/>
    <p:sldId id="307" r:id="rId7"/>
    <p:sldId id="308" r:id="rId8"/>
    <p:sldId id="309" r:id="rId9"/>
    <p:sldId id="310" r:id="rId10"/>
    <p:sldId id="311" r:id="rId11"/>
    <p:sldId id="312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BPreplay" panose="02000503000000020004" pitchFamily="50" charset="0"/>
      <p:regular r:id="rId19"/>
      <p:bold r:id="rId20"/>
      <p:italic r:id="rId21"/>
      <p:boldItalic r:id="rId22"/>
    </p:embeddedFont>
    <p:embeddedFont>
      <p:font typeface="Sassoon Infant Md" panose="02000603050000020003" pitchFamily="50" charset="0"/>
      <p:regular r:id="rId23"/>
    </p:embeddedFont>
    <p:embeddedFont>
      <p:font typeface="Sassoon Infant Rg" panose="02000503030000020003" pitchFamily="50" charset="0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63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11B8"/>
    <a:srgbClr val="2A3AD6"/>
    <a:srgbClr val="1F24E1"/>
    <a:srgbClr val="E1D298"/>
    <a:srgbClr val="FCA6EA"/>
    <a:srgbClr val="F539C4"/>
    <a:srgbClr val="F109BF"/>
    <a:srgbClr val="E584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37"/>
        <p:guide pos="2880"/>
        <p:guide pos="363"/>
        <p:guide orient="horz" pos="3997"/>
        <p:guide pos="5420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4A22463-9ECF-4281-8E8D-7A7904997A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24980C-CC89-43AE-95A8-4ECD1E3459F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1D6D31-F4DA-422E-98EE-332B15BB85A4}" type="datetimeFigureOut">
              <a:rPr lang="en-GB"/>
              <a:pPr>
                <a:defRPr/>
              </a:pPr>
              <a:t>07/12/2020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67CA04-E0CF-4DA3-A79A-61DFE174A62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B4E153-C79A-45D4-8F14-3185CD65E0E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B665FF9-527C-49C5-946C-7AD9BF0934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B95DCC3-9A71-452A-8BB0-16EB76169C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883E79-DE9C-4C47-BC81-F1E21A3B39C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081B77F-F5B6-4342-AF27-583556FBD85C}" type="datetimeFigureOut">
              <a:rPr lang="en-GB"/>
              <a:pPr>
                <a:defRPr/>
              </a:pPr>
              <a:t>07/12/2020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8031EA9-C17D-4CB0-9DF6-A84A122CB1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F5BF229-33ED-4D28-B049-D7A2CDCB39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A92B02-1D26-47BD-932C-1DD348EEEF8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8685A-813B-4734-9DC5-1C8F26767F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28CC5A-534C-4F7F-8BA9-398F097C5B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05B8589E-0F80-4E33-87C5-98C874CBF1FE}" type="slidenum">
              <a:rPr lang="en-GB" altLang="en-US" smtClean="0"/>
              <a:pPr/>
              <a:t>1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61C8BB6B-9574-4B56-BD75-45918806F54F}" type="slidenum">
              <a:rPr lang="en-GB" altLang="en-US" smtClean="0"/>
              <a:pPr/>
              <a:t>2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B7976225-8165-4909-97FB-24C678C808BF}" type="slidenum">
              <a:rPr lang="en-GB" altLang="en-US" smtClean="0"/>
              <a:pPr/>
              <a:t>3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B8F9590C-A8C3-4282-91CF-5CE5A4AF1547}" type="slidenum">
              <a:rPr lang="en-GB" altLang="en-US" smtClean="0"/>
              <a:pPr/>
              <a:t>4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3AA02EC9-DF0B-4D9F-AF65-127376212B81}" type="slidenum">
              <a:rPr lang="en-GB" altLang="en-US" smtClean="0"/>
              <a:pPr/>
              <a:t>5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A0FB54E8-274B-4EE1-92C0-D18B6FFA229D}" type="slidenum">
              <a:rPr lang="en-GB" altLang="en-US" smtClean="0"/>
              <a:pPr/>
              <a:t>6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8A7089AE-627B-447B-98A6-E3FC3FDC2E84}" type="slidenum">
              <a:rPr lang="en-GB" altLang="en-US" smtClean="0"/>
              <a:pPr/>
              <a:t>7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2093962D-D583-4DA7-BA82-4CF3985B84D9}" type="slidenum">
              <a:rPr lang="en-GB" altLang="en-US" smtClean="0"/>
              <a:pPr/>
              <a:t>8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F3516382-9A83-4CC1-875C-7F87077F0393}" type="slidenum">
              <a:rPr lang="en-GB" altLang="en-US" smtClean="0"/>
              <a:pPr/>
              <a:t>9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C0115FB6-38BD-4C25-BC00-080C5DF3B778}" type="slidenum">
              <a:rPr lang="en-GB" altLang="en-US" smtClean="0"/>
              <a:pPr/>
              <a:t>10</a:t>
            </a:fld>
            <a:endParaRPr lang="en-GB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C31D3CB7-CB88-4ECA-82C8-E2A65DA7CC8E}" type="slidenum">
              <a:rPr lang="en-GB" altLang="en-US" smtClean="0"/>
              <a:pPr/>
              <a:t>11</a:t>
            </a:fld>
            <a:endParaRPr lang="en-GB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4EEEDEB-1E2A-465C-BA1A-3CD869C54C8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494995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BD464AD-F1CE-4FE4-A577-DD8047282F3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79380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73215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93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6437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719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1" r:id="rId4"/>
    <p:sldLayoutId id="2147483872" r:id="rId5"/>
    <p:sldLayoutId id="214748387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ED62FA-5303-4200-89C6-985F3FC55DA6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B61BD2E-E32C-4FC1-AA96-5A129EB508A3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SPaG 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| Sentences with Capital Letters and Full Stops </a:t>
            </a:r>
          </a:p>
        </p:txBody>
      </p:sp>
      <p:sp>
        <p:nvSpPr>
          <p:cNvPr id="8199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3700" smtClean="0"/>
              <a:t>Spelling, Punctuation and Grammar</a:t>
            </a:r>
          </a:p>
        </p:txBody>
      </p:sp>
      <p:sp>
        <p:nvSpPr>
          <p:cNvPr id="8200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 smtClean="0">
                <a:cs typeface="BPreplay" pitchFamily="50" charset="0"/>
              </a:rPr>
              <a:t>Sentences with Capital Letters and Full Stops</a:t>
            </a:r>
          </a:p>
        </p:txBody>
      </p:sp>
      <p:pic>
        <p:nvPicPr>
          <p:cNvPr id="8201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786DBE6-5205-4C12-B7CE-328C22CF9C90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itle 7">
            <a:extLst>
              <a:ext uri="{FF2B5EF4-FFF2-40B4-BE49-F238E27FC236}">
                <a16:creationId xmlns:a16="http://schemas.microsoft.com/office/drawing/2014/main" id="{5F826F87-3771-4E31-8911-C8F009FC5D6D}"/>
              </a:ext>
            </a:extLst>
          </p:cNvPr>
          <p:cNvSpPr txBox="1">
            <a:spLocks/>
          </p:cNvSpPr>
          <p:nvPr/>
        </p:nvSpPr>
        <p:spPr>
          <a:xfrm>
            <a:off x="628650" y="582613"/>
            <a:ext cx="7886700" cy="13255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sz="3200" spc="-170" dirty="0">
                <a:latin typeface="+mj-lt"/>
                <a:cs typeface="BPreplay"/>
              </a:rPr>
              <a:t>Sentences with Capital Letters and Full Stops</a:t>
            </a:r>
            <a:endParaRPr lang="en-GB" sz="3200" spc="-17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244" name="Twinkl Logo"/>
          <p:cNvPicPr>
            <a:picLocks noChangeAspect="1"/>
          </p:cNvPicPr>
          <p:nvPr/>
        </p:nvPicPr>
        <p:blipFill>
          <a:blip r:embed="rId3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609282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D7EF3E5-EBBD-458E-8EAF-99080F76310B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F81C8CB-8888-415A-90D0-C806DCB4FD6B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29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1229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13318" name="Content Placeholder 15">
            <a:extLst>
              <a:ext uri="{FF2B5EF4-FFF2-40B4-BE49-F238E27FC236}">
                <a16:creationId xmlns:a16="http://schemas.microsoft.com/office/drawing/2014/main" id="{8FEC479E-0FED-4FA1-9104-5CC0593B94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>
              <a:defRPr/>
            </a:pPr>
            <a:r>
              <a:rPr lang="en-GB" altLang="en-US" dirty="0">
                <a:latin typeface="+mn-lt"/>
                <a:ea typeface="BPreplay" panose="02000503000000020004" pitchFamily="50" charset="0"/>
                <a:cs typeface="BPreplay" panose="02000503000000020004" pitchFamily="50" charset="0"/>
              </a:rPr>
              <a:t>I can </a:t>
            </a:r>
            <a:r>
              <a:rPr lang="en-GB" dirty="0">
                <a:latin typeface="+mn-lt"/>
                <a:cs typeface="BPreplay"/>
              </a:rPr>
              <a:t>write a sentence with a capital letter and full stop.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dirty="0">
              <a:latin typeface="+mn-lt"/>
              <a:ea typeface="BPreplay" panose="02000503000000020004" pitchFamily="50" charset="0"/>
              <a:cs typeface="BPreplay" panose="02000503000000020004" pitchFamily="50" charset="0"/>
            </a:endParaRPr>
          </a:p>
        </p:txBody>
      </p:sp>
      <p:sp>
        <p:nvSpPr>
          <p:cNvPr id="13319" name="Content Placeholder 15">
            <a:extLst>
              <a:ext uri="{FF2B5EF4-FFF2-40B4-BE49-F238E27FC236}">
                <a16:creationId xmlns:a16="http://schemas.microsoft.com/office/drawing/2014/main" id="{6AD77016-AE49-4494-9E48-87C38DD6E7BB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defRPr/>
            </a:pPr>
            <a:r>
              <a:rPr lang="en-GB" dirty="0">
                <a:latin typeface="+mn-lt"/>
              </a:rPr>
              <a:t>I can start a sentence with a capital letter.</a:t>
            </a:r>
          </a:p>
          <a:p>
            <a:pPr>
              <a:defRPr/>
            </a:pPr>
            <a:r>
              <a:rPr lang="en-GB" dirty="0">
                <a:latin typeface="+mn-lt"/>
              </a:rPr>
              <a:t>I can end a sentence with a full stop.</a:t>
            </a:r>
          </a:p>
          <a:p>
            <a:pPr>
              <a:defRPr/>
            </a:pPr>
            <a:r>
              <a:rPr lang="en-GB" dirty="0">
                <a:latin typeface="+mn-lt"/>
              </a:rPr>
              <a:t>I can work out where a sentence should start and end.</a:t>
            </a:r>
            <a:endParaRPr lang="en-GB" sz="2000" dirty="0">
              <a:latin typeface="+mn-lt"/>
              <a:cs typeface="BPreplay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F02F28E0-EBF1-4097-BA66-8FE58C2BE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</a:t>
            </a:r>
          </a:p>
        </p:txBody>
      </p:sp>
      <p:pic>
        <p:nvPicPr>
          <p:cNvPr id="14339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202C471-0DFD-4B17-BC5B-A04FBB483A55}"/>
              </a:ext>
            </a:extLst>
          </p:cNvPr>
          <p:cNvSpPr/>
          <p:nvPr/>
        </p:nvSpPr>
        <p:spPr>
          <a:xfrm>
            <a:off x="4651375" y="1585913"/>
            <a:ext cx="3736975" cy="785812"/>
          </a:xfrm>
          <a:prstGeom prst="rect">
            <a:avLst/>
          </a:prstGeom>
          <a:noFill/>
          <a:ln w="38100">
            <a:solidFill>
              <a:srgbClr val="F109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2FAC9C-C972-48ED-911E-97FBBEE38B93}"/>
              </a:ext>
            </a:extLst>
          </p:cNvPr>
          <p:cNvSpPr/>
          <p:nvPr/>
        </p:nvSpPr>
        <p:spPr>
          <a:xfrm flipV="1">
            <a:off x="755650" y="1570038"/>
            <a:ext cx="3816350" cy="4559300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205E40C-A25A-4F93-8B0E-FB779172EFB9}"/>
              </a:ext>
            </a:extLst>
          </p:cNvPr>
          <p:cNvSpPr/>
          <p:nvPr/>
        </p:nvSpPr>
        <p:spPr>
          <a:xfrm flipV="1">
            <a:off x="4646613" y="2516188"/>
            <a:ext cx="3741737" cy="36131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38AB4C-FB10-4247-A2F0-9DEA162C557A}"/>
              </a:ext>
            </a:extLst>
          </p:cNvPr>
          <p:cNvSpPr txBox="1"/>
          <p:nvPr/>
        </p:nvSpPr>
        <p:spPr>
          <a:xfrm>
            <a:off x="795338" y="1630363"/>
            <a:ext cx="3719512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A sentence is a group of words which are connected to each other and it makes sense by itself.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3AE65F-CCEB-4594-A541-74B2C7F27E59}"/>
              </a:ext>
            </a:extLst>
          </p:cNvPr>
          <p:cNvSpPr txBox="1"/>
          <p:nvPr/>
        </p:nvSpPr>
        <p:spPr>
          <a:xfrm>
            <a:off x="4714875" y="1747838"/>
            <a:ext cx="36099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n-lt"/>
              </a:rPr>
              <a:t>Talk to your partner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845050" y="2625725"/>
            <a:ext cx="3344863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What do you need to remember when writing a sentence?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3279775"/>
            <a:ext cx="2138363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3238500"/>
            <a:ext cx="1662112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238" y="4265613"/>
            <a:ext cx="2366962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50493A96-266A-44D3-B02C-BE7B24D45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</a:t>
            </a:r>
          </a:p>
        </p:txBody>
      </p:sp>
      <p:pic>
        <p:nvPicPr>
          <p:cNvPr id="16387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7D688F9-B8E1-4AB2-BAD6-72FD9CD28C31}"/>
              </a:ext>
            </a:extLst>
          </p:cNvPr>
          <p:cNvSpPr/>
          <p:nvPr/>
        </p:nvSpPr>
        <p:spPr>
          <a:xfrm flipV="1">
            <a:off x="755650" y="1536700"/>
            <a:ext cx="7632700" cy="473075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D5E093-0B04-410E-B8AA-51D35484179C}"/>
              </a:ext>
            </a:extLst>
          </p:cNvPr>
          <p:cNvSpPr/>
          <p:nvPr/>
        </p:nvSpPr>
        <p:spPr>
          <a:xfrm flipV="1">
            <a:off x="755650" y="2074863"/>
            <a:ext cx="7632700" cy="3340100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C401AB-6755-4EAD-AFA2-D765266B2FD9}"/>
              </a:ext>
            </a:extLst>
          </p:cNvPr>
          <p:cNvSpPr/>
          <p:nvPr/>
        </p:nvSpPr>
        <p:spPr>
          <a:xfrm flipV="1">
            <a:off x="755650" y="5473700"/>
            <a:ext cx="7632700" cy="655638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5EFB56-45E6-46F4-8579-75CA189BA84D}"/>
              </a:ext>
            </a:extLst>
          </p:cNvPr>
          <p:cNvSpPr txBox="1"/>
          <p:nvPr/>
        </p:nvSpPr>
        <p:spPr>
          <a:xfrm>
            <a:off x="812800" y="1593850"/>
            <a:ext cx="603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b="1" dirty="0">
                <a:latin typeface="+mn-lt"/>
              </a:rPr>
              <a:t>What you need to remember when writing a sentence: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14ACAF-6B50-4B3B-9DE3-6675DE115046}"/>
              </a:ext>
            </a:extLst>
          </p:cNvPr>
          <p:cNvSpPr txBox="1"/>
          <p:nvPr/>
        </p:nvSpPr>
        <p:spPr>
          <a:xfrm>
            <a:off x="812800" y="2014538"/>
            <a:ext cx="5394325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</a:t>
            </a:r>
            <a:r>
              <a:rPr lang="en-GB" b="1" dirty="0">
                <a:latin typeface="+mn-lt"/>
              </a:rPr>
              <a:t>letters</a:t>
            </a:r>
            <a:r>
              <a:rPr lang="en-GB" dirty="0">
                <a:latin typeface="+mn-lt"/>
              </a:rPr>
              <a:t> need to be the same size.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</a:t>
            </a:r>
            <a:r>
              <a:rPr lang="en-GB" b="1" dirty="0">
                <a:latin typeface="+mn-lt"/>
              </a:rPr>
              <a:t> letters </a:t>
            </a:r>
            <a:r>
              <a:rPr lang="en-GB" dirty="0">
                <a:latin typeface="+mn-lt"/>
              </a:rPr>
              <a:t>need to be written the right way round.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</a:t>
            </a:r>
            <a:r>
              <a:rPr lang="en-GB" b="1" dirty="0">
                <a:latin typeface="+mn-lt"/>
              </a:rPr>
              <a:t>letters</a:t>
            </a:r>
            <a:r>
              <a:rPr lang="en-GB" dirty="0">
                <a:latin typeface="+mn-lt"/>
              </a:rPr>
              <a:t> should sit on the line.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There should be a finger space between each </a:t>
            </a:r>
            <a:r>
              <a:rPr lang="en-GB" b="1" dirty="0">
                <a:latin typeface="+mn-lt"/>
              </a:rPr>
              <a:t>word</a:t>
            </a:r>
            <a:r>
              <a:rPr lang="en-GB" dirty="0">
                <a:latin typeface="+mn-lt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A</a:t>
            </a:r>
            <a:r>
              <a:rPr lang="en-GB" b="1" dirty="0">
                <a:latin typeface="+mn-lt"/>
              </a:rPr>
              <a:t> sentence </a:t>
            </a:r>
            <a:r>
              <a:rPr lang="en-GB" dirty="0">
                <a:latin typeface="+mn-lt"/>
              </a:rPr>
              <a:t>should start with a </a:t>
            </a:r>
            <a:r>
              <a:rPr lang="en-GB" b="1" dirty="0">
                <a:latin typeface="+mn-lt"/>
              </a:rPr>
              <a:t>capital letter.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Special names should start with </a:t>
            </a:r>
            <a:r>
              <a:rPr lang="en-GB" b="1" dirty="0">
                <a:latin typeface="+mn-lt"/>
              </a:rPr>
              <a:t>capital letters</a:t>
            </a:r>
            <a:r>
              <a:rPr lang="en-GB" dirty="0">
                <a:latin typeface="+mn-lt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A</a:t>
            </a:r>
            <a:r>
              <a:rPr lang="en-GB" b="1" dirty="0">
                <a:latin typeface="+mn-lt"/>
              </a:rPr>
              <a:t> sentence </a:t>
            </a:r>
            <a:r>
              <a:rPr lang="en-GB" dirty="0">
                <a:latin typeface="+mn-lt"/>
              </a:rPr>
              <a:t>should end with a </a:t>
            </a:r>
            <a:r>
              <a:rPr lang="en-GB" b="1" dirty="0">
                <a:latin typeface="+mn-lt"/>
              </a:rPr>
              <a:t>full stop.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A</a:t>
            </a:r>
            <a:r>
              <a:rPr lang="en-GB" b="1" dirty="0">
                <a:latin typeface="+mn-lt"/>
              </a:rPr>
              <a:t> sentence </a:t>
            </a:r>
            <a:r>
              <a:rPr lang="en-GB" dirty="0">
                <a:latin typeface="+mn-lt"/>
              </a:rPr>
              <a:t>should always make sense.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FD4B539-23B6-4941-8A8A-EA5186E00102}"/>
              </a:ext>
            </a:extLst>
          </p:cNvPr>
          <p:cNvSpPr txBox="1"/>
          <p:nvPr/>
        </p:nvSpPr>
        <p:spPr>
          <a:xfrm>
            <a:off x="1539875" y="5568950"/>
            <a:ext cx="6034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+mj-lt"/>
              </a:rPr>
              <a:t>Super Girl and Super Boy are good friends.</a:t>
            </a:r>
          </a:p>
        </p:txBody>
      </p:sp>
      <p:pic>
        <p:nvPicPr>
          <p:cNvPr id="16394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3387725"/>
            <a:ext cx="1362075" cy="190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563" y="3235325"/>
            <a:ext cx="1360487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F50B7683-3998-4A21-8E8E-D3D161900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18435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E6BBE1E-D81F-4620-9192-088FB4140299}"/>
              </a:ext>
            </a:extLst>
          </p:cNvPr>
          <p:cNvSpPr/>
          <p:nvPr/>
        </p:nvSpPr>
        <p:spPr>
          <a:xfrm flipV="1">
            <a:off x="755650" y="1536700"/>
            <a:ext cx="7632700" cy="473075"/>
          </a:xfrm>
          <a:prstGeom prst="rect">
            <a:avLst/>
          </a:prstGeom>
          <a:solidFill>
            <a:srgbClr val="FCA6E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846B69F-31DB-4EBA-B389-80F4D5DCF5F3}"/>
              </a:ext>
            </a:extLst>
          </p:cNvPr>
          <p:cNvSpPr/>
          <p:nvPr/>
        </p:nvSpPr>
        <p:spPr>
          <a:xfrm flipV="1">
            <a:off x="755650" y="4951413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BC5EBB-BCD2-4E5B-AC0D-F79DD0205A1F}"/>
              </a:ext>
            </a:extLst>
          </p:cNvPr>
          <p:cNvSpPr txBox="1"/>
          <p:nvPr/>
        </p:nvSpPr>
        <p:spPr>
          <a:xfrm>
            <a:off x="812800" y="1593850"/>
            <a:ext cx="33623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Use your </a:t>
            </a:r>
            <a:r>
              <a:rPr lang="en-GB" b="1" dirty="0">
                <a:latin typeface="+mn-lt"/>
              </a:rPr>
              <a:t>Super Sentence Fan</a:t>
            </a:r>
            <a:r>
              <a:rPr lang="en-GB" dirty="0">
                <a:latin typeface="+mn-lt"/>
              </a:rPr>
              <a:t>.</a:t>
            </a:r>
            <a:endParaRPr lang="en-GB" b="1" dirty="0">
              <a:latin typeface="+mn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E0C83A-5A6F-45D2-AA93-332F73DA68C8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2ACD593-06D6-4E7A-9698-36467A08A0FC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42C2E69-BAFE-4D0D-AB04-A98657B34041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5F08E97-C899-428C-8212-B24EDB72AA0C}"/>
              </a:ext>
            </a:extLst>
          </p:cNvPr>
          <p:cNvSpPr txBox="1"/>
          <p:nvPr/>
        </p:nvSpPr>
        <p:spPr>
          <a:xfrm>
            <a:off x="812800" y="2781300"/>
            <a:ext cx="47831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a </a:t>
            </a:r>
            <a:r>
              <a:rPr lang="en-GB" sz="2400" b="1" dirty="0">
                <a:latin typeface="+mn-lt"/>
              </a:rPr>
              <a:t>capital letter</a:t>
            </a:r>
            <a:r>
              <a:rPr lang="en-GB" sz="2400" dirty="0">
                <a:latin typeface="+mn-lt"/>
              </a:rPr>
              <a:t>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2817997-0BD5-4B6C-A71A-6A399FC12507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C85EA5-49FE-46BD-93C1-73FE18BA9B2D}"/>
              </a:ext>
            </a:extLst>
          </p:cNvPr>
          <p:cNvSpPr txBox="1"/>
          <p:nvPr/>
        </p:nvSpPr>
        <p:spPr>
          <a:xfrm>
            <a:off x="812800" y="4148138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This is Super Girl.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F2483BB-664F-4C02-A110-233B96351FEF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7EAA7AD-4CB0-4A1B-947C-9FCBF9060D3F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this is Super Girl.</a:t>
            </a:r>
          </a:p>
        </p:txBody>
      </p:sp>
      <p:pic>
        <p:nvPicPr>
          <p:cNvPr id="18447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088" y="2940050"/>
            <a:ext cx="2257425" cy="299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287BB2ED-C203-418B-AAE9-70977C39B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20483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0DDA317-645D-4E02-A1CC-74A2FE44391A}"/>
              </a:ext>
            </a:extLst>
          </p:cNvPr>
          <p:cNvSpPr/>
          <p:nvPr/>
        </p:nvSpPr>
        <p:spPr>
          <a:xfrm flipV="1">
            <a:off x="755650" y="1536700"/>
            <a:ext cx="7632700" cy="473075"/>
          </a:xfrm>
          <a:prstGeom prst="rect">
            <a:avLst/>
          </a:prstGeom>
          <a:solidFill>
            <a:srgbClr val="FCA6E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FC6D31-E4BF-4F37-8181-8729C65F2FE3}"/>
              </a:ext>
            </a:extLst>
          </p:cNvPr>
          <p:cNvSpPr/>
          <p:nvPr/>
        </p:nvSpPr>
        <p:spPr>
          <a:xfrm flipV="1">
            <a:off x="755650" y="4951413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97AC4CE-04BA-4704-B889-43AEBC0553D2}"/>
              </a:ext>
            </a:extLst>
          </p:cNvPr>
          <p:cNvSpPr txBox="1"/>
          <p:nvPr/>
        </p:nvSpPr>
        <p:spPr>
          <a:xfrm>
            <a:off x="812800" y="1593850"/>
            <a:ext cx="33623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Use your </a:t>
            </a:r>
            <a:r>
              <a:rPr lang="en-GB" b="1" dirty="0">
                <a:latin typeface="+mn-lt"/>
              </a:rPr>
              <a:t>Super Sentence Fan</a:t>
            </a:r>
            <a:r>
              <a:rPr lang="en-GB" dirty="0">
                <a:latin typeface="+mn-lt"/>
              </a:rPr>
              <a:t>.</a:t>
            </a:r>
            <a:endParaRPr lang="en-GB" b="1" dirty="0">
              <a:latin typeface="+mn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F385AFE-A512-4669-AEA7-19ECA6C8A0BA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1122008-67A9-4601-8523-88B7DDEF34FF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35CC2A7-BA5F-4131-9332-4DFCA3D83264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919CD9-732C-4CD2-97AE-A2619D94D72E}"/>
              </a:ext>
            </a:extLst>
          </p:cNvPr>
          <p:cNvSpPr txBox="1"/>
          <p:nvPr/>
        </p:nvSpPr>
        <p:spPr>
          <a:xfrm>
            <a:off x="812800" y="2781300"/>
            <a:ext cx="47831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a </a:t>
            </a:r>
            <a:r>
              <a:rPr lang="en-GB" sz="2400" b="1" dirty="0">
                <a:latin typeface="+mn-lt"/>
              </a:rPr>
              <a:t>full stop</a:t>
            </a:r>
            <a:r>
              <a:rPr lang="en-GB" sz="2400" dirty="0">
                <a:latin typeface="+mn-lt"/>
              </a:rPr>
              <a:t>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2984EA1-97C6-4A84-BDF2-B55A879742C3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C8D7E07-BA6F-4CFE-B2DC-EE250EF999CE}"/>
              </a:ext>
            </a:extLst>
          </p:cNvPr>
          <p:cNvSpPr txBox="1"/>
          <p:nvPr/>
        </p:nvSpPr>
        <p:spPr>
          <a:xfrm>
            <a:off x="812800" y="4148138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This is Super Boy.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DC649D8-59E2-4383-887F-729FD4E3E383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AD7366-F080-4E55-A549-51683C193888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This is Super Boy</a:t>
            </a:r>
          </a:p>
        </p:txBody>
      </p:sp>
      <p:pic>
        <p:nvPicPr>
          <p:cNvPr id="20495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088" y="2786063"/>
            <a:ext cx="2232025" cy="312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7AB7430C-4CB1-4EBC-AAC4-A136ADC59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22531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A3E06D2-C5FF-4E78-AB90-9632C6D802A5}"/>
              </a:ext>
            </a:extLst>
          </p:cNvPr>
          <p:cNvSpPr/>
          <p:nvPr/>
        </p:nvSpPr>
        <p:spPr>
          <a:xfrm flipV="1">
            <a:off x="755650" y="1536700"/>
            <a:ext cx="7632700" cy="473075"/>
          </a:xfrm>
          <a:prstGeom prst="rect">
            <a:avLst/>
          </a:prstGeom>
          <a:solidFill>
            <a:srgbClr val="FCA6E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6B376C-41A0-4999-969C-90B44D96A3C8}"/>
              </a:ext>
            </a:extLst>
          </p:cNvPr>
          <p:cNvSpPr/>
          <p:nvPr/>
        </p:nvSpPr>
        <p:spPr>
          <a:xfrm flipV="1">
            <a:off x="755650" y="4921250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EC5041-FC1B-4B70-9B74-C770C8E055F2}"/>
              </a:ext>
            </a:extLst>
          </p:cNvPr>
          <p:cNvSpPr txBox="1"/>
          <p:nvPr/>
        </p:nvSpPr>
        <p:spPr>
          <a:xfrm>
            <a:off x="812800" y="1593850"/>
            <a:ext cx="33623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Use your </a:t>
            </a:r>
            <a:r>
              <a:rPr lang="en-GB" b="1" dirty="0">
                <a:latin typeface="+mn-lt"/>
              </a:rPr>
              <a:t>Super Sentence Fan</a:t>
            </a:r>
            <a:r>
              <a:rPr lang="en-GB" dirty="0">
                <a:latin typeface="+mn-lt"/>
              </a:rPr>
              <a:t>.</a:t>
            </a:r>
            <a:endParaRPr lang="en-GB" b="1" dirty="0">
              <a:latin typeface="+mn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D7B3DF-F58A-48CD-AA2C-65C0047001D7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0E6886-EAC0-4901-A63F-763838D6C667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7781CAB-A609-4E93-8867-6CBCF4230B53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2D498BE-4612-44BE-945B-B44EA6DA862E}"/>
              </a:ext>
            </a:extLst>
          </p:cNvPr>
          <p:cNvSpPr txBox="1"/>
          <p:nvPr/>
        </p:nvSpPr>
        <p:spPr>
          <a:xfrm>
            <a:off x="812800" y="2781300"/>
            <a:ext cx="47831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to make sense.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7383D06-AC4E-4829-8D32-FAC395A824C0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812800" y="4148138"/>
            <a:ext cx="6032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Ice Girl is cool.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39A8D2D-DB25-45F6-BB6F-C7E469E9928D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FB3D641-89BF-45DE-9701-F0BF8BCE6A68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Ice Girl cool is.</a:t>
            </a:r>
          </a:p>
        </p:txBody>
      </p:sp>
      <p:pic>
        <p:nvPicPr>
          <p:cNvPr id="2254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460625"/>
            <a:ext cx="2984500" cy="349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C7A3D484-6E4C-45E9-AF63-4A1A30CEF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24579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FEB417E-4449-4146-8E23-CE083BE63BA7}"/>
              </a:ext>
            </a:extLst>
          </p:cNvPr>
          <p:cNvSpPr/>
          <p:nvPr/>
        </p:nvSpPr>
        <p:spPr>
          <a:xfrm flipV="1">
            <a:off x="755650" y="1536700"/>
            <a:ext cx="7632700" cy="473075"/>
          </a:xfrm>
          <a:prstGeom prst="rect">
            <a:avLst/>
          </a:prstGeom>
          <a:solidFill>
            <a:srgbClr val="FCA6E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B14458-F13C-461F-BD7F-76E3179E2596}"/>
              </a:ext>
            </a:extLst>
          </p:cNvPr>
          <p:cNvSpPr/>
          <p:nvPr/>
        </p:nvSpPr>
        <p:spPr>
          <a:xfrm flipV="1">
            <a:off x="755650" y="4921250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8DD933-9B86-4787-9A99-1F386CDF96AB}"/>
              </a:ext>
            </a:extLst>
          </p:cNvPr>
          <p:cNvSpPr txBox="1"/>
          <p:nvPr/>
        </p:nvSpPr>
        <p:spPr>
          <a:xfrm>
            <a:off x="812800" y="1593850"/>
            <a:ext cx="33623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Use your </a:t>
            </a:r>
            <a:r>
              <a:rPr lang="en-GB" b="1" dirty="0">
                <a:latin typeface="+mn-lt"/>
              </a:rPr>
              <a:t>Super Sentence Fan</a:t>
            </a:r>
            <a:r>
              <a:rPr lang="en-GB" dirty="0">
                <a:latin typeface="+mn-lt"/>
              </a:rPr>
              <a:t>.</a:t>
            </a:r>
            <a:endParaRPr lang="en-GB" b="1" dirty="0">
              <a:latin typeface="+mn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A6D7EE-DEF2-4EB1-BA80-A83FFBF1C146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7619EE-FC4D-4751-BB30-15876E738C47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5FF14C9-A159-4DD8-A35D-E29C70440012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3602CF3-15A1-49D5-977A-3DADE369873F}"/>
              </a:ext>
            </a:extLst>
          </p:cNvPr>
          <p:cNvSpPr txBox="1"/>
          <p:nvPr/>
        </p:nvSpPr>
        <p:spPr>
          <a:xfrm>
            <a:off x="812800" y="2781300"/>
            <a:ext cx="672147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finger spaces between the words.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54E5D5F-9D73-4369-B6B4-C57F4D08286F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812800" y="4148138"/>
            <a:ext cx="6032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Zoom Boy can fly.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7F95FCD-B041-48C3-8567-44D40EC64627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374C3C3-8E7B-499F-B9A1-320C72299794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 err="1">
                <a:latin typeface="+mn-lt"/>
              </a:rPr>
              <a:t>ZoomBoycanfly</a:t>
            </a:r>
            <a:r>
              <a:rPr lang="en-GB" sz="4000" dirty="0">
                <a:latin typeface="+mn-lt"/>
              </a:rPr>
              <a:t>.</a:t>
            </a:r>
          </a:p>
        </p:txBody>
      </p:sp>
      <p:pic>
        <p:nvPicPr>
          <p:cNvPr id="24591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0000">
            <a:off x="4608513" y="3230563"/>
            <a:ext cx="321310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CED430D0-7C9C-434D-88FD-036C51374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26627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FA9CAAF-ADFC-4B5A-B4AA-4208701BDB3F}"/>
              </a:ext>
            </a:extLst>
          </p:cNvPr>
          <p:cNvSpPr/>
          <p:nvPr/>
        </p:nvSpPr>
        <p:spPr>
          <a:xfrm flipV="1">
            <a:off x="755650" y="1536700"/>
            <a:ext cx="7632700" cy="473075"/>
          </a:xfrm>
          <a:prstGeom prst="rect">
            <a:avLst/>
          </a:prstGeom>
          <a:solidFill>
            <a:srgbClr val="FCA6E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B990F2-DA79-42F2-B1E3-00CD6E222B55}"/>
              </a:ext>
            </a:extLst>
          </p:cNvPr>
          <p:cNvSpPr/>
          <p:nvPr/>
        </p:nvSpPr>
        <p:spPr>
          <a:xfrm flipV="1">
            <a:off x="755650" y="4921250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07C802-91BD-412D-8396-A33243B2F016}"/>
              </a:ext>
            </a:extLst>
          </p:cNvPr>
          <p:cNvSpPr txBox="1"/>
          <p:nvPr/>
        </p:nvSpPr>
        <p:spPr>
          <a:xfrm>
            <a:off x="812800" y="1593850"/>
            <a:ext cx="33623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Use your </a:t>
            </a:r>
            <a:r>
              <a:rPr lang="en-GB" b="1" dirty="0">
                <a:latin typeface="+mn-lt"/>
              </a:rPr>
              <a:t>Super Sentence Fan</a:t>
            </a:r>
            <a:r>
              <a:rPr lang="en-GB" dirty="0">
                <a:latin typeface="+mn-lt"/>
              </a:rPr>
              <a:t>.</a:t>
            </a:r>
            <a:endParaRPr lang="en-GB" b="1" dirty="0">
              <a:latin typeface="+mn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47BECE-FF2A-42BA-953F-53415DBFEDC8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D4D163A-2467-49F6-A665-38B0FCE38570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94BDFD7-D1D6-46FD-962E-CFC07F5AE499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EA95A0B-7B0F-4993-90D4-A83BEEBA2746}"/>
              </a:ext>
            </a:extLst>
          </p:cNvPr>
          <p:cNvSpPr txBox="1"/>
          <p:nvPr/>
        </p:nvSpPr>
        <p:spPr>
          <a:xfrm>
            <a:off x="812800" y="2781300"/>
            <a:ext cx="73358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sentence needs a </a:t>
            </a:r>
            <a:r>
              <a:rPr lang="en-GB" sz="2400" b="1" dirty="0">
                <a:latin typeface="+mn-lt"/>
              </a:rPr>
              <a:t>capital letter </a:t>
            </a:r>
            <a:r>
              <a:rPr lang="en-GB" sz="2400" dirty="0">
                <a:latin typeface="+mn-lt"/>
              </a:rPr>
              <a:t>and a </a:t>
            </a:r>
            <a:r>
              <a:rPr lang="en-GB" sz="2400" b="1" dirty="0">
                <a:latin typeface="+mn-lt"/>
              </a:rPr>
              <a:t>full stop</a:t>
            </a:r>
            <a:r>
              <a:rPr lang="en-GB" sz="2400" dirty="0">
                <a:latin typeface="+mn-lt"/>
              </a:rPr>
              <a:t>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D51112E-0106-40FC-A8AF-9E5BD8F8FA4F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812800" y="4148138"/>
            <a:ext cx="6032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</a:rPr>
              <a:t>The breath of fire is hot.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13C8A3B-9953-40D8-962B-F705220510F0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7AB55BB-6B34-4271-AA87-C5BD571E22EF}"/>
              </a:ext>
            </a:extLst>
          </p:cNvPr>
          <p:cNvSpPr txBox="1"/>
          <p:nvPr/>
        </p:nvSpPr>
        <p:spPr>
          <a:xfrm>
            <a:off x="812800" y="3362325"/>
            <a:ext cx="603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>
                <a:latin typeface="+mn-lt"/>
              </a:rPr>
              <a:t>the breath of fire is hot</a:t>
            </a:r>
          </a:p>
        </p:txBody>
      </p:sp>
      <p:pic>
        <p:nvPicPr>
          <p:cNvPr id="26639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88" y="3333750"/>
            <a:ext cx="1447800" cy="266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itle 5">
            <a:extLst>
              <a:ext uri="{FF2B5EF4-FFF2-40B4-BE49-F238E27FC236}">
                <a16:creationId xmlns:a16="http://schemas.microsoft.com/office/drawing/2014/main" id="{D636EA17-4E3F-430C-B498-5EAB99B90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sz="3600" dirty="0"/>
              <a:t>Sentences – Spot the Mistake</a:t>
            </a:r>
          </a:p>
        </p:txBody>
      </p:sp>
      <p:pic>
        <p:nvPicPr>
          <p:cNvPr id="28675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B3EAACC-65D6-4174-9F67-122090B8152B}"/>
              </a:ext>
            </a:extLst>
          </p:cNvPr>
          <p:cNvSpPr/>
          <p:nvPr/>
        </p:nvSpPr>
        <p:spPr>
          <a:xfrm flipV="1">
            <a:off x="755650" y="1536700"/>
            <a:ext cx="7632700" cy="473075"/>
          </a:xfrm>
          <a:prstGeom prst="rect">
            <a:avLst/>
          </a:prstGeom>
          <a:solidFill>
            <a:srgbClr val="FCA6E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193E6C-B4DA-4175-AA42-999C3817DFD9}"/>
              </a:ext>
            </a:extLst>
          </p:cNvPr>
          <p:cNvSpPr/>
          <p:nvPr/>
        </p:nvSpPr>
        <p:spPr>
          <a:xfrm flipV="1">
            <a:off x="755650" y="4921250"/>
            <a:ext cx="7632700" cy="1177925"/>
          </a:xfrm>
          <a:prstGeom prst="rect">
            <a:avLst/>
          </a:prstGeom>
          <a:solidFill>
            <a:srgbClr val="E1D29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E63EF7-0871-4683-8EBB-82C59DBFA496}"/>
              </a:ext>
            </a:extLst>
          </p:cNvPr>
          <p:cNvSpPr txBox="1"/>
          <p:nvPr/>
        </p:nvSpPr>
        <p:spPr>
          <a:xfrm>
            <a:off x="812800" y="1593850"/>
            <a:ext cx="33623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dirty="0">
                <a:latin typeface="+mn-lt"/>
              </a:rPr>
              <a:t>Use your </a:t>
            </a:r>
            <a:r>
              <a:rPr lang="en-GB" b="1" dirty="0">
                <a:latin typeface="+mn-lt"/>
              </a:rPr>
              <a:t>Super Sentence Fan</a:t>
            </a:r>
            <a:r>
              <a:rPr lang="en-GB" dirty="0">
                <a:latin typeface="+mn-lt"/>
              </a:rPr>
              <a:t>.</a:t>
            </a:r>
            <a:endParaRPr lang="en-GB" b="1" dirty="0">
              <a:latin typeface="+mn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0BA2618-6BAC-4EC7-827A-B626FA87ACC5}"/>
              </a:ext>
            </a:extLst>
          </p:cNvPr>
          <p:cNvSpPr/>
          <p:nvPr/>
        </p:nvSpPr>
        <p:spPr>
          <a:xfrm flipV="1">
            <a:off x="755650" y="2084388"/>
            <a:ext cx="7632700" cy="565150"/>
          </a:xfrm>
          <a:prstGeom prst="rect">
            <a:avLst/>
          </a:prstGeom>
          <a:solidFill>
            <a:srgbClr val="F311B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DA27BC-EEE1-45D5-AB41-CDBA8D349300}"/>
              </a:ext>
            </a:extLst>
          </p:cNvPr>
          <p:cNvSpPr txBox="1"/>
          <p:nvPr/>
        </p:nvSpPr>
        <p:spPr>
          <a:xfrm>
            <a:off x="812800" y="2133600"/>
            <a:ext cx="4783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What is wrong with this sentence?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3095D4-10B9-4B01-8308-E2DB5BFE7237}"/>
              </a:ext>
            </a:extLst>
          </p:cNvPr>
          <p:cNvSpPr/>
          <p:nvPr/>
        </p:nvSpPr>
        <p:spPr>
          <a:xfrm flipV="1">
            <a:off x="755650" y="2724150"/>
            <a:ext cx="7632700" cy="565150"/>
          </a:xfrm>
          <a:prstGeom prst="rect">
            <a:avLst/>
          </a:prstGeom>
          <a:noFill/>
          <a:ln w="38100">
            <a:solidFill>
              <a:srgbClr val="F311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AFD8BB-E966-4A82-B1F3-2A2D18952092}"/>
              </a:ext>
            </a:extLst>
          </p:cNvPr>
          <p:cNvSpPr txBox="1"/>
          <p:nvPr/>
        </p:nvSpPr>
        <p:spPr>
          <a:xfrm>
            <a:off x="812800" y="2781300"/>
            <a:ext cx="73358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</a:rPr>
              <a:t>The letters need to be the same size.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98CFA15-F347-49DE-8B82-F7D2B8F57318}"/>
              </a:ext>
            </a:extLst>
          </p:cNvPr>
          <p:cNvSpPr/>
          <p:nvPr/>
        </p:nvSpPr>
        <p:spPr>
          <a:xfrm flipV="1">
            <a:off x="755650" y="415766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580DA82-5D68-4E5B-BC32-E4348EC92DA5}"/>
              </a:ext>
            </a:extLst>
          </p:cNvPr>
          <p:cNvSpPr txBox="1"/>
          <p:nvPr/>
        </p:nvSpPr>
        <p:spPr>
          <a:xfrm>
            <a:off x="812800" y="4148138"/>
            <a:ext cx="69881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 err="1">
                <a:latin typeface="+mn-lt"/>
              </a:rPr>
              <a:t>Spyman</a:t>
            </a:r>
            <a:r>
              <a:rPr lang="en-GB" sz="4000" dirty="0">
                <a:latin typeface="+mn-lt"/>
              </a:rPr>
              <a:t> has super x-ray vision.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809A22E-EF0C-4684-A04E-70AE1B935700}"/>
              </a:ext>
            </a:extLst>
          </p:cNvPr>
          <p:cNvSpPr/>
          <p:nvPr/>
        </p:nvSpPr>
        <p:spPr>
          <a:xfrm flipV="1">
            <a:off x="755650" y="3363913"/>
            <a:ext cx="7632700" cy="719137"/>
          </a:xfrm>
          <a:prstGeom prst="rect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489790D-1EDE-4B46-83D6-FF662CC65EEE}"/>
              </a:ext>
            </a:extLst>
          </p:cNvPr>
          <p:cNvSpPr txBox="1"/>
          <p:nvPr/>
        </p:nvSpPr>
        <p:spPr>
          <a:xfrm>
            <a:off x="812800" y="3117850"/>
            <a:ext cx="7400925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000" dirty="0" err="1">
                <a:latin typeface="+mn-lt"/>
              </a:rPr>
              <a:t>Spy</a:t>
            </a:r>
            <a:r>
              <a:rPr lang="en-GB" sz="5400" dirty="0" err="1">
                <a:latin typeface="+mn-lt"/>
              </a:rPr>
              <a:t>m</a:t>
            </a:r>
            <a:r>
              <a:rPr lang="en-GB" sz="4000" dirty="0" err="1">
                <a:latin typeface="+mn-lt"/>
              </a:rPr>
              <a:t>an</a:t>
            </a:r>
            <a:r>
              <a:rPr lang="en-GB" sz="4000" dirty="0">
                <a:latin typeface="+mn-lt"/>
              </a:rPr>
              <a:t> h</a:t>
            </a:r>
            <a:r>
              <a:rPr lang="en-GB" sz="6000" dirty="0">
                <a:latin typeface="+mn-lt"/>
              </a:rPr>
              <a:t>as</a:t>
            </a:r>
            <a:r>
              <a:rPr lang="en-GB" sz="4000" dirty="0">
                <a:latin typeface="+mn-lt"/>
              </a:rPr>
              <a:t> </a:t>
            </a:r>
            <a:r>
              <a:rPr lang="en-GB" sz="4000" dirty="0" err="1">
                <a:latin typeface="+mn-lt"/>
              </a:rPr>
              <a:t>su</a:t>
            </a:r>
            <a:r>
              <a:rPr lang="en-GB" sz="4400" dirty="0" err="1">
                <a:latin typeface="+mn-lt"/>
              </a:rPr>
              <a:t>P</a:t>
            </a:r>
            <a:r>
              <a:rPr lang="en-GB" sz="4000" dirty="0" err="1">
                <a:latin typeface="+mn-lt"/>
              </a:rPr>
              <a:t>er</a:t>
            </a:r>
            <a:r>
              <a:rPr lang="en-GB" sz="4000" dirty="0">
                <a:latin typeface="+mn-lt"/>
              </a:rPr>
              <a:t> x-ra</a:t>
            </a:r>
            <a:r>
              <a:rPr lang="en-GB" sz="5400" dirty="0">
                <a:latin typeface="+mn-lt"/>
              </a:rPr>
              <a:t>y</a:t>
            </a:r>
            <a:r>
              <a:rPr lang="en-GB" sz="4000" dirty="0">
                <a:latin typeface="+mn-lt"/>
              </a:rPr>
              <a:t> vi</a:t>
            </a:r>
            <a:r>
              <a:rPr lang="en-GB" sz="6000" dirty="0">
                <a:latin typeface="+mn-lt"/>
              </a:rPr>
              <a:t>s</a:t>
            </a:r>
            <a:r>
              <a:rPr lang="en-GB" sz="4000" dirty="0">
                <a:latin typeface="+mn-lt"/>
              </a:rPr>
              <a:t>ion.</a:t>
            </a:r>
          </a:p>
        </p:txBody>
      </p:sp>
      <p:pic>
        <p:nvPicPr>
          <p:cNvPr id="2868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360" flipH="1">
            <a:off x="5033963" y="4722813"/>
            <a:ext cx="306070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4" grpId="0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2032</TotalTime>
  <Words>437</Words>
  <Application>Microsoft Office PowerPoint</Application>
  <PresentationFormat>On-screen Show (4:3)</PresentationFormat>
  <Paragraphs>75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BPreplay</vt:lpstr>
      <vt:lpstr>Sassoon Infant Md</vt:lpstr>
      <vt:lpstr>Arial</vt:lpstr>
      <vt:lpstr>Sassoon Infant Rg</vt:lpstr>
      <vt:lpstr>Office Theme</vt:lpstr>
      <vt:lpstr>Spelling, Punctuation and Grammar</vt:lpstr>
      <vt:lpstr>PowerPoint Presentation</vt:lpstr>
      <vt:lpstr>PowerPoint Presentation</vt:lpstr>
      <vt:lpstr>Sentences</vt:lpstr>
      <vt:lpstr>Sentences</vt:lpstr>
      <vt:lpstr>Sentences – Spot the Mistake</vt:lpstr>
      <vt:lpstr>Sentences – Spot the Mistake</vt:lpstr>
      <vt:lpstr>Sentences – Spot the Mistake</vt:lpstr>
      <vt:lpstr>Sentences – Spot the Mistake</vt:lpstr>
      <vt:lpstr>Sentences – Spot the Mistake</vt:lpstr>
      <vt:lpstr>Sentences – Spot the Mistake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256</cp:revision>
  <dcterms:created xsi:type="dcterms:W3CDTF">2014-10-01T16:09:27Z</dcterms:created>
  <dcterms:modified xsi:type="dcterms:W3CDTF">2020-12-07T13:05:12Z</dcterms:modified>
</cp:coreProperties>
</file>