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71" r:id="rId2"/>
    <p:sldId id="272" r:id="rId3"/>
    <p:sldId id="280" r:id="rId4"/>
    <p:sldId id="276" r:id="rId5"/>
    <p:sldId id="270" r:id="rId6"/>
    <p:sldId id="279" r:id="rId7"/>
    <p:sldId id="278" r:id="rId8"/>
    <p:sldId id="267" r:id="rId9"/>
  </p:sldIdLst>
  <p:sldSz cx="9144000" cy="6858000" type="screen4x3"/>
  <p:notesSz cx="6858000" cy="9144000"/>
  <p:embeddedFontLst>
    <p:embeddedFont>
      <p:font typeface="Twinkl SemiBold" pitchFamily="2" charset="0"/>
      <p:bold r:id="rId12"/>
    </p:embeddedFont>
    <p:embeddedFont>
      <p:font typeface="Twinkl" panose="020B0604020202020204" pitchFamily="2" charset="0"/>
      <p:regular r:id="rId13"/>
      <p:bold r:id="rId14"/>
    </p:embeddedFont>
    <p:embeddedFont>
      <p:font typeface="Calibri" panose="020F0502020204030204" pitchFamily="34" charset="0"/>
      <p:regular r:id="rId15"/>
      <p:bold r:id="rId16"/>
      <p:italic r:id="rId17"/>
      <p:boldItalic r:id="rId18"/>
    </p:embeddedFont>
    <p:embeddedFont>
      <p:font typeface="Sassoon Infant Rg" panose="02000503030000020003" pitchFamily="50" charset="0"/>
      <p:regular r:id="rId19"/>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340">
          <p15:clr>
            <a:srgbClr val="A4A3A4"/>
          </p15:clr>
        </p15:guide>
        <p15:guide id="3" orient="horz" pos="3974">
          <p15:clr>
            <a:srgbClr val="A4A3A4"/>
          </p15:clr>
        </p15:guide>
        <p15:guide id="4" pos="5420">
          <p15:clr>
            <a:srgbClr val="A4A3A4"/>
          </p15:clr>
        </p15:guide>
        <p15:guide id="5" orient="horz" pos="346">
          <p15:clr>
            <a:srgbClr val="A4A3A4"/>
          </p15:clr>
        </p15:guide>
        <p15:guide id="6" pos="499">
          <p15:clr>
            <a:srgbClr val="A4A3A4"/>
          </p15:clr>
        </p15:guide>
        <p15:guide id="7" orient="horz" pos="482">
          <p15:clr>
            <a:srgbClr val="A4A3A4"/>
          </p15:clr>
        </p15:guide>
        <p15:guide id="8" orient="horz" pos="3838">
          <p15:clr>
            <a:srgbClr val="A4A3A4"/>
          </p15:clr>
        </p15:guide>
        <p15:guide id="9"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D27"/>
    <a:srgbClr val="D0FBCD"/>
    <a:srgbClr val="E94D13"/>
    <a:srgbClr val="EA516B"/>
    <a:srgbClr val="86BD34"/>
    <a:srgbClr val="FAD6DC"/>
    <a:srgbClr val="DDEFC3"/>
    <a:srgbClr val="E94E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88" d="100"/>
          <a:sy n="88" d="100"/>
        </p:scale>
        <p:origin x="1190" y="62"/>
      </p:cViewPr>
      <p:guideLst>
        <p:guide orient="horz" pos="2183"/>
        <p:guide pos="340"/>
        <p:guide orient="horz" pos="3974"/>
        <p:guide pos="5420"/>
        <p:guide orient="horz" pos="346"/>
        <p:guide pos="499"/>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theme" Target="theme/theme1.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717CE5F-840B-4AC9-8D27-4586FC442BA1}" type="datetimeFigureOut">
              <a:rPr lang="en-GB"/>
              <a:pPr>
                <a:defRPr/>
              </a:pPr>
              <a:t>08/02/2021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C2B40AA-0466-46DB-957A-DBF14378007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196B5D9-3636-45DA-9686-5313093AE869}" type="datetimeFigureOut">
              <a:rPr lang="en-GB"/>
              <a:pPr>
                <a:defRPr/>
              </a:pPr>
              <a:t>08/02/2021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AC0E2B4-35E6-4C17-A2A9-292D8765C82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9147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049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429541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888160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15017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A Riddle to Get You Thinking…</a:t>
            </a:r>
          </a:p>
        </p:txBody>
      </p:sp>
      <p:sp>
        <p:nvSpPr>
          <p:cNvPr id="26" name="Rounded Rectangle 25"/>
          <p:cNvSpPr/>
          <p:nvPr/>
        </p:nvSpPr>
        <p:spPr>
          <a:xfrm>
            <a:off x="755650" y="1473200"/>
            <a:ext cx="7623175" cy="70802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spAutoFit/>
          </a:bodyPr>
          <a:lstStyle/>
          <a:p>
            <a:pPr algn="ctr" eaLnBrk="1" fontAlgn="auto" hangingPunct="1">
              <a:spcBef>
                <a:spcPts val="0"/>
              </a:spcBef>
              <a:spcAft>
                <a:spcPts val="1200"/>
              </a:spcAft>
              <a:defRPr/>
            </a:pPr>
            <a:r>
              <a:rPr lang="en-GB" dirty="0">
                <a:solidFill>
                  <a:schemeClr val="tx1"/>
                </a:solidFill>
              </a:rPr>
              <a:t>I follow you around in the light but I’ll say goodbye to you at the night.</a:t>
            </a:r>
          </a:p>
          <a:p>
            <a:pPr algn="ctr" eaLnBrk="1" fontAlgn="auto" hangingPunct="1">
              <a:spcBef>
                <a:spcPts val="0"/>
              </a:spcBef>
              <a:spcAft>
                <a:spcPts val="1200"/>
              </a:spcAft>
              <a:defRPr/>
            </a:pPr>
            <a:r>
              <a:rPr lang="en-GB" b="1" dirty="0">
                <a:solidFill>
                  <a:schemeClr val="tx1"/>
                </a:solidFill>
              </a:rPr>
              <a:t>What am I?</a:t>
            </a:r>
          </a:p>
        </p:txBody>
      </p:sp>
      <p:sp>
        <p:nvSpPr>
          <p:cNvPr id="8" name="Rounded Rectangle 7"/>
          <p:cNvSpPr/>
          <p:nvPr/>
        </p:nvSpPr>
        <p:spPr>
          <a:xfrm>
            <a:off x="755650" y="3465513"/>
            <a:ext cx="3792538" cy="252412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spAutoFit/>
          </a:bodyPr>
          <a:lstStyle/>
          <a:p>
            <a:pPr algn="ctr" eaLnBrk="1" fontAlgn="auto" hangingPunct="1">
              <a:spcBef>
                <a:spcPts val="0"/>
              </a:spcBef>
              <a:spcAft>
                <a:spcPts val="1200"/>
              </a:spcAft>
              <a:defRPr/>
            </a:pPr>
            <a:r>
              <a:rPr lang="en-GB" dirty="0">
                <a:solidFill>
                  <a:schemeClr val="tx1"/>
                </a:solidFill>
              </a:rPr>
              <a:t>When there is a light source you will nearly always have a shadow somewhere close by.</a:t>
            </a:r>
          </a:p>
          <a:p>
            <a:pPr algn="ctr" eaLnBrk="1" fontAlgn="auto" hangingPunct="1">
              <a:spcBef>
                <a:spcPts val="0"/>
              </a:spcBef>
              <a:spcAft>
                <a:spcPts val="1200"/>
              </a:spcAft>
              <a:defRPr/>
            </a:pPr>
            <a:r>
              <a:rPr lang="en-GB" dirty="0">
                <a:solidFill>
                  <a:schemeClr val="tx1"/>
                </a:solidFill>
              </a:rPr>
              <a:t>A shadow is made when an object blocks light.</a:t>
            </a:r>
          </a:p>
          <a:p>
            <a:pPr algn="ctr" eaLnBrk="1" fontAlgn="auto" hangingPunct="1">
              <a:spcBef>
                <a:spcPts val="0"/>
              </a:spcBef>
              <a:spcAft>
                <a:spcPts val="1200"/>
              </a:spcAft>
              <a:defRPr/>
            </a:pPr>
            <a:r>
              <a:rPr lang="en-GB" dirty="0">
                <a:solidFill>
                  <a:schemeClr val="tx1"/>
                </a:solidFill>
              </a:rPr>
              <a:t>The object must not be seen through or the light will pass through and you will end up with no shadow.</a:t>
            </a:r>
          </a:p>
        </p:txBody>
      </p:sp>
      <p:sp>
        <p:nvSpPr>
          <p:cNvPr id="2" name="Rounded Rectangle 1"/>
          <p:cNvSpPr/>
          <p:nvPr/>
        </p:nvSpPr>
        <p:spPr>
          <a:xfrm>
            <a:off x="2632075" y="2347913"/>
            <a:ext cx="3870325" cy="633412"/>
          </a:xfrm>
          <a:prstGeom prst="roundRect">
            <a:avLst/>
          </a:prstGeom>
          <a:solidFill>
            <a:srgbClr val="005D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That’s right, I’m your shadow</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48188" y="1925638"/>
            <a:ext cx="3910012" cy="416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fade">
                                      <p:cBhvr>
                                        <p:cTn id="7" dur="500"/>
                                        <p:tgtEl>
                                          <p:spTgt spid="26">
                                            <p:txEl>
                                              <p:pRg st="0" end="0"/>
                                            </p:txEl>
                                          </p:spTgt>
                                        </p:tgtEl>
                                      </p:cBhvr>
                                    </p:animEffect>
                                  </p:childTnLst>
                                </p:cTn>
                              </p:par>
                              <p:par>
                                <p:cTn id="8" presetID="10" presetClass="entr" presetSubtype="0" fill="hold" nodeType="withEffect">
                                  <p:stCondLst>
                                    <p:cond delay="500"/>
                                  </p:stCondLst>
                                  <p:childTnLst>
                                    <p:set>
                                      <p:cBhvr>
                                        <p:cTn id="9" dur="1" fill="hold">
                                          <p:stCondLst>
                                            <p:cond delay="0"/>
                                          </p:stCondLst>
                                        </p:cTn>
                                        <p:tgtEl>
                                          <p:spTgt spid="26">
                                            <p:txEl>
                                              <p:pRg st="1" end="1"/>
                                            </p:txEl>
                                          </p:spTgt>
                                        </p:tgtEl>
                                        <p:attrNameLst>
                                          <p:attrName>style.visibility</p:attrName>
                                        </p:attrNameLst>
                                      </p:cBhvr>
                                      <p:to>
                                        <p:strVal val="visible"/>
                                      </p:to>
                                    </p:set>
                                    <p:animEffect transition="in" filter="fade">
                                      <p:cBhvr>
                                        <p:cTn id="10" dur="500"/>
                                        <p:tgtEl>
                                          <p:spTgt spid="26">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500"/>
                                        <p:tgtEl>
                                          <p:spTgt spid="8">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500"/>
                                        <p:tgtEl>
                                          <p:spTgt spid="8">
                                            <p:txEl>
                                              <p:pRg st="1" end="1"/>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8">
                                            <p:txEl>
                                              <p:pRg st="2" end="2"/>
                                            </p:txEl>
                                          </p:spTgt>
                                        </p:tgtEl>
                                        <p:attrNameLst>
                                          <p:attrName>style.visibility</p:attrName>
                                        </p:attrNameLst>
                                      </p:cBhvr>
                                      <p:to>
                                        <p:strVal val="visible"/>
                                      </p:to>
                                    </p:set>
                                    <p:animEffect transition="in" filter="fade">
                                      <p:cBhvr>
                                        <p:cTn id="33"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smtClean="0"/>
              <a:t>Shifting Shadows</a:t>
            </a:r>
          </a:p>
        </p:txBody>
      </p:sp>
      <p:sp>
        <p:nvSpPr>
          <p:cNvPr id="26" name="Rounded Rectangle 25"/>
          <p:cNvSpPr/>
          <p:nvPr/>
        </p:nvSpPr>
        <p:spPr>
          <a:xfrm>
            <a:off x="755650" y="1473200"/>
            <a:ext cx="3783013" cy="292417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spAutoFit/>
          </a:bodyPr>
          <a:lstStyle/>
          <a:p>
            <a:pPr eaLnBrk="1" fontAlgn="auto" hangingPunct="1">
              <a:spcBef>
                <a:spcPts val="0"/>
              </a:spcBef>
              <a:spcAft>
                <a:spcPts val="1200"/>
              </a:spcAft>
              <a:defRPr/>
            </a:pPr>
            <a:r>
              <a:rPr lang="en-GB" dirty="0">
                <a:solidFill>
                  <a:schemeClr val="tx1"/>
                </a:solidFill>
              </a:rPr>
              <a:t>Take a look around and see what objects you can see that form shadows. You will notice that swings, trees, cars, tables and almost everything else has a shadow!</a:t>
            </a:r>
          </a:p>
          <a:p>
            <a:pPr eaLnBrk="1" fontAlgn="auto" hangingPunct="1">
              <a:spcBef>
                <a:spcPts val="0"/>
              </a:spcBef>
              <a:spcAft>
                <a:spcPts val="1200"/>
              </a:spcAft>
              <a:defRPr/>
            </a:pPr>
            <a:r>
              <a:rPr lang="en-GB" dirty="0">
                <a:solidFill>
                  <a:schemeClr val="tx1"/>
                </a:solidFill>
              </a:rPr>
              <a:t>We are going to look a little closer at shadows and see if we can find out some other interesting things that happen when you have a light source and a shadow.</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43835" r="-24"/>
          <a:stretch/>
        </p:blipFill>
        <p:spPr>
          <a:xfrm>
            <a:off x="4736757" y="1507524"/>
            <a:ext cx="3651593" cy="4585301"/>
          </a:xfrm>
          <a:prstGeom prst="roundRect">
            <a:avLst>
              <a:gd name="adj" fmla="val 6678"/>
            </a:avLst>
          </a:prstGeom>
        </p:spPr>
      </p:pic>
      <p:sp>
        <p:nvSpPr>
          <p:cNvPr id="10" name="Oval 9"/>
          <p:cNvSpPr/>
          <p:nvPr/>
        </p:nvSpPr>
        <p:spPr>
          <a:xfrm>
            <a:off x="1908175" y="4613275"/>
            <a:ext cx="1479550" cy="1479550"/>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Let’s find out more…</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fade">
                                      <p:cBhvr>
                                        <p:cTn id="7" dur="500"/>
                                        <p:tgtEl>
                                          <p:spTgt spid="2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xEl>
                                              <p:pRg st="1" end="1"/>
                                            </p:txEl>
                                          </p:spTgt>
                                        </p:tgtEl>
                                        <p:attrNameLst>
                                          <p:attrName>style.visibility</p:attrName>
                                        </p:attrNameLst>
                                      </p:cBhvr>
                                      <p:to>
                                        <p:strVal val="visible"/>
                                      </p:to>
                                    </p:set>
                                    <p:animEffect transition="in" filter="fade">
                                      <p:cBhvr>
                                        <p:cTn id="12" dur="500"/>
                                        <p:tgtEl>
                                          <p:spTgt spid="2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58913" y="1539875"/>
            <a:ext cx="2454275" cy="209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1"/>
          <p:cNvSpPr txBox="1">
            <a:spLocks/>
          </p:cNvSpPr>
          <p:nvPr/>
        </p:nvSpPr>
        <p:spPr>
          <a:xfrm>
            <a:off x="792163" y="4149725"/>
            <a:ext cx="7592840" cy="1955225"/>
          </a:xfrm>
          <a:prstGeom prst="roundRect">
            <a:avLst>
              <a:gd name="adj" fmla="val 9393"/>
            </a:avLst>
          </a:prstGeom>
          <a:solidFill>
            <a:srgbClr val="D0FBCD"/>
          </a:solidFill>
          <a:ln w="25400"/>
          <a:extLst/>
        </p:spPr>
        <p:txBody>
          <a:bodyPr lIns="108000" tIns="108000" rIns="108000" bIns="108000" numCol="2" spcCol="360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smtClean="0"/>
              <a:t>A </a:t>
            </a:r>
            <a:r>
              <a:rPr lang="en-GB" dirty="0"/>
              <a:t>pencil </a:t>
            </a:r>
          </a:p>
          <a:p>
            <a:pPr fontAlgn="auto">
              <a:spcAft>
                <a:spcPts val="0"/>
              </a:spcAft>
              <a:defRPr/>
            </a:pPr>
            <a:r>
              <a:rPr lang="en-GB" dirty="0" smtClean="0"/>
              <a:t>A </a:t>
            </a:r>
            <a:r>
              <a:rPr lang="en-GB" dirty="0"/>
              <a:t>piece thick card</a:t>
            </a:r>
          </a:p>
          <a:p>
            <a:pPr fontAlgn="auto">
              <a:spcAft>
                <a:spcPts val="0"/>
              </a:spcAft>
              <a:defRPr/>
            </a:pPr>
            <a:r>
              <a:rPr lang="en-GB" dirty="0" smtClean="0"/>
              <a:t>Felt-tips</a:t>
            </a:r>
            <a:endParaRPr lang="en-GB" dirty="0"/>
          </a:p>
          <a:p>
            <a:pPr fontAlgn="auto">
              <a:spcAft>
                <a:spcPts val="0"/>
              </a:spcAft>
              <a:defRPr/>
            </a:pPr>
            <a:r>
              <a:rPr lang="en-GB" dirty="0"/>
              <a:t>Cotton wool – for hair</a:t>
            </a:r>
          </a:p>
          <a:p>
            <a:pPr fontAlgn="auto">
              <a:spcAft>
                <a:spcPts val="0"/>
              </a:spcAft>
              <a:defRPr/>
            </a:pPr>
            <a:r>
              <a:rPr lang="en-GB" dirty="0"/>
              <a:t>Glue</a:t>
            </a:r>
          </a:p>
          <a:p>
            <a:pPr fontAlgn="auto">
              <a:spcAft>
                <a:spcPts val="0"/>
              </a:spcAft>
              <a:defRPr/>
            </a:pPr>
            <a:r>
              <a:rPr lang="en-GB" dirty="0"/>
              <a:t>Scissors</a:t>
            </a:r>
          </a:p>
          <a:p>
            <a:pPr fontAlgn="auto">
              <a:spcAft>
                <a:spcPts val="0"/>
              </a:spcAft>
              <a:defRPr/>
            </a:pPr>
            <a:r>
              <a:rPr lang="en-GB" dirty="0" smtClean="0"/>
              <a:t>Lolly </a:t>
            </a:r>
            <a:r>
              <a:rPr lang="en-GB" dirty="0"/>
              <a:t>pop stick</a:t>
            </a:r>
          </a:p>
          <a:p>
            <a:pPr fontAlgn="auto">
              <a:spcAft>
                <a:spcPts val="0"/>
              </a:spcAft>
              <a:defRPr/>
            </a:pPr>
            <a:r>
              <a:rPr lang="en-GB" dirty="0" smtClean="0"/>
              <a:t>Strong </a:t>
            </a:r>
            <a:r>
              <a:rPr lang="en-GB" dirty="0"/>
              <a:t>sticky tape</a:t>
            </a:r>
          </a:p>
          <a:p>
            <a:pPr fontAlgn="auto">
              <a:spcAft>
                <a:spcPts val="0"/>
              </a:spcAft>
              <a:defRPr/>
            </a:pPr>
            <a:r>
              <a:rPr lang="en-GB" dirty="0" smtClean="0"/>
              <a:t>A </a:t>
            </a:r>
            <a:r>
              <a:rPr lang="en-GB" dirty="0"/>
              <a:t>torch (or other light source such as a projector)</a:t>
            </a:r>
          </a:p>
        </p:txBody>
      </p:sp>
      <p:sp>
        <p:nvSpPr>
          <p:cNvPr id="11268" name="Title 1"/>
          <p:cNvSpPr>
            <a:spLocks noGrp="1"/>
          </p:cNvSpPr>
          <p:nvPr>
            <p:ph type="title"/>
          </p:nvPr>
        </p:nvSpPr>
        <p:spPr>
          <a:xfrm>
            <a:off x="457200" y="479425"/>
            <a:ext cx="8220075" cy="993775"/>
          </a:xfrm>
        </p:spPr>
        <p:txBody>
          <a:bodyPr/>
          <a:lstStyle/>
          <a:p>
            <a:pPr eaLnBrk="1" hangingPunct="1"/>
            <a:r>
              <a:rPr lang="en-GB" altLang="en-US" smtClean="0"/>
              <a:t>What You Need</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582236">
            <a:off x="4755356" y="1294607"/>
            <a:ext cx="2473325" cy="295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14563" y="2774950"/>
            <a:ext cx="1828800"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1865313"/>
            <a:ext cx="952500" cy="215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003530">
            <a:off x="5978525" y="3252788"/>
            <a:ext cx="2116138" cy="119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4260000">
            <a:off x="2251075" y="2928938"/>
            <a:ext cx="198438"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2360814">
            <a:off x="1479550" y="3176588"/>
            <a:ext cx="1503363"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a:grpSpLocks/>
          </p:cNvGrpSpPr>
          <p:nvPr/>
        </p:nvGrpSpPr>
        <p:grpSpPr bwMode="auto">
          <a:xfrm rot="5700023">
            <a:off x="5737225" y="2816225"/>
            <a:ext cx="354013" cy="2462213"/>
            <a:chOff x="5666222" y="1959429"/>
            <a:chExt cx="354113" cy="2462647"/>
          </a:xfrm>
        </p:grpSpPr>
        <p:pic>
          <p:nvPicPr>
            <p:cNvPr id="11277" name="Picture 5"/>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flipH="1">
              <a:off x="5666222" y="2033860"/>
              <a:ext cx="171221" cy="2202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Picture 7"/>
            <p:cNvPicPr>
              <a:picLocks noChangeAspect="1"/>
            </p:cNvPicPr>
            <p:nvPr/>
          </p:nvPicPr>
          <p:blipFill>
            <a:blip r:embed="rId10" cstate="print">
              <a:extLst>
                <a:ext uri="{28A0092B-C50C-407E-A947-70E740481C1C}">
                  <a14:useLocalDpi xmlns:a14="http://schemas.microsoft.com/office/drawing/2010/main" val="0"/>
                </a:ext>
              </a:extLst>
            </a:blip>
            <a:srcRect l="42245" t="10321" r="45242" b="10345"/>
            <a:stretch>
              <a:fillRect/>
            </a:stretch>
          </p:blipFill>
          <p:spPr bwMode="auto">
            <a:xfrm>
              <a:off x="5669280" y="1959429"/>
              <a:ext cx="261257" cy="2342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Picture 8"/>
            <p:cNvPicPr>
              <a:picLocks noChangeAspect="1"/>
            </p:cNvPicPr>
            <p:nvPr/>
          </p:nvPicPr>
          <p:blipFill>
            <a:blip r:embed="rId11" cstate="print">
              <a:extLst>
                <a:ext uri="{28A0092B-C50C-407E-A947-70E740481C1C}">
                  <a14:useLocalDpi xmlns:a14="http://schemas.microsoft.com/office/drawing/2010/main" val="0"/>
                </a:ext>
              </a:extLst>
            </a:blip>
            <a:srcRect l="42368" t="9734" r="45119" b="9753"/>
            <a:stretch>
              <a:fillRect/>
            </a:stretch>
          </p:blipFill>
          <p:spPr bwMode="auto">
            <a:xfrm>
              <a:off x="5759078" y="2044635"/>
              <a:ext cx="261257" cy="23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Picture 17"/>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046538" y="3286125"/>
            <a:ext cx="180022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30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nodeType="withEffect">
                                  <p:stCondLst>
                                    <p:cond delay="6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1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nodeType="withEffect">
                                  <p:stCondLst>
                                    <p:cond delay="18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21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nodeType="withEffect">
                                  <p:stCondLst>
                                    <p:cond delay="270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GB" altLang="en-US" smtClean="0"/>
              <a:t>What to Do</a:t>
            </a:r>
          </a:p>
        </p:txBody>
      </p:sp>
      <p:sp>
        <p:nvSpPr>
          <p:cNvPr id="8" name="Content Placeholder 21"/>
          <p:cNvSpPr>
            <a:spLocks/>
          </p:cNvSpPr>
          <p:nvPr/>
        </p:nvSpPr>
        <p:spPr bwMode="auto">
          <a:xfrm>
            <a:off x="1025525" y="1428750"/>
            <a:ext cx="6394450" cy="750888"/>
          </a:xfrm>
          <a:prstGeom prst="roundRect">
            <a:avLst>
              <a:gd name="adj" fmla="val 8046"/>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108000" rIns="612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Draw a character – it could be a person, an animal or an object - onto a piece of thick cardboard.</a:t>
            </a:r>
          </a:p>
        </p:txBody>
      </p:sp>
      <p:grpSp>
        <p:nvGrpSpPr>
          <p:cNvPr id="9" name="Group 8"/>
          <p:cNvGrpSpPr>
            <a:grpSpLocks/>
          </p:cNvGrpSpPr>
          <p:nvPr/>
        </p:nvGrpSpPr>
        <p:grpSpPr bwMode="auto">
          <a:xfrm>
            <a:off x="757238" y="1428750"/>
            <a:ext cx="536575" cy="538163"/>
            <a:chOff x="765521" y="1177132"/>
            <a:chExt cx="536575" cy="538162"/>
          </a:xfrm>
        </p:grpSpPr>
        <p:sp>
          <p:nvSpPr>
            <p:cNvPr id="10" name="Oval 9"/>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15"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1</a:t>
              </a:r>
            </a:p>
          </p:txBody>
        </p:sp>
      </p:grpSp>
      <p:sp>
        <p:nvSpPr>
          <p:cNvPr id="11" name="Content Placeholder 21"/>
          <p:cNvSpPr>
            <a:spLocks/>
          </p:cNvSpPr>
          <p:nvPr/>
        </p:nvSpPr>
        <p:spPr bwMode="auto">
          <a:xfrm>
            <a:off x="1025525" y="2441575"/>
            <a:ext cx="4268788" cy="538163"/>
          </a:xfrm>
          <a:prstGeom prst="roundRect">
            <a:avLst>
              <a:gd name="adj" fmla="val 6005"/>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72000" rIns="576000" bIns="7200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Cut out your character.</a:t>
            </a:r>
          </a:p>
        </p:txBody>
      </p:sp>
      <p:grpSp>
        <p:nvGrpSpPr>
          <p:cNvPr id="12" name="Group 11"/>
          <p:cNvGrpSpPr>
            <a:grpSpLocks/>
          </p:cNvGrpSpPr>
          <p:nvPr/>
        </p:nvGrpSpPr>
        <p:grpSpPr bwMode="auto">
          <a:xfrm>
            <a:off x="757238" y="2441575"/>
            <a:ext cx="536575" cy="538163"/>
            <a:chOff x="765521" y="1177132"/>
            <a:chExt cx="536575" cy="538162"/>
          </a:xfrm>
        </p:grpSpPr>
        <p:sp>
          <p:nvSpPr>
            <p:cNvPr id="13" name="Oval 12"/>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13"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2</a:t>
              </a:r>
            </a:p>
          </p:txBody>
        </p:sp>
      </p:grpSp>
      <p:sp>
        <p:nvSpPr>
          <p:cNvPr id="15" name="Content Placeholder 21"/>
          <p:cNvSpPr>
            <a:spLocks/>
          </p:cNvSpPr>
          <p:nvPr/>
        </p:nvSpPr>
        <p:spPr bwMode="auto">
          <a:xfrm>
            <a:off x="1060450" y="3240088"/>
            <a:ext cx="4233863" cy="744537"/>
          </a:xfrm>
          <a:prstGeom prst="roundRect">
            <a:avLst>
              <a:gd name="adj" fmla="val 6968"/>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108000" rIns="432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Place the lollipop stick on the back of your character.</a:t>
            </a:r>
          </a:p>
        </p:txBody>
      </p:sp>
      <p:grpSp>
        <p:nvGrpSpPr>
          <p:cNvPr id="16" name="Group 15"/>
          <p:cNvGrpSpPr>
            <a:grpSpLocks/>
          </p:cNvGrpSpPr>
          <p:nvPr/>
        </p:nvGrpSpPr>
        <p:grpSpPr bwMode="auto">
          <a:xfrm>
            <a:off x="792163" y="3241675"/>
            <a:ext cx="536575" cy="538163"/>
            <a:chOff x="765521" y="1177132"/>
            <a:chExt cx="536575" cy="538162"/>
          </a:xfrm>
        </p:grpSpPr>
        <p:sp>
          <p:nvSpPr>
            <p:cNvPr id="17" name="Oval 16"/>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11"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3</a:t>
              </a:r>
            </a:p>
          </p:txBody>
        </p:sp>
      </p:grpSp>
      <p:sp>
        <p:nvSpPr>
          <p:cNvPr id="20" name="Content Placeholder 21"/>
          <p:cNvSpPr>
            <a:spLocks/>
          </p:cNvSpPr>
          <p:nvPr/>
        </p:nvSpPr>
        <p:spPr bwMode="auto">
          <a:xfrm>
            <a:off x="1025525" y="4240213"/>
            <a:ext cx="4268788" cy="538162"/>
          </a:xfrm>
          <a:prstGeom prst="roundRect">
            <a:avLst>
              <a:gd name="adj" fmla="val 6968"/>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72000" rIns="108000" bIns="7200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Stick it in place with the sticky tape.</a:t>
            </a:r>
          </a:p>
        </p:txBody>
      </p:sp>
      <p:grpSp>
        <p:nvGrpSpPr>
          <p:cNvPr id="21" name="Group 20"/>
          <p:cNvGrpSpPr>
            <a:grpSpLocks/>
          </p:cNvGrpSpPr>
          <p:nvPr/>
        </p:nvGrpSpPr>
        <p:grpSpPr bwMode="auto">
          <a:xfrm>
            <a:off x="757238" y="4240213"/>
            <a:ext cx="536575" cy="538162"/>
            <a:chOff x="765521" y="1177132"/>
            <a:chExt cx="536575" cy="538162"/>
          </a:xfrm>
        </p:grpSpPr>
        <p:sp>
          <p:nvSpPr>
            <p:cNvPr id="22" name="Oval 21"/>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9"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4</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76938" y="765175"/>
            <a:ext cx="2401887"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3738" y="2268538"/>
            <a:ext cx="1582737"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a:grpSpLocks/>
          </p:cNvGrpSpPr>
          <p:nvPr/>
        </p:nvGrpSpPr>
        <p:grpSpPr bwMode="auto">
          <a:xfrm>
            <a:off x="4637088" y="2395538"/>
            <a:ext cx="1304925" cy="2471737"/>
            <a:chOff x="2857713" y="3044470"/>
            <a:chExt cx="1304621" cy="2471591"/>
          </a:xfrm>
        </p:grpSpPr>
        <p:pic>
          <p:nvPicPr>
            <p:cNvPr id="1230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52208" y="3337577"/>
              <a:ext cx="220641" cy="2178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7"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57713" y="3044470"/>
              <a:ext cx="1304621" cy="11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8" name="Content Placeholder 21"/>
          <p:cNvSpPr>
            <a:spLocks/>
          </p:cNvSpPr>
          <p:nvPr/>
        </p:nvSpPr>
        <p:spPr bwMode="auto">
          <a:xfrm>
            <a:off x="1060450" y="5033963"/>
            <a:ext cx="7353300" cy="538162"/>
          </a:xfrm>
          <a:prstGeom prst="roundRect">
            <a:avLst>
              <a:gd name="adj" fmla="val 8046"/>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Hold your puppet up next to a wall, preferably a white wall.</a:t>
            </a:r>
          </a:p>
        </p:txBody>
      </p:sp>
      <p:grpSp>
        <p:nvGrpSpPr>
          <p:cNvPr id="29" name="Group 28"/>
          <p:cNvGrpSpPr>
            <a:grpSpLocks/>
          </p:cNvGrpSpPr>
          <p:nvPr/>
        </p:nvGrpSpPr>
        <p:grpSpPr bwMode="auto">
          <a:xfrm>
            <a:off x="781050" y="5033963"/>
            <a:ext cx="536575" cy="538162"/>
            <a:chOff x="765521" y="1177132"/>
            <a:chExt cx="536575" cy="538162"/>
          </a:xfrm>
        </p:grpSpPr>
        <p:sp>
          <p:nvSpPr>
            <p:cNvPr id="30" name="Oval 29"/>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05"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5</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par>
                                <p:cTn id="11" presetID="10" presetClass="entr" presetSubtype="0"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22" presetClass="entr" presetSubtype="8" fill="hold" grpId="0" nodeType="withEffect">
                                  <p:stCondLst>
                                    <p:cond delay="50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par>
                                <p:cTn id="22" presetID="10" presetClass="entr" presetSubtype="0" fill="hold" nodeType="withEffect">
                                  <p:stCondLst>
                                    <p:cond delay="5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22" presetClass="entr" presetSubtype="8" fill="hold" grpId="0" nodeType="withEffect">
                                  <p:stCondLst>
                                    <p:cond delay="50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par>
                                <p:cTn id="33" presetID="10" presetClass="exit" presetSubtype="0" fill="hold" nodeType="withEffect">
                                  <p:stCondLst>
                                    <p:cond delay="500"/>
                                  </p:stCondLst>
                                  <p:childTnLst>
                                    <p:animEffect transition="out" filter="fade">
                                      <p:cBhvr>
                                        <p:cTn id="34" dur="500"/>
                                        <p:tgtEl>
                                          <p:spTgt spid="4"/>
                                        </p:tgtEl>
                                      </p:cBhvr>
                                    </p:animEffect>
                                    <p:set>
                                      <p:cBhvr>
                                        <p:cTn id="35" dur="1" fill="hold">
                                          <p:stCondLst>
                                            <p:cond delay="499"/>
                                          </p:stCondLst>
                                        </p:cTn>
                                        <p:tgtEl>
                                          <p:spTgt spid="4"/>
                                        </p:tgtEl>
                                        <p:attrNameLst>
                                          <p:attrName>style.visibility</p:attrName>
                                        </p:attrNameLst>
                                      </p:cBhvr>
                                      <p:to>
                                        <p:strVal val="hidden"/>
                                      </p:to>
                                    </p:set>
                                  </p:childTnLst>
                                </p:cTn>
                              </p:par>
                              <p:par>
                                <p:cTn id="36" presetID="10" presetClass="entr" presetSubtype="0" fill="hold" nodeType="withEffect">
                                  <p:stCondLst>
                                    <p:cond delay="50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22" presetClass="entr" presetSubtype="8" fill="hold" grpId="0" nodeType="withEffect">
                                  <p:stCondLst>
                                    <p:cond delay="50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22" presetClass="entr" presetSubtype="8" fill="hold" grpId="0" nodeType="withEffect">
                                  <p:stCondLst>
                                    <p:cond delay="50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5" grpId="0" animBg="1"/>
      <p:bldP spid="20"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rcRect l="24803" b="52295"/>
          <a:stretch>
            <a:fillRect/>
          </a:stretch>
        </p:blipFill>
        <p:spPr bwMode="auto">
          <a:xfrm>
            <a:off x="776288" y="3640138"/>
            <a:ext cx="3897312" cy="276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Content Placeholder 21"/>
          <p:cNvSpPr>
            <a:spLocks/>
          </p:cNvSpPr>
          <p:nvPr/>
        </p:nvSpPr>
        <p:spPr bwMode="auto">
          <a:xfrm>
            <a:off x="1036638" y="1657350"/>
            <a:ext cx="3133725" cy="1062038"/>
          </a:xfrm>
          <a:prstGeom prst="roundRect">
            <a:avLst>
              <a:gd name="adj" fmla="val 6968"/>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72000" rIns="72000" bIns="72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Now, move your character towards the light.  </a:t>
            </a:r>
          </a:p>
          <a:p>
            <a:pPr eaLnBrk="1" hangingPunct="1">
              <a:buFont typeface="Arial" panose="020B0604020202020204" pitchFamily="34" charset="0"/>
              <a:buNone/>
            </a:pPr>
            <a:r>
              <a:rPr lang="en-GB" altLang="en-US"/>
              <a:t>What do you notice?</a:t>
            </a:r>
          </a:p>
        </p:txBody>
      </p:sp>
      <p:grpSp>
        <p:nvGrpSpPr>
          <p:cNvPr id="16" name="Group 15"/>
          <p:cNvGrpSpPr>
            <a:grpSpLocks/>
          </p:cNvGrpSpPr>
          <p:nvPr/>
        </p:nvGrpSpPr>
        <p:grpSpPr bwMode="auto">
          <a:xfrm>
            <a:off x="784225" y="1649413"/>
            <a:ext cx="536575" cy="538162"/>
            <a:chOff x="765521" y="1177132"/>
            <a:chExt cx="536575" cy="538162"/>
          </a:xfrm>
        </p:grpSpPr>
        <p:sp>
          <p:nvSpPr>
            <p:cNvPr id="17" name="Oval 16"/>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37"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7</a:t>
              </a:r>
            </a:p>
          </p:txBody>
        </p:sp>
      </p:grpSp>
      <p:grpSp>
        <p:nvGrpSpPr>
          <p:cNvPr id="4" name="Group 3"/>
          <p:cNvGrpSpPr>
            <a:grpSpLocks/>
          </p:cNvGrpSpPr>
          <p:nvPr/>
        </p:nvGrpSpPr>
        <p:grpSpPr bwMode="auto">
          <a:xfrm>
            <a:off x="6878638" y="1550988"/>
            <a:ext cx="1509712" cy="2568575"/>
            <a:chOff x="6878165" y="760412"/>
            <a:chExt cx="1510185" cy="2568258"/>
          </a:xfrm>
        </p:grpSpPr>
        <p:pic>
          <p:nvPicPr>
            <p:cNvPr id="13334"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5803" y="1298575"/>
              <a:ext cx="223354" cy="203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78165" y="760412"/>
              <a:ext cx="1510185" cy="133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a:grpSpLocks/>
          </p:cNvGrpSpPr>
          <p:nvPr/>
        </p:nvGrpSpPr>
        <p:grpSpPr bwMode="auto">
          <a:xfrm>
            <a:off x="6184900" y="2089150"/>
            <a:ext cx="1304925" cy="2471738"/>
            <a:chOff x="2857713" y="3044470"/>
            <a:chExt cx="1304621" cy="2471591"/>
          </a:xfrm>
        </p:grpSpPr>
        <p:pic>
          <p:nvPicPr>
            <p:cNvPr id="13332" name="Picture 2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52208" y="3337577"/>
              <a:ext cx="220641" cy="2178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3" name="Picture 3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57713" y="3044470"/>
              <a:ext cx="1304621" cy="114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 name="Picture 6"/>
          <p:cNvPicPr>
            <a:picLocks noChangeAspect="1"/>
          </p:cNvPicPr>
          <p:nvPr/>
        </p:nvPicPr>
        <p:blipFill rotWithShape="1">
          <a:blip r:embed="rId7"/>
          <a:srcRect t="13947" r="31401"/>
          <a:stretch/>
        </p:blipFill>
        <p:spPr>
          <a:xfrm>
            <a:off x="2806687" y="420624"/>
            <a:ext cx="5880113" cy="7906096"/>
          </a:xfrm>
          <a:prstGeom prst="roundRect">
            <a:avLst>
              <a:gd name="adj" fmla="val 2549"/>
            </a:avLst>
          </a:prstGeom>
        </p:spPr>
      </p:pic>
      <p:sp>
        <p:nvSpPr>
          <p:cNvPr id="11" name="Content Placeholder 21"/>
          <p:cNvSpPr>
            <a:spLocks/>
          </p:cNvSpPr>
          <p:nvPr/>
        </p:nvSpPr>
        <p:spPr bwMode="auto">
          <a:xfrm>
            <a:off x="1036638" y="765175"/>
            <a:ext cx="7351712" cy="738188"/>
          </a:xfrm>
          <a:prstGeom prst="roundRect">
            <a:avLst>
              <a:gd name="adj" fmla="val 6005"/>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360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Shine the torch or whatever light source you are using onto your puppet. A large shadow of your puppet will appear on the wall.</a:t>
            </a:r>
          </a:p>
        </p:txBody>
      </p:sp>
      <p:grpSp>
        <p:nvGrpSpPr>
          <p:cNvPr id="12" name="Group 11"/>
          <p:cNvGrpSpPr>
            <a:grpSpLocks/>
          </p:cNvGrpSpPr>
          <p:nvPr/>
        </p:nvGrpSpPr>
        <p:grpSpPr bwMode="auto">
          <a:xfrm>
            <a:off x="792163" y="760413"/>
            <a:ext cx="536575" cy="538162"/>
            <a:chOff x="765521" y="1177132"/>
            <a:chExt cx="536575" cy="538162"/>
          </a:xfrm>
        </p:grpSpPr>
        <p:sp>
          <p:nvSpPr>
            <p:cNvPr id="13" name="Oval 12"/>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31"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6</a:t>
              </a:r>
            </a:p>
          </p:txBody>
        </p:sp>
      </p:grpSp>
      <p:sp>
        <p:nvSpPr>
          <p:cNvPr id="34" name="Content Placeholder 21"/>
          <p:cNvSpPr>
            <a:spLocks/>
          </p:cNvSpPr>
          <p:nvPr/>
        </p:nvSpPr>
        <p:spPr bwMode="auto">
          <a:xfrm>
            <a:off x="1054100" y="2886075"/>
            <a:ext cx="3133725" cy="1060450"/>
          </a:xfrm>
          <a:prstGeom prst="roundRect">
            <a:avLst>
              <a:gd name="adj" fmla="val 6968"/>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72000" rIns="72000" bIns="72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Move your character further from the light.  </a:t>
            </a:r>
          </a:p>
          <a:p>
            <a:pPr eaLnBrk="1" hangingPunct="1">
              <a:buFont typeface="Arial" panose="020B0604020202020204" pitchFamily="34" charset="0"/>
              <a:buNone/>
            </a:pPr>
            <a:r>
              <a:rPr lang="en-GB" altLang="en-US"/>
              <a:t>What do you notice?</a:t>
            </a:r>
          </a:p>
        </p:txBody>
      </p:sp>
      <p:grpSp>
        <p:nvGrpSpPr>
          <p:cNvPr id="35" name="Group 34"/>
          <p:cNvGrpSpPr>
            <a:grpSpLocks/>
          </p:cNvGrpSpPr>
          <p:nvPr/>
        </p:nvGrpSpPr>
        <p:grpSpPr bwMode="auto">
          <a:xfrm>
            <a:off x="801688" y="2878138"/>
            <a:ext cx="536575" cy="538162"/>
            <a:chOff x="765521" y="1177132"/>
            <a:chExt cx="536575" cy="538162"/>
          </a:xfrm>
        </p:grpSpPr>
        <p:sp>
          <p:nvSpPr>
            <p:cNvPr id="36" name="Oval 35"/>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9"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8</a:t>
              </a:r>
            </a:p>
          </p:txBody>
        </p:sp>
      </p:grpSp>
      <p:sp>
        <p:nvSpPr>
          <p:cNvPr id="38" name="Content Placeholder 21"/>
          <p:cNvSpPr>
            <a:spLocks/>
          </p:cNvSpPr>
          <p:nvPr/>
        </p:nvSpPr>
        <p:spPr bwMode="auto">
          <a:xfrm>
            <a:off x="1036638" y="4108450"/>
            <a:ext cx="7351712" cy="801688"/>
          </a:xfrm>
          <a:prstGeom prst="roundRect">
            <a:avLst>
              <a:gd name="adj" fmla="val 6968"/>
            </a:avLst>
          </a:prstGeom>
          <a:solidFill>
            <a:srgbClr val="D0FBCD"/>
          </a:solidFill>
          <a:ln>
            <a:noFill/>
          </a:ln>
          <a:extLst>
            <a:ext uri="{91240B29-F687-4F45-9708-019B960494DF}">
              <a14:hiddenLine xmlns:a14="http://schemas.microsoft.com/office/drawing/2010/main" w="9525">
                <a:solidFill>
                  <a:srgbClr val="000000"/>
                </a:solidFill>
                <a:round/>
                <a:headEnd/>
                <a:tailEnd/>
              </a14:hiddenLine>
            </a:ext>
          </a:extLst>
        </p:spPr>
        <p:txBody>
          <a:bodyPr lIns="288000" tIns="72000" rIns="72000" bIns="72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Move the light source to one side whilst you hold the character still.</a:t>
            </a:r>
          </a:p>
          <a:p>
            <a:pPr eaLnBrk="1" hangingPunct="1">
              <a:buFont typeface="Arial" panose="020B0604020202020204" pitchFamily="34" charset="0"/>
              <a:buNone/>
            </a:pPr>
            <a:r>
              <a:rPr lang="en-GB" altLang="en-US"/>
              <a:t>What do you notice?</a:t>
            </a:r>
          </a:p>
        </p:txBody>
      </p:sp>
      <p:grpSp>
        <p:nvGrpSpPr>
          <p:cNvPr id="39" name="Group 38"/>
          <p:cNvGrpSpPr>
            <a:grpSpLocks/>
          </p:cNvGrpSpPr>
          <p:nvPr/>
        </p:nvGrpSpPr>
        <p:grpSpPr bwMode="auto">
          <a:xfrm>
            <a:off x="784225" y="4106863"/>
            <a:ext cx="536575" cy="538162"/>
            <a:chOff x="765521" y="1177132"/>
            <a:chExt cx="536575" cy="538162"/>
          </a:xfrm>
        </p:grpSpPr>
        <p:sp>
          <p:nvSpPr>
            <p:cNvPr id="40" name="Oval 39"/>
            <p:cNvSpPr/>
            <p:nvPr/>
          </p:nvSpPr>
          <p:spPr bwMode="auto">
            <a:xfrm>
              <a:off x="765521" y="1177132"/>
              <a:ext cx="536575" cy="538162"/>
            </a:xfrm>
            <a:prstGeom prst="ellipse">
              <a:avLst/>
            </a:prstGeom>
            <a:solidFill>
              <a:srgbClr val="E94D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27" name="TextBox 4"/>
            <p:cNvSpPr txBox="1">
              <a:spLocks noChangeArrowheads="1"/>
            </p:cNvSpPr>
            <p:nvPr/>
          </p:nvSpPr>
          <p:spPr bwMode="auto">
            <a:xfrm>
              <a:off x="882855" y="1249769"/>
              <a:ext cx="419241" cy="400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rPr>
                <a:t>9</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10" presetClass="entr" presetSubtype="0" fill="hold" nodeType="withEffect">
                                  <p:stCondLst>
                                    <p:cond delay="50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par>
                                <p:cTn id="14" presetID="10" presetClass="entr" presetSubtype="0" fill="hold" nodeType="withEffect">
                                  <p:stCondLst>
                                    <p:cond delay="14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10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22" presetClass="entr" presetSubtype="8" fill="hold"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22" presetClass="entr" presetSubtype="8" fill="hold" grpId="0"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34"/>
                                        </p:tgtEl>
                                        <p:attrNameLst>
                                          <p:attrName>style.visibility</p:attrName>
                                        </p:attrNameLst>
                                      </p:cBhvr>
                                      <p:to>
                                        <p:strVal val="visible"/>
                                      </p:to>
                                    </p:set>
                                    <p:animEffect transition="in" filter="wipe(left)">
                                      <p:cBhvr>
                                        <p:cTn id="38" dur="500"/>
                                        <p:tgtEl>
                                          <p:spTgt spid="3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par>
                                <p:cTn id="44" presetID="22" presetClass="entr" presetSubtype="8" fill="hold" grpId="0" nodeType="withEffect">
                                  <p:stCondLst>
                                    <p:cond delay="500"/>
                                  </p:stCondLst>
                                  <p:childTnLst>
                                    <p:set>
                                      <p:cBhvr>
                                        <p:cTn id="45" dur="1" fill="hold">
                                          <p:stCondLst>
                                            <p:cond delay="0"/>
                                          </p:stCondLst>
                                        </p:cTn>
                                        <p:tgtEl>
                                          <p:spTgt spid="38"/>
                                        </p:tgtEl>
                                        <p:attrNameLst>
                                          <p:attrName>style.visibility</p:attrName>
                                        </p:attrNameLst>
                                      </p:cBhvr>
                                      <p:to>
                                        <p:strVal val="visible"/>
                                      </p:to>
                                    </p:set>
                                    <p:animEffect transition="in" filter="wipe(left)">
                                      <p:cBhvr>
                                        <p:cTn id="4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34" grpId="0" animBg="1"/>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mtClean="0"/>
              <a:t>Here’s What’s Happening…</a:t>
            </a:r>
          </a:p>
        </p:txBody>
      </p:sp>
      <p:sp>
        <p:nvSpPr>
          <p:cNvPr id="8" name="Rounded Rectangle 7"/>
          <p:cNvSpPr/>
          <p:nvPr/>
        </p:nvSpPr>
        <p:spPr>
          <a:xfrm>
            <a:off x="792163" y="2193925"/>
            <a:ext cx="7596187" cy="5524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eaLnBrk="1" fontAlgn="auto" hangingPunct="1">
              <a:spcBef>
                <a:spcPts val="0"/>
              </a:spcBef>
              <a:spcAft>
                <a:spcPts val="1800"/>
              </a:spcAft>
              <a:defRPr/>
            </a:pPr>
            <a:r>
              <a:rPr lang="en-GB" dirty="0">
                <a:solidFill>
                  <a:schemeClr val="tx1"/>
                </a:solidFill>
              </a:rPr>
              <a:t>This is because you are blocking out more of the light coming from the light source so the space with no light – the shadow - gets bigger.</a:t>
            </a:r>
          </a:p>
        </p:txBody>
      </p:sp>
      <p:sp>
        <p:nvSpPr>
          <p:cNvPr id="6" name="Rounded Rectangle 5"/>
          <p:cNvSpPr/>
          <p:nvPr/>
        </p:nvSpPr>
        <p:spPr>
          <a:xfrm>
            <a:off x="2265363" y="1371600"/>
            <a:ext cx="4649787" cy="774700"/>
          </a:xfrm>
          <a:prstGeom prst="roundRect">
            <a:avLst/>
          </a:prstGeom>
          <a:solidFill>
            <a:srgbClr val="005D27"/>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a:defRPr/>
            </a:pPr>
            <a:r>
              <a:rPr lang="en-GB" dirty="0"/>
              <a:t>When you move the character towards</a:t>
            </a:r>
            <a:br>
              <a:rPr lang="en-GB" dirty="0"/>
            </a:br>
            <a:r>
              <a:rPr lang="en-GB" dirty="0"/>
              <a:t>the light your shadow gets bigger. </a:t>
            </a:r>
          </a:p>
        </p:txBody>
      </p:sp>
      <p:sp>
        <p:nvSpPr>
          <p:cNvPr id="7" name="Rounded Rectangle 6"/>
          <p:cNvSpPr/>
          <p:nvPr/>
        </p:nvSpPr>
        <p:spPr>
          <a:xfrm>
            <a:off x="2265363" y="2927350"/>
            <a:ext cx="4649787" cy="1079500"/>
          </a:xfrm>
          <a:prstGeom prst="roundRect">
            <a:avLst/>
          </a:prstGeom>
          <a:solidFill>
            <a:srgbClr val="005D27"/>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a:defRPr/>
            </a:pPr>
            <a:r>
              <a:rPr lang="en-GB" dirty="0"/>
              <a:t>When you move your character further away from the light source your shadow gets smaller. </a:t>
            </a:r>
          </a:p>
        </p:txBody>
      </p:sp>
      <p:sp>
        <p:nvSpPr>
          <p:cNvPr id="9" name="Rounded Rectangle 8"/>
          <p:cNvSpPr/>
          <p:nvPr/>
        </p:nvSpPr>
        <p:spPr>
          <a:xfrm>
            <a:off x="796925" y="4060825"/>
            <a:ext cx="7596188" cy="189388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eaLnBrk="1" fontAlgn="auto" hangingPunct="1">
              <a:spcBef>
                <a:spcPts val="0"/>
              </a:spcBef>
              <a:spcAft>
                <a:spcPts val="1800"/>
              </a:spcAft>
              <a:defRPr/>
            </a:pPr>
            <a:r>
              <a:rPr lang="en-GB" dirty="0">
                <a:solidFill>
                  <a:schemeClr val="tx1"/>
                </a:solidFill>
              </a:rPr>
              <a:t>This is because there is more light coming from the light source making the shadow from the character get smaller.</a:t>
            </a:r>
          </a:p>
          <a:p>
            <a:pPr eaLnBrk="1" fontAlgn="auto" hangingPunct="1">
              <a:spcBef>
                <a:spcPts val="0"/>
              </a:spcBef>
              <a:spcAft>
                <a:spcPts val="1800"/>
              </a:spcAft>
              <a:defRPr/>
            </a:pPr>
            <a:r>
              <a:rPr lang="en-GB" dirty="0">
                <a:solidFill>
                  <a:schemeClr val="tx1"/>
                </a:solidFill>
              </a:rPr>
              <a:t>When you move the light source to one side and then another the shadow should move in the opposite direction. This is because light travels in straight lines towards the object so the shadow will always be behind the lines of light from the light source.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2905</TotalTime>
  <Words>431</Words>
  <Application>Microsoft Office PowerPoint</Application>
  <PresentationFormat>On-screen Show (4:3)</PresentationFormat>
  <Paragraphs>49</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Twinkl SemiBold</vt:lpstr>
      <vt:lpstr>Twinkl</vt:lpstr>
      <vt:lpstr>Calibri</vt:lpstr>
      <vt:lpstr>Sassoon Infant Rg</vt:lpstr>
      <vt:lpstr>Office Theme</vt:lpstr>
      <vt:lpstr>PowerPoint Presentation</vt:lpstr>
      <vt:lpstr>A Riddle to Get You Thinking…</vt:lpstr>
      <vt:lpstr>Shifting Shadows</vt:lpstr>
      <vt:lpstr>What You Need</vt:lpstr>
      <vt:lpstr>What to Do</vt:lpstr>
      <vt:lpstr>PowerPoint Presentation</vt:lpstr>
      <vt:lpstr>Here’s What’s Happening…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241</cp:revision>
  <dcterms:created xsi:type="dcterms:W3CDTF">2014-10-01T16:09:27Z</dcterms:created>
  <dcterms:modified xsi:type="dcterms:W3CDTF">2021-02-08T14:55:45Z</dcterms:modified>
</cp:coreProperties>
</file>