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29"/>
  </p:notesMasterIdLst>
  <p:handoutMasterIdLst>
    <p:handoutMasterId r:id="rId30"/>
  </p:handoutMasterIdLst>
  <p:sldIdLst>
    <p:sldId id="258" r:id="rId2"/>
    <p:sldId id="264" r:id="rId3"/>
    <p:sldId id="275" r:id="rId4"/>
    <p:sldId id="294" r:id="rId5"/>
    <p:sldId id="295" r:id="rId6"/>
    <p:sldId id="296" r:id="rId7"/>
    <p:sldId id="297" r:id="rId8"/>
    <p:sldId id="277" r:id="rId9"/>
    <p:sldId id="299" r:id="rId10"/>
    <p:sldId id="300" r:id="rId11"/>
    <p:sldId id="301" r:id="rId12"/>
    <p:sldId id="302" r:id="rId13"/>
    <p:sldId id="276" r:id="rId14"/>
    <p:sldId id="304" r:id="rId15"/>
    <p:sldId id="305" r:id="rId16"/>
    <p:sldId id="306" r:id="rId17"/>
    <p:sldId id="307" r:id="rId18"/>
    <p:sldId id="308" r:id="rId19"/>
    <p:sldId id="309" r:id="rId20"/>
    <p:sldId id="310" r:id="rId21"/>
    <p:sldId id="311" r:id="rId22"/>
    <p:sldId id="303" r:id="rId23"/>
    <p:sldId id="312" r:id="rId24"/>
    <p:sldId id="313" r:id="rId25"/>
    <p:sldId id="314" r:id="rId26"/>
    <p:sldId id="315" r:id="rId27"/>
    <p:sldId id="267" r:id="rId28"/>
  </p:sldIdLst>
  <p:sldSz cx="9144000" cy="6858000" type="screen4x3"/>
  <p:notesSz cx="6858000" cy="9144000"/>
  <p:embeddedFontLst>
    <p:embeddedFont>
      <p:font typeface="Tuffy" panose="020B0603060100000000" charset="0"/>
      <p:regular r:id="rId31"/>
      <p:bold r:id="rId32"/>
      <p:italic r:id="rId33"/>
      <p:boldItalic r:id="rId34"/>
    </p:embeddedFont>
    <p:embeddedFont>
      <p:font typeface="Calibri" panose="020F0502020204030204" pitchFamily="34" charset="0"/>
      <p:regular r:id="rId35"/>
      <p:bold r:id="rId36"/>
      <p:italic r:id="rId37"/>
      <p:boldItalic r:id="rId38"/>
    </p:embeddedFont>
    <p:embeddedFont>
      <p:font typeface="Twinkl" panose="020B0604020202020204" charset="0"/>
      <p:regular r:id="rId39"/>
      <p:bold r:id="rId40"/>
    </p:embeddedFont>
    <p:embeddedFont>
      <p:font typeface="Tuffy-TTF" panose="020B0603060100000000" charset="0"/>
      <p:regular r:id="rId41"/>
      <p:bold r:id="rId42"/>
      <p:italic r:id="rId43"/>
      <p:boldItalic r:id="rId4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15A25"/>
    <a:srgbClr val="9DDCF9"/>
    <a:srgbClr val="18A0DB"/>
    <a:srgbClr val="DE1E5A"/>
    <a:srgbClr val="BC0105"/>
    <a:srgbClr val="4DB1E3"/>
    <a:srgbClr val="80C1EB"/>
    <a:srgbClr val="ACDDFC"/>
    <a:srgbClr val="FFFFFF"/>
    <a:srgbClr val="4AA1D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4" autoAdjust="0"/>
    <p:restoredTop sz="94660"/>
  </p:normalViewPr>
  <p:slideViewPr>
    <p:cSldViewPr snapToGrid="0" showGuides="1">
      <p:cViewPr varScale="1">
        <p:scale>
          <a:sx n="73" d="100"/>
          <a:sy n="73" d="100"/>
        </p:scale>
        <p:origin x="1320" y="78"/>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9.fntdata"/><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font" Target="fonts/font4.fntdata"/><Relationship Id="rId42" Type="http://schemas.openxmlformats.org/officeDocument/2006/relationships/font" Target="fonts/font12.fntdata"/><Relationship Id="rId47"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3.fntdata"/><Relationship Id="rId38" Type="http://schemas.openxmlformats.org/officeDocument/2006/relationships/font" Target="fonts/font8.fntdata"/><Relationship Id="rId46"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41" Type="http://schemas.openxmlformats.org/officeDocument/2006/relationships/font" Target="fonts/font11.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2.fntdata"/><Relationship Id="rId37" Type="http://schemas.openxmlformats.org/officeDocument/2006/relationships/font" Target="fonts/font7.fntdata"/><Relationship Id="rId40" Type="http://schemas.openxmlformats.org/officeDocument/2006/relationships/font" Target="fonts/font10.fntdata"/><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6.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1.fntdata"/><Relationship Id="rId44" Type="http://schemas.openxmlformats.org/officeDocument/2006/relationships/font" Target="fonts/font14.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handoutMaster" Target="handoutMasters/handoutMaster1.xml"/><Relationship Id="rId35" Type="http://schemas.openxmlformats.org/officeDocument/2006/relationships/font" Target="fonts/font5.fntdata"/><Relationship Id="rId43" Type="http://schemas.openxmlformats.org/officeDocument/2006/relationships/font" Target="fonts/font13.fntdata"/><Relationship Id="rId48"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10/06/2020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10/06/2020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2" name="Rectangle 1">
            <a:hlinkClick r:id="rId4"/>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tiff"/><Relationship Id="rId1" Type="http://schemas.openxmlformats.org/officeDocument/2006/relationships/slideLayout" Target="../slideLayouts/slideLayout3.xml"/><Relationship Id="rId5" Type="http://schemas.openxmlformats.org/officeDocument/2006/relationships/image" Target="../media/image17.png"/><Relationship Id="rId4" Type="http://schemas.openxmlformats.org/officeDocument/2006/relationships/image" Target="../media/image16.png"/></Relationships>
</file>

<file path=ppt/slides/_rels/slide12.xml.rels><?xml version="1.0" encoding="UTF-8" standalone="yes"?>
<Relationships xmlns="http://schemas.openxmlformats.org/package/2006/relationships"><Relationship Id="rId8" Type="http://schemas.openxmlformats.org/officeDocument/2006/relationships/hyperlink" Target="https://commons.wikimedia.org/wiki/File:Mombasa-Schmilblick.jpg" TargetMode="External"/><Relationship Id="rId3" Type="http://schemas.openxmlformats.org/officeDocument/2006/relationships/image" Target="../media/image19.jpeg"/><Relationship Id="rId7" Type="http://schemas.openxmlformats.org/officeDocument/2006/relationships/image" Target="../media/image20.jpeg"/><Relationship Id="rId2" Type="http://schemas.openxmlformats.org/officeDocument/2006/relationships/image" Target="../media/image18.png"/><Relationship Id="rId1" Type="http://schemas.openxmlformats.org/officeDocument/2006/relationships/slideLayout" Target="../slideLayouts/slideLayout3.xml"/><Relationship Id="rId6" Type="http://schemas.openxmlformats.org/officeDocument/2006/relationships/hyperlink" Target="https://creativecommons.org/licenses/by/2.0/uk/" TargetMode="External"/><Relationship Id="rId5" Type="http://schemas.openxmlformats.org/officeDocument/2006/relationships/hyperlink" Target="https://www.flickr.com/people/67474281@N00" TargetMode="External"/><Relationship Id="rId4" Type="http://schemas.openxmlformats.org/officeDocument/2006/relationships/hyperlink" Target="https://commons.wikimedia.org/wiki/File:Mombasa_Building.jpg" TargetMode="External"/><Relationship Id="rId9" Type="http://schemas.openxmlformats.org/officeDocument/2006/relationships/hyperlink" Target="https://www.flickr.com/photos/schmilblick/5932438803" TargetMode="External"/></Relationships>
</file>

<file path=ppt/slides/_rels/slide1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42951" y="5299468"/>
            <a:ext cx="7791450" cy="1147021"/>
          </a:xfrm>
          <a:prstGeom prst="rect">
            <a:avLst/>
          </a:prstGeom>
        </p:spPr>
        <p:txBody>
          <a:bodyPr wrap="square" lIns="0" tIns="0" rIns="0" bIns="0">
            <a:spAutoFit/>
          </a:bodyPr>
          <a:lstStyle/>
          <a:p>
            <a:pPr algn="ctr"/>
            <a:r>
              <a:rPr lang="en-GB" sz="2800" dirty="0"/>
              <a:t>Kenya is located in East Africa,</a:t>
            </a:r>
          </a:p>
          <a:p>
            <a:pPr algn="ctr"/>
            <a:r>
              <a:rPr lang="en-GB" sz="2800" dirty="0"/>
              <a:t>which lies on the Equator</a:t>
            </a: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9764" y="640051"/>
            <a:ext cx="7524473" cy="4465072"/>
          </a:xfrm>
          <a:prstGeom prst="rect">
            <a:avLst/>
          </a:prstGeom>
        </p:spPr>
      </p:pic>
    </p:spTree>
    <p:extLst>
      <p:ext uri="{BB962C8B-B14F-4D97-AF65-F5344CB8AC3E}">
        <p14:creationId xmlns:p14="http://schemas.microsoft.com/office/powerpoint/2010/main" val="12862372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835666" y="1083289"/>
            <a:ext cx="4432620" cy="517065"/>
          </a:xfrm>
          <a:prstGeom prst="rect">
            <a:avLst/>
          </a:prstGeom>
        </p:spPr>
        <p:txBody>
          <a:bodyPr wrap="square" lIns="0" tIns="0" rIns="0" bIns="0">
            <a:spAutoFit/>
          </a:bodyPr>
          <a:lstStyle/>
          <a:p>
            <a:pPr algn="ctr">
              <a:lnSpc>
                <a:spcPct val="120000"/>
              </a:lnSpc>
            </a:pPr>
            <a:r>
              <a:rPr lang="en-GB" sz="2800" dirty="0"/>
              <a:t>The population of Kenya is</a:t>
            </a:r>
            <a:endParaRPr lang="en-GB" sz="1600" dirty="0"/>
          </a:p>
        </p:txBody>
      </p:sp>
      <p:grpSp>
        <p:nvGrpSpPr>
          <p:cNvPr id="8" name="Group 7"/>
          <p:cNvGrpSpPr/>
          <p:nvPr/>
        </p:nvGrpSpPr>
        <p:grpSpPr>
          <a:xfrm>
            <a:off x="912661" y="1899089"/>
            <a:ext cx="7555064" cy="3544349"/>
            <a:chOff x="912661" y="1748087"/>
            <a:chExt cx="7555064" cy="3544349"/>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12661" y="1748087"/>
              <a:ext cx="2888902" cy="3544349"/>
            </a:xfrm>
            <a:prstGeom prst="rect">
              <a:avLst/>
            </a:prstGeom>
          </p:spPr>
        </p:pic>
        <p:sp>
          <p:nvSpPr>
            <p:cNvPr id="6" name="Rectangle 5"/>
            <p:cNvSpPr/>
            <p:nvPr/>
          </p:nvSpPr>
          <p:spPr>
            <a:xfrm>
              <a:off x="3934437" y="1845103"/>
              <a:ext cx="4533288" cy="3077766"/>
            </a:xfrm>
            <a:prstGeom prst="rect">
              <a:avLst/>
            </a:prstGeom>
          </p:spPr>
          <p:txBody>
            <a:bodyPr wrap="square" lIns="0" tIns="0" rIns="0" bIns="0">
              <a:spAutoFit/>
            </a:bodyPr>
            <a:lstStyle/>
            <a:p>
              <a:r>
                <a:rPr lang="en-GB" sz="10000" b="1" dirty="0">
                  <a:solidFill>
                    <a:srgbClr val="F15A25"/>
                  </a:solidFill>
                </a:rPr>
                <a:t>47.5 million.</a:t>
              </a:r>
            </a:p>
          </p:txBody>
        </p:sp>
        <p:sp>
          <p:nvSpPr>
            <p:cNvPr id="7" name="Rectangle 6"/>
            <p:cNvSpPr/>
            <p:nvPr/>
          </p:nvSpPr>
          <p:spPr>
            <a:xfrm>
              <a:off x="3784785" y="4824070"/>
              <a:ext cx="1731365" cy="295466"/>
            </a:xfrm>
            <a:prstGeom prst="rect">
              <a:avLst/>
            </a:prstGeom>
          </p:spPr>
          <p:txBody>
            <a:bodyPr wrap="square" lIns="0" tIns="0" rIns="0" bIns="0">
              <a:spAutoFit/>
            </a:bodyPr>
            <a:lstStyle/>
            <a:p>
              <a:pPr algn="ctr">
                <a:lnSpc>
                  <a:spcPct val="120000"/>
                </a:lnSpc>
              </a:pPr>
              <a:r>
                <a:rPr lang="en-GB" sz="1600" dirty="0"/>
                <a:t>(2019 Census)</a:t>
              </a:r>
            </a:p>
          </p:txBody>
        </p:sp>
      </p:grpSp>
    </p:spTree>
    <p:extLst>
      <p:ext uri="{BB962C8B-B14F-4D97-AF65-F5344CB8AC3E}">
        <p14:creationId xmlns:p14="http://schemas.microsoft.com/office/powerpoint/2010/main" val="17438880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723900" y="1663700"/>
            <a:ext cx="5372100" cy="3877985"/>
          </a:xfrm>
          <a:prstGeom prst="rect">
            <a:avLst/>
          </a:prstGeom>
        </p:spPr>
        <p:txBody>
          <a:bodyPr wrap="square" lIns="0" tIns="0" rIns="0" bIns="0">
            <a:spAutoFit/>
          </a:bodyPr>
          <a:lstStyle/>
          <a:p>
            <a:r>
              <a:rPr lang="en-AU" sz="2800" dirty="0"/>
              <a:t>The two official languages in Kenya are English and Swahili, although there are around 60 languages spoken in different parts of the country. </a:t>
            </a:r>
          </a:p>
          <a:p>
            <a:endParaRPr lang="en-AU" sz="2800" dirty="0"/>
          </a:p>
          <a:p>
            <a:r>
              <a:rPr lang="en-AU" sz="2800" dirty="0"/>
              <a:t>Almost everyone in Kenya </a:t>
            </a:r>
          </a:p>
          <a:p>
            <a:r>
              <a:rPr lang="en-AU" sz="2800" dirty="0"/>
              <a:t>speaks more than one</a:t>
            </a:r>
          </a:p>
          <a:p>
            <a:r>
              <a:rPr lang="en-AU" sz="2800" dirty="0"/>
              <a:t>African language!</a:t>
            </a:r>
            <a:endParaRPr lang="en-GB" sz="2800" dirty="0"/>
          </a:p>
        </p:txBody>
      </p:sp>
      <p:pic>
        <p:nvPicPr>
          <p:cNvPr id="7" name="Picture 6"/>
          <p:cNvPicPr>
            <a:picLocks noChangeAspect="1"/>
          </p:cNvPicPr>
          <p:nvPr/>
        </p:nvPicPr>
        <p:blipFill rotWithShape="1">
          <a:blip r:embed="rId2" cstate="print">
            <a:extLst>
              <a:ext uri="{28A0092B-C50C-407E-A947-70E740481C1C}">
                <a14:useLocalDpi xmlns:a14="http://schemas.microsoft.com/office/drawing/2010/main" val="0"/>
              </a:ext>
            </a:extLst>
          </a:blip>
          <a:srcRect t="-6381" b="5767"/>
          <a:stretch/>
        </p:blipFill>
        <p:spPr>
          <a:xfrm>
            <a:off x="5108895" y="1238201"/>
            <a:ext cx="3378903" cy="5162599"/>
          </a:xfrm>
          <a:prstGeom prst="rect">
            <a:avLst/>
          </a:prstGeom>
        </p:spPr>
      </p:pic>
    </p:spTree>
    <p:extLst>
      <p:ext uri="{BB962C8B-B14F-4D97-AF65-F5344CB8AC3E}">
        <p14:creationId xmlns:p14="http://schemas.microsoft.com/office/powerpoint/2010/main" val="38261841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42951" y="5422623"/>
            <a:ext cx="7791450" cy="430887"/>
          </a:xfrm>
          <a:prstGeom prst="rect">
            <a:avLst/>
          </a:prstGeom>
        </p:spPr>
        <p:txBody>
          <a:bodyPr wrap="square" lIns="0" tIns="0" rIns="0" bIns="0">
            <a:spAutoFit/>
          </a:bodyPr>
          <a:lstStyle/>
          <a:p>
            <a:pPr algn="ctr"/>
            <a:r>
              <a:rPr lang="en-AU" sz="2800" dirty="0"/>
              <a:t>The currency is the Kenyan Shilling.</a:t>
            </a:r>
            <a:endParaRPr lang="en-GB" sz="2800"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27201" y="1367160"/>
            <a:ext cx="5822950" cy="2965655"/>
          </a:xfrm>
          <a:prstGeom prst="rect">
            <a:avLst/>
          </a:prstGeom>
        </p:spPr>
      </p:pic>
    </p:spTree>
    <p:extLst>
      <p:ext uri="{BB962C8B-B14F-4D97-AF65-F5344CB8AC3E}">
        <p14:creationId xmlns:p14="http://schemas.microsoft.com/office/powerpoint/2010/main" val="31442406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676275" y="864057"/>
            <a:ext cx="7791450" cy="430887"/>
          </a:xfrm>
          <a:prstGeom prst="rect">
            <a:avLst/>
          </a:prstGeom>
        </p:spPr>
        <p:txBody>
          <a:bodyPr wrap="square" lIns="0" tIns="0" rIns="0" bIns="0">
            <a:spAutoFit/>
          </a:bodyPr>
          <a:lstStyle/>
          <a:p>
            <a:pPr algn="ctr"/>
            <a:r>
              <a:rPr lang="en-AU" sz="2800" dirty="0"/>
              <a:t>This is Kenya’s flag:</a:t>
            </a:r>
            <a:endParaRPr lang="en-GB" sz="2800" dirty="0"/>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67573" y="1527774"/>
            <a:ext cx="5608855" cy="3641126"/>
          </a:xfrm>
          <a:prstGeom prst="rect">
            <a:avLst/>
          </a:prstGeom>
        </p:spPr>
      </p:pic>
      <p:sp>
        <p:nvSpPr>
          <p:cNvPr id="8" name="Rectangle 7"/>
          <p:cNvSpPr/>
          <p:nvPr/>
        </p:nvSpPr>
        <p:spPr>
          <a:xfrm>
            <a:off x="676275" y="5625823"/>
            <a:ext cx="7791450" cy="430887"/>
          </a:xfrm>
          <a:prstGeom prst="rect">
            <a:avLst/>
          </a:prstGeom>
        </p:spPr>
        <p:txBody>
          <a:bodyPr wrap="square" lIns="0" tIns="0" rIns="0" bIns="0">
            <a:spAutoFit/>
          </a:bodyPr>
          <a:lstStyle/>
          <a:p>
            <a:pPr algn="ctr"/>
            <a:r>
              <a:rPr lang="en-AU" sz="2800" dirty="0"/>
              <a:t>Kenya is officially called the Republic of Kenya.</a:t>
            </a:r>
            <a:endParaRPr lang="en-GB" sz="2800" dirty="0"/>
          </a:p>
        </p:txBody>
      </p:sp>
    </p:spTree>
    <p:extLst>
      <p:ext uri="{BB962C8B-B14F-4D97-AF65-F5344CB8AC3E}">
        <p14:creationId xmlns:p14="http://schemas.microsoft.com/office/powerpoint/2010/main" val="6218742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906242" y="1334887"/>
            <a:ext cx="5066720" cy="4401205"/>
          </a:xfrm>
          <a:prstGeom prst="rect">
            <a:avLst/>
          </a:prstGeom>
          <a:noFill/>
        </p:spPr>
        <p:txBody>
          <a:bodyPr wrap="square" rtlCol="0">
            <a:spAutoFit/>
          </a:bodyPr>
          <a:lstStyle/>
          <a:p>
            <a:r>
              <a:rPr lang="en-GB" sz="2800" dirty="0"/>
              <a:t>More than 8 out of 10 Kenyans are Christian. </a:t>
            </a:r>
          </a:p>
          <a:p>
            <a:endParaRPr lang="en-GB" sz="2800" dirty="0"/>
          </a:p>
          <a:p>
            <a:r>
              <a:rPr lang="en-GB" sz="2800" dirty="0"/>
              <a:t>Islam is the second largest religion (about 1 in 10 people). </a:t>
            </a:r>
          </a:p>
          <a:p>
            <a:endParaRPr lang="en-GB" sz="2800" dirty="0"/>
          </a:p>
          <a:p>
            <a:r>
              <a:rPr lang="en-GB" sz="2800" dirty="0"/>
              <a:t>The other religions of Kenyans are Baha’i, Buddhism, Hinduism and traditional African beliefs.</a:t>
            </a: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551831" y="1393091"/>
            <a:ext cx="2860723" cy="4500694"/>
          </a:xfrm>
          <a:prstGeom prst="rect">
            <a:avLst/>
          </a:prstGeom>
        </p:spPr>
      </p:pic>
    </p:spTree>
    <p:extLst>
      <p:ext uri="{BB962C8B-B14F-4D97-AF65-F5344CB8AC3E}">
        <p14:creationId xmlns:p14="http://schemas.microsoft.com/office/powerpoint/2010/main" val="29545855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671510" y="5423905"/>
            <a:ext cx="7791450" cy="430887"/>
          </a:xfrm>
          <a:prstGeom prst="rect">
            <a:avLst/>
          </a:prstGeom>
        </p:spPr>
        <p:txBody>
          <a:bodyPr wrap="square" lIns="0" tIns="0" rIns="0" bIns="0">
            <a:spAutoFit/>
          </a:bodyPr>
          <a:lstStyle/>
          <a:p>
            <a:pPr algn="ctr"/>
            <a:r>
              <a:rPr lang="en-AU" sz="2800" dirty="0"/>
              <a:t>The capital of Kenya is Nairobi.</a:t>
            </a:r>
            <a:endParaRPr lang="en-GB" sz="2800" dirty="0"/>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99866" y="627979"/>
            <a:ext cx="6134738" cy="4466224"/>
          </a:xfrm>
          <a:prstGeom prst="roundRect">
            <a:avLst>
              <a:gd name="adj" fmla="val 4458"/>
            </a:avLst>
          </a:prstGeom>
        </p:spPr>
      </p:pic>
    </p:spTree>
    <p:extLst>
      <p:ext uri="{BB962C8B-B14F-4D97-AF65-F5344CB8AC3E}">
        <p14:creationId xmlns:p14="http://schemas.microsoft.com/office/powerpoint/2010/main" val="404837611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103926" y="568372"/>
            <a:ext cx="5443914" cy="5721257"/>
          </a:xfrm>
          <a:prstGeom prst="rect">
            <a:avLst/>
          </a:prstGeom>
        </p:spPr>
      </p:pic>
      <p:sp>
        <p:nvSpPr>
          <p:cNvPr id="6" name="Rounded Rectangle 5"/>
          <p:cNvSpPr/>
          <p:nvPr/>
        </p:nvSpPr>
        <p:spPr>
          <a:xfrm>
            <a:off x="587231" y="789328"/>
            <a:ext cx="6300130" cy="2148218"/>
          </a:xfrm>
          <a:prstGeom prst="roundRect">
            <a:avLst>
              <a:gd name="adj" fmla="val 8076"/>
            </a:avLst>
          </a:prstGeom>
          <a:solidFill>
            <a:schemeClr val="bg1"/>
          </a:solidFill>
        </p:spPr>
        <p:txBody>
          <a:bodyPr wrap="square" lIns="108000" tIns="108000" rIns="108000" bIns="108000">
            <a:spAutoFit/>
          </a:bodyPr>
          <a:lstStyle/>
          <a:p>
            <a:pPr algn="ctr"/>
            <a:r>
              <a:rPr lang="en-AU" sz="2800" dirty="0"/>
              <a:t>Nairobi is the biggest city in Kenya. </a:t>
            </a:r>
          </a:p>
          <a:p>
            <a:pPr algn="ctr"/>
            <a:r>
              <a:rPr lang="en-AU" sz="2800" dirty="0"/>
              <a:t>Its name means ‘cool water’ in the </a:t>
            </a:r>
            <a:r>
              <a:rPr lang="en-AU" sz="2800" dirty="0" err="1"/>
              <a:t>Maasai</a:t>
            </a:r>
            <a:r>
              <a:rPr lang="en-AU" sz="2800" dirty="0"/>
              <a:t> language. The Nairobi River flows through the city.</a:t>
            </a:r>
            <a:endParaRPr lang="en-GB" sz="2800" dirty="0"/>
          </a:p>
        </p:txBody>
      </p:sp>
    </p:spTree>
    <p:extLst>
      <p:ext uri="{BB962C8B-B14F-4D97-AF65-F5344CB8AC3E}">
        <p14:creationId xmlns:p14="http://schemas.microsoft.com/office/powerpoint/2010/main" val="30188378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26202" y="4552291"/>
            <a:ext cx="7791450" cy="1723549"/>
          </a:xfrm>
          <a:prstGeom prst="rect">
            <a:avLst/>
          </a:prstGeom>
        </p:spPr>
        <p:txBody>
          <a:bodyPr wrap="square" lIns="0" tIns="0" rIns="0" bIns="0">
            <a:spAutoFit/>
          </a:bodyPr>
          <a:lstStyle/>
          <a:p>
            <a:pPr algn="ctr"/>
            <a:r>
              <a:rPr lang="en-AU" sz="2800" dirty="0"/>
              <a:t>The sunniest time of year is from December to March. The coolest months are June and July. There are only two seasons (wet and dry) because Nairobi is so near the equator.</a:t>
            </a:r>
            <a:endParaRPr lang="en-GB" sz="2800" dirty="0"/>
          </a:p>
        </p:txBody>
      </p:sp>
      <p:pic>
        <p:nvPicPr>
          <p:cNvPr id="6" name="Picture 2" descr="File:Nairobi.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54717" y="597616"/>
            <a:ext cx="5134420" cy="3850815"/>
          </a:xfrm>
          <a:prstGeom prst="roundRect">
            <a:avLst>
              <a:gd name="adj" fmla="val 5121"/>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2327292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41531" y="990323"/>
            <a:ext cx="7791450" cy="861774"/>
          </a:xfrm>
          <a:prstGeom prst="rect">
            <a:avLst/>
          </a:prstGeom>
        </p:spPr>
        <p:txBody>
          <a:bodyPr wrap="square" lIns="0" tIns="0" rIns="0" bIns="0">
            <a:spAutoFit/>
          </a:bodyPr>
          <a:lstStyle/>
          <a:p>
            <a:r>
              <a:rPr lang="en-AU" sz="2800" dirty="0"/>
              <a:t>The people who live in Nairobi come from many different cultures.</a:t>
            </a:r>
            <a:endParaRPr lang="en-GB" sz="2800" dirty="0"/>
          </a:p>
        </p:txBody>
      </p:sp>
      <p:sp>
        <p:nvSpPr>
          <p:cNvPr id="7" name="Rectangle 6"/>
          <p:cNvSpPr/>
          <p:nvPr/>
        </p:nvSpPr>
        <p:spPr>
          <a:xfrm>
            <a:off x="741531" y="1965956"/>
            <a:ext cx="7791450" cy="861774"/>
          </a:xfrm>
          <a:prstGeom prst="rect">
            <a:avLst/>
          </a:prstGeom>
        </p:spPr>
        <p:txBody>
          <a:bodyPr wrap="square" lIns="0" tIns="0" rIns="0" bIns="0">
            <a:spAutoFit/>
          </a:bodyPr>
          <a:lstStyle/>
          <a:p>
            <a:r>
              <a:rPr lang="en-AU" sz="2800" dirty="0"/>
              <a:t>There are many churches, mosques, temples </a:t>
            </a:r>
            <a:br>
              <a:rPr lang="en-AU" sz="2800" dirty="0"/>
            </a:br>
            <a:r>
              <a:rPr lang="en-AU" sz="2800" dirty="0"/>
              <a:t>and </a:t>
            </a:r>
            <a:r>
              <a:rPr lang="en-AU" sz="2800" dirty="0" err="1"/>
              <a:t>gurdwaras</a:t>
            </a:r>
            <a:r>
              <a:rPr lang="en-AU" sz="2800" dirty="0"/>
              <a:t> in the city.</a:t>
            </a:r>
            <a:endParaRPr lang="en-GB" sz="2800" dirty="0"/>
          </a:p>
        </p:txBody>
      </p:sp>
      <p:sp>
        <p:nvSpPr>
          <p:cNvPr id="8" name="Rectangle 7"/>
          <p:cNvSpPr/>
          <p:nvPr/>
        </p:nvSpPr>
        <p:spPr>
          <a:xfrm>
            <a:off x="741531" y="4834144"/>
            <a:ext cx="7791450" cy="1292662"/>
          </a:xfrm>
          <a:prstGeom prst="rect">
            <a:avLst/>
          </a:prstGeom>
        </p:spPr>
        <p:txBody>
          <a:bodyPr wrap="square" lIns="0" tIns="0" rIns="0" bIns="0">
            <a:spAutoFit/>
          </a:bodyPr>
          <a:lstStyle/>
          <a:p>
            <a:r>
              <a:rPr lang="en-AU" sz="2800" dirty="0"/>
              <a:t>It is one of Africa’s most modern cities. There are thousands of businesses and companies in Nairobi. Also, many tourists visit every year.</a:t>
            </a:r>
            <a:endParaRPr lang="en-GB" sz="2800" dirty="0"/>
          </a:p>
        </p:txBody>
      </p:sp>
      <p:grpSp>
        <p:nvGrpSpPr>
          <p:cNvPr id="13" name="Group 12"/>
          <p:cNvGrpSpPr/>
          <p:nvPr/>
        </p:nvGrpSpPr>
        <p:grpSpPr>
          <a:xfrm>
            <a:off x="906821" y="3122488"/>
            <a:ext cx="7460871" cy="1472045"/>
            <a:chOff x="969137" y="2894418"/>
            <a:chExt cx="7460871" cy="1472045"/>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72603" y="2894418"/>
              <a:ext cx="2157405" cy="1472045"/>
            </a:xfrm>
            <a:prstGeom prst="rect">
              <a:avLst/>
            </a:prstGeom>
          </p:spPr>
        </p:pic>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110978" y="2895305"/>
              <a:ext cx="2067297" cy="1461818"/>
            </a:xfrm>
            <a:prstGeom prst="rect">
              <a:avLst/>
            </a:prstGeom>
          </p:spPr>
        </p:pic>
        <p:pic>
          <p:nvPicPr>
            <p:cNvPr id="11" name="Picture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86442" y="2894418"/>
              <a:ext cx="1877994" cy="1472045"/>
            </a:xfrm>
            <a:prstGeom prst="rect">
              <a:avLst/>
            </a:prstGeom>
          </p:spPr>
        </p:pic>
        <p:pic>
          <p:nvPicPr>
            <p:cNvPr id="12" name="Picture 1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69137" y="2894418"/>
              <a:ext cx="1033674" cy="1461818"/>
            </a:xfrm>
            <a:prstGeom prst="rect">
              <a:avLst/>
            </a:prstGeom>
          </p:spPr>
        </p:pic>
      </p:grpSp>
    </p:spTree>
    <p:extLst>
      <p:ext uri="{BB962C8B-B14F-4D97-AF65-F5344CB8AC3E}">
        <p14:creationId xmlns:p14="http://schemas.microsoft.com/office/powerpoint/2010/main" val="86876043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840851" y="871818"/>
            <a:ext cx="7462299" cy="1384995"/>
          </a:xfrm>
          <a:prstGeom prst="rect">
            <a:avLst/>
          </a:prstGeom>
          <a:noFill/>
        </p:spPr>
        <p:txBody>
          <a:bodyPr wrap="none" rtlCol="0">
            <a:spAutoFit/>
          </a:bodyPr>
          <a:lstStyle/>
          <a:p>
            <a:pPr algn="ctr"/>
            <a:r>
              <a:rPr lang="en-GB" sz="2800" dirty="0"/>
              <a:t>The second biggest city in Kenya is Mombasa.</a:t>
            </a:r>
          </a:p>
          <a:p>
            <a:pPr algn="ctr"/>
            <a:r>
              <a:rPr lang="en-GB" sz="2800" dirty="0"/>
              <a:t>It is a seaport city that was first built around</a:t>
            </a:r>
          </a:p>
          <a:p>
            <a:pPr algn="ctr"/>
            <a:r>
              <a:rPr lang="en-GB" sz="2800" dirty="0"/>
              <a:t>the year 900 AD.</a:t>
            </a:r>
            <a:endParaRPr lang="en-GB" dirty="0"/>
          </a:p>
        </p:txBody>
      </p:sp>
      <p:pic>
        <p:nvPicPr>
          <p:cNvPr id="2" name="Picture 1"/>
          <p:cNvPicPr>
            <a:picLocks noChangeAspect="1"/>
          </p:cNvPicPr>
          <p:nvPr/>
        </p:nvPicPr>
        <p:blipFill>
          <a:blip r:embed="rId2"/>
          <a:stretch>
            <a:fillRect/>
          </a:stretch>
        </p:blipFill>
        <p:spPr>
          <a:xfrm>
            <a:off x="3598371" y="3361938"/>
            <a:ext cx="3560373" cy="134124"/>
          </a:xfrm>
          <a:prstGeom prst="rect">
            <a:avLst/>
          </a:prstGeom>
        </p:spPr>
      </p:pic>
      <p:grpSp>
        <p:nvGrpSpPr>
          <p:cNvPr id="13" name="Group 12"/>
          <p:cNvGrpSpPr/>
          <p:nvPr/>
        </p:nvGrpSpPr>
        <p:grpSpPr>
          <a:xfrm>
            <a:off x="1225220" y="2664403"/>
            <a:ext cx="6693561" cy="3581073"/>
            <a:chOff x="1538814" y="2664403"/>
            <a:chExt cx="6693561" cy="3581073"/>
          </a:xfrm>
        </p:grpSpPr>
        <p:grpSp>
          <p:nvGrpSpPr>
            <p:cNvPr id="11" name="Group 10"/>
            <p:cNvGrpSpPr/>
            <p:nvPr/>
          </p:nvGrpSpPr>
          <p:grpSpPr>
            <a:xfrm>
              <a:off x="1538814" y="2664403"/>
              <a:ext cx="2310535" cy="3581073"/>
              <a:chOff x="1538814" y="2664403"/>
              <a:chExt cx="2310535" cy="3581073"/>
            </a:xfrm>
          </p:grpSpPr>
          <p:pic>
            <p:nvPicPr>
              <p:cNvPr id="7" name="Picture 2" descr="File:Mombasa Building.jpg"/>
              <p:cNvPicPr>
                <a:picLocks noChangeAspect="1" noChangeArrowheads="1"/>
              </p:cNvPicPr>
              <p:nvPr/>
            </p:nvPicPr>
            <p:blipFill rotWithShape="1">
              <a:blip r:embed="rId3">
                <a:extLst>
                  <a:ext uri="{28A0092B-C50C-407E-A947-70E740481C1C}">
                    <a14:useLocalDpi xmlns:a14="http://schemas.microsoft.com/office/drawing/2010/main" val="0"/>
                  </a:ext>
                </a:extLst>
              </a:blip>
              <a:srcRect l="-1" r="2923"/>
              <a:stretch/>
            </p:blipFill>
            <p:spPr bwMode="auto">
              <a:xfrm>
                <a:off x="1538814" y="2664403"/>
                <a:ext cx="2310535" cy="3173483"/>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21"/>
              <p:cNvSpPr txBox="1">
                <a:spLocks noChangeArrowheads="1"/>
              </p:cNvSpPr>
              <p:nvPr/>
            </p:nvSpPr>
            <p:spPr bwMode="auto">
              <a:xfrm>
                <a:off x="1538814" y="6147905"/>
                <a:ext cx="2310535"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latin typeface="Tuffy-TTF" panose="020B0603060100000000" pitchFamily="34" charset="0"/>
                    <a:ea typeface="Tuffy" panose="020B0603060100000000" pitchFamily="34" charset="0"/>
                    <a:cs typeface="Arial" panose="020B0604020202020204" pitchFamily="34" charset="0"/>
                  </a:rPr>
                  <a:t>“</a:t>
                </a:r>
                <a:r>
                  <a:rPr lang="en-GB" altLang="en-US" sz="500" b="1" dirty="0">
                    <a:latin typeface="Tuffy-TTF" panose="020B0603060100000000" pitchFamily="34" charset="0"/>
                    <a:ea typeface="Tuffy" panose="020B0603060100000000" pitchFamily="34" charset="0"/>
                    <a:cs typeface="Arial" panose="020B0604020202020204" pitchFamily="34" charset="0"/>
                    <a:hlinkClick r:id="rId4"/>
                  </a:rPr>
                  <a:t>Mombasa Building</a:t>
                </a:r>
                <a:r>
                  <a:rPr lang="en-GB" altLang="en-US" sz="500" dirty="0">
                    <a:latin typeface="Tuffy-TTF" panose="020B0603060100000000" pitchFamily="34" charset="0"/>
                    <a:ea typeface="Tuffy" panose="020B0603060100000000" pitchFamily="34" charset="0"/>
                    <a:cs typeface="Arial" panose="020B0604020202020204" pitchFamily="34" charset="0"/>
                  </a:rPr>
                  <a:t>” by [</a:t>
                </a:r>
                <a:r>
                  <a:rPr lang="en-GB" altLang="en-US" sz="500" b="1" dirty="0">
                    <a:latin typeface="Tuffy-TTF" panose="020B0603060100000000" pitchFamily="34" charset="0"/>
                    <a:ea typeface="Tuffy" panose="020B0603060100000000" pitchFamily="34" charset="0"/>
                    <a:cs typeface="Arial" panose="020B0604020202020204" pitchFamily="34" charset="0"/>
                    <a:hlinkClick r:id="rId5"/>
                  </a:rPr>
                  <a:t>Stefan </a:t>
                </a:r>
                <a:r>
                  <a:rPr lang="en-GB" altLang="en-US" sz="500" b="1" dirty="0" err="1">
                    <a:latin typeface="Tuffy-TTF" panose="020B0603060100000000" pitchFamily="34" charset="0"/>
                    <a:ea typeface="Tuffy" panose="020B0603060100000000" pitchFamily="34" charset="0"/>
                    <a:cs typeface="Arial" panose="020B0604020202020204" pitchFamily="34" charset="0"/>
                    <a:hlinkClick r:id="rId5"/>
                  </a:rPr>
                  <a:t>Magdalinski</a:t>
                </a:r>
                <a:r>
                  <a:rPr lang="en-GB" altLang="en-US" sz="500" dirty="0">
                    <a:latin typeface="Tuffy-TTF" panose="020B0603060100000000" pitchFamily="34" charset="0"/>
                    <a:ea typeface="Tuffy" panose="020B0603060100000000" pitchFamily="34" charset="0"/>
                    <a:cs typeface="Arial" panose="020B0604020202020204" pitchFamily="34" charset="0"/>
                  </a:rPr>
                  <a:t>] is licensed under </a:t>
                </a:r>
                <a:r>
                  <a:rPr lang="en-GB" altLang="en-US" sz="500" b="1" dirty="0">
                    <a:latin typeface="Tuffy-TTF" panose="020B0603060100000000" pitchFamily="34" charset="0"/>
                    <a:ea typeface="Tuffy" panose="020B0603060100000000" pitchFamily="34" charset="0"/>
                    <a:cs typeface="Arial" panose="020B0604020202020204" pitchFamily="34" charset="0"/>
                    <a:hlinkClick r:id="rId6"/>
                  </a:rPr>
                  <a:t>CC BY 2.0</a:t>
                </a:r>
                <a:endParaRPr lang="en-GB" altLang="en-US" sz="500" b="1" dirty="0">
                  <a:latin typeface="Tuffy-TTF" panose="020B0603060100000000" pitchFamily="34" charset="0"/>
                  <a:ea typeface="Tuffy" panose="020B0603060100000000" pitchFamily="34" charset="0"/>
                  <a:cs typeface="Arial" panose="020B0604020202020204" pitchFamily="34" charset="0"/>
                </a:endParaRPr>
              </a:p>
            </p:txBody>
          </p:sp>
        </p:grpSp>
        <p:grpSp>
          <p:nvGrpSpPr>
            <p:cNvPr id="12" name="Group 11"/>
            <p:cNvGrpSpPr/>
            <p:nvPr/>
          </p:nvGrpSpPr>
          <p:grpSpPr>
            <a:xfrm>
              <a:off x="4001065" y="2664403"/>
              <a:ext cx="4231310" cy="3581073"/>
              <a:chOff x="4001065" y="2664403"/>
              <a:chExt cx="4231310" cy="3581073"/>
            </a:xfrm>
          </p:grpSpPr>
          <p:pic>
            <p:nvPicPr>
              <p:cNvPr id="8" name="Picture 4" descr="File:Mombasa-Schmilblick.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001065" y="2664403"/>
                <a:ext cx="4231310" cy="3173483"/>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21"/>
              <p:cNvSpPr txBox="1">
                <a:spLocks noChangeArrowheads="1"/>
              </p:cNvSpPr>
              <p:nvPr/>
            </p:nvSpPr>
            <p:spPr bwMode="auto">
              <a:xfrm>
                <a:off x="4334265" y="6147905"/>
                <a:ext cx="3564910"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latin typeface="Tuffy-TTF" panose="020B0603060100000000" pitchFamily="34" charset="0"/>
                    <a:ea typeface="Tuffy" panose="020B0603060100000000" pitchFamily="34" charset="0"/>
                    <a:cs typeface="Arial" panose="020B0604020202020204" pitchFamily="34" charset="0"/>
                  </a:rPr>
                  <a:t>“</a:t>
                </a:r>
                <a:r>
                  <a:rPr lang="en-GB" altLang="en-US" sz="500" b="1" dirty="0">
                    <a:latin typeface="Tuffy-TTF" panose="020B0603060100000000" pitchFamily="34" charset="0"/>
                    <a:ea typeface="Tuffy" panose="020B0603060100000000" pitchFamily="34" charset="0"/>
                    <a:cs typeface="Arial" panose="020B0604020202020204" pitchFamily="34" charset="0"/>
                    <a:hlinkClick r:id="rId8"/>
                  </a:rPr>
                  <a:t>Mombasa-Schmilblick</a:t>
                </a:r>
                <a:r>
                  <a:rPr lang="en-GB" altLang="en-US" sz="500" dirty="0">
                    <a:latin typeface="Tuffy-TTF" panose="020B0603060100000000" pitchFamily="34" charset="0"/>
                    <a:ea typeface="Tuffy" panose="020B0603060100000000" pitchFamily="34" charset="0"/>
                    <a:cs typeface="Arial" panose="020B0604020202020204" pitchFamily="34" charset="0"/>
                  </a:rPr>
                  <a:t>” by [</a:t>
                </a:r>
                <a:r>
                  <a:rPr lang="en-GB" altLang="en-US" sz="500" b="1" dirty="0">
                    <a:latin typeface="Tuffy-TTF" panose="020B0603060100000000" pitchFamily="34" charset="0"/>
                    <a:ea typeface="Tuffy" panose="020B0603060100000000" pitchFamily="34" charset="0"/>
                    <a:cs typeface="Arial" panose="020B0604020202020204" pitchFamily="34" charset="0"/>
                    <a:hlinkClick r:id="rId9"/>
                  </a:rPr>
                  <a:t>schmilblick</a:t>
                </a:r>
                <a:r>
                  <a:rPr lang="en-GB" altLang="en-US" sz="500" dirty="0">
                    <a:latin typeface="Tuffy-TTF" panose="020B0603060100000000" pitchFamily="34" charset="0"/>
                    <a:ea typeface="Tuffy" panose="020B0603060100000000" pitchFamily="34" charset="0"/>
                    <a:cs typeface="Arial" panose="020B0604020202020204" pitchFamily="34" charset="0"/>
                  </a:rPr>
                  <a:t>] is licensed under </a:t>
                </a:r>
                <a:r>
                  <a:rPr lang="en-GB" altLang="en-US" sz="500" b="1" dirty="0">
                    <a:latin typeface="Tuffy-TTF" panose="020B0603060100000000" pitchFamily="34" charset="0"/>
                    <a:ea typeface="Tuffy" panose="020B0603060100000000" pitchFamily="34" charset="0"/>
                    <a:cs typeface="Arial" panose="020B0604020202020204" pitchFamily="34" charset="0"/>
                    <a:hlinkClick r:id="rId6"/>
                  </a:rPr>
                  <a:t>CC BY 2.0</a:t>
                </a:r>
                <a:endParaRPr lang="en-GB" altLang="en-US" sz="500" b="1" dirty="0">
                  <a:latin typeface="Tuffy-TTF" panose="020B0603060100000000" pitchFamily="34" charset="0"/>
                  <a:ea typeface="Tuffy" panose="020B0603060100000000" pitchFamily="34" charset="0"/>
                  <a:cs typeface="Arial" panose="020B0604020202020204" pitchFamily="34" charset="0"/>
                </a:endParaRPr>
              </a:p>
            </p:txBody>
          </p:sp>
        </p:grpSp>
      </p:grpSp>
    </p:spTree>
    <p:extLst>
      <p:ext uri="{BB962C8B-B14F-4D97-AF65-F5344CB8AC3E}">
        <p14:creationId xmlns:p14="http://schemas.microsoft.com/office/powerpoint/2010/main" val="292964220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71510" y="4881766"/>
            <a:ext cx="7791450" cy="1292662"/>
          </a:xfrm>
          <a:prstGeom prst="rect">
            <a:avLst/>
          </a:prstGeom>
        </p:spPr>
        <p:txBody>
          <a:bodyPr wrap="square" lIns="0" tIns="0" rIns="0" bIns="0">
            <a:spAutoFit/>
          </a:bodyPr>
          <a:lstStyle/>
          <a:p>
            <a:pPr algn="ctr"/>
            <a:r>
              <a:rPr lang="en-AU" sz="2800" dirty="0"/>
              <a:t>Kenya is famous for its savannah habitat but it also has many different landscapes, such as deserts, swamps, mountains and forests.</a:t>
            </a:r>
            <a:endParaRPr lang="en-GB" sz="2800"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49255" y="889000"/>
            <a:ext cx="5245490" cy="3708399"/>
          </a:xfrm>
          <a:prstGeom prst="roundRect">
            <a:avLst>
              <a:gd name="adj" fmla="val 5130"/>
            </a:avLst>
          </a:prstGeom>
        </p:spPr>
      </p:pic>
    </p:spTree>
    <p:extLst>
      <p:ext uri="{BB962C8B-B14F-4D97-AF65-F5344CB8AC3E}">
        <p14:creationId xmlns:p14="http://schemas.microsoft.com/office/powerpoint/2010/main" val="374097571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42951" y="4865221"/>
            <a:ext cx="7791450" cy="1292662"/>
          </a:xfrm>
          <a:prstGeom prst="rect">
            <a:avLst/>
          </a:prstGeom>
        </p:spPr>
        <p:txBody>
          <a:bodyPr wrap="square" lIns="0" tIns="0" rIns="0" bIns="0">
            <a:spAutoFit/>
          </a:bodyPr>
          <a:lstStyle/>
          <a:p>
            <a:pPr algn="ctr"/>
            <a:r>
              <a:rPr lang="en-AU" sz="2800" dirty="0"/>
              <a:t>Mount Kenya is the highest mountain in Kenya at 5199m high! Most Kenyans live in the highlands. Nairobi is 1700m above sea level.</a:t>
            </a:r>
            <a:endParaRPr lang="en-GB" sz="2800" dirty="0"/>
          </a:p>
        </p:txBody>
      </p:sp>
      <p:pic>
        <p:nvPicPr>
          <p:cNvPr id="7" name="Picture 6"/>
          <p:cNvPicPr>
            <a:picLocks noChangeAspect="1"/>
          </p:cNvPicPr>
          <p:nvPr/>
        </p:nvPicPr>
        <p:blipFill rotWithShape="1">
          <a:blip r:embed="rId2" cstate="print">
            <a:extLst>
              <a:ext uri="{28A0092B-C50C-407E-A947-70E740481C1C}">
                <a14:useLocalDpi xmlns:a14="http://schemas.microsoft.com/office/drawing/2010/main" val="0"/>
              </a:ext>
            </a:extLst>
          </a:blip>
          <a:srcRect t="25107" r="35952" b="16979"/>
          <a:stretch/>
        </p:blipFill>
        <p:spPr>
          <a:xfrm>
            <a:off x="1672118" y="876300"/>
            <a:ext cx="5799765" cy="3708400"/>
          </a:xfrm>
          <a:prstGeom prst="roundRect">
            <a:avLst>
              <a:gd name="adj" fmla="val 5130"/>
            </a:avLst>
          </a:prstGeom>
        </p:spPr>
      </p:pic>
    </p:spTree>
    <p:extLst>
      <p:ext uri="{BB962C8B-B14F-4D97-AF65-F5344CB8AC3E}">
        <p14:creationId xmlns:p14="http://schemas.microsoft.com/office/powerpoint/2010/main" val="310932259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76310" y="5139844"/>
            <a:ext cx="7181849" cy="861774"/>
          </a:xfrm>
          <a:prstGeom prst="rect">
            <a:avLst/>
          </a:prstGeom>
        </p:spPr>
        <p:txBody>
          <a:bodyPr wrap="square" lIns="0" tIns="0" rIns="0" bIns="0">
            <a:spAutoFit/>
          </a:bodyPr>
          <a:lstStyle/>
          <a:p>
            <a:pPr algn="ctr"/>
            <a:r>
              <a:rPr lang="en-AU" sz="2800" dirty="0"/>
              <a:t>Kenya’s longest river is the Tana, </a:t>
            </a:r>
            <a:br>
              <a:rPr lang="en-AU" sz="2800" dirty="0"/>
            </a:br>
            <a:r>
              <a:rPr lang="en-AU" sz="2800" dirty="0"/>
              <a:t>which runs for 1000km!</a:t>
            </a:r>
            <a:endParaRPr lang="en-GB" sz="2800" dirty="0"/>
          </a:p>
        </p:txBody>
      </p:sp>
      <p:pic>
        <p:nvPicPr>
          <p:cNvPr id="6" name="Picture 5"/>
          <p:cNvPicPr>
            <a:picLocks noChangeAspect="1"/>
          </p:cNvPicPr>
          <p:nvPr/>
        </p:nvPicPr>
        <p:blipFill rotWithShape="1">
          <a:blip r:embed="rId2" cstate="print">
            <a:extLst>
              <a:ext uri="{28A0092B-C50C-407E-A947-70E740481C1C}">
                <a14:useLocalDpi xmlns:a14="http://schemas.microsoft.com/office/drawing/2010/main" val="0"/>
              </a:ext>
            </a:extLst>
          </a:blip>
          <a:srcRect t="16783"/>
          <a:stretch/>
        </p:blipFill>
        <p:spPr>
          <a:xfrm>
            <a:off x="1524000" y="1130300"/>
            <a:ext cx="5815903" cy="3409514"/>
          </a:xfrm>
          <a:prstGeom prst="roundRect">
            <a:avLst>
              <a:gd name="adj" fmla="val 5841"/>
            </a:avLst>
          </a:prstGeom>
        </p:spPr>
      </p:pic>
    </p:spTree>
    <p:extLst>
      <p:ext uri="{BB962C8B-B14F-4D97-AF65-F5344CB8AC3E}">
        <p14:creationId xmlns:p14="http://schemas.microsoft.com/office/powerpoint/2010/main" val="201697799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81076" y="4960980"/>
            <a:ext cx="7181849" cy="1292662"/>
          </a:xfrm>
          <a:prstGeom prst="rect">
            <a:avLst/>
          </a:prstGeom>
        </p:spPr>
        <p:txBody>
          <a:bodyPr wrap="square" lIns="0" tIns="0" rIns="0" bIns="0">
            <a:spAutoFit/>
          </a:bodyPr>
          <a:lstStyle/>
          <a:p>
            <a:pPr algn="ctr"/>
            <a:r>
              <a:rPr lang="en-AU" sz="2800" dirty="0"/>
              <a:t>Kenya shares Lake Victoria, the world’s second largest fresh water lake, with Tanzania and Uganda.</a:t>
            </a:r>
            <a:endParaRPr lang="en-GB" sz="2800" dirty="0"/>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12900" y="762849"/>
            <a:ext cx="5918200" cy="4087614"/>
          </a:xfrm>
          <a:prstGeom prst="roundRect">
            <a:avLst>
              <a:gd name="adj" fmla="val 3532"/>
            </a:avLst>
          </a:prstGeom>
        </p:spPr>
      </p:pic>
    </p:spTree>
    <p:extLst>
      <p:ext uri="{BB962C8B-B14F-4D97-AF65-F5344CB8AC3E}">
        <p14:creationId xmlns:p14="http://schemas.microsoft.com/office/powerpoint/2010/main" val="415417165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76275" y="4482823"/>
            <a:ext cx="7791450" cy="1723549"/>
          </a:xfrm>
          <a:prstGeom prst="rect">
            <a:avLst/>
          </a:prstGeom>
        </p:spPr>
        <p:txBody>
          <a:bodyPr wrap="square" lIns="0" tIns="0" rIns="0" bIns="0">
            <a:spAutoFit/>
          </a:bodyPr>
          <a:lstStyle/>
          <a:p>
            <a:pPr algn="ctr"/>
            <a:r>
              <a:rPr lang="en-AU" sz="2800" dirty="0"/>
              <a:t>The Great Rift Valley, a 6400 km tear in the Earth’s crust can be found west of Nairobi. Within this valley are the green waters of famous Lake Turkana.</a:t>
            </a:r>
            <a:endParaRPr lang="en-GB" sz="2800" dirty="0"/>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73386" y="676948"/>
            <a:ext cx="5197227" cy="3643372"/>
          </a:xfrm>
          <a:prstGeom prst="roundRect">
            <a:avLst>
              <a:gd name="adj" fmla="val 5054"/>
            </a:avLst>
          </a:prstGeom>
        </p:spPr>
      </p:pic>
    </p:spTree>
    <p:extLst>
      <p:ext uri="{BB962C8B-B14F-4D97-AF65-F5344CB8AC3E}">
        <p14:creationId xmlns:p14="http://schemas.microsoft.com/office/powerpoint/2010/main" val="291017864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884480" y="584699"/>
            <a:ext cx="5375040" cy="3755608"/>
          </a:xfrm>
          <a:prstGeom prst="roundRect">
            <a:avLst>
              <a:gd name="adj" fmla="val 4730"/>
            </a:avLst>
          </a:prstGeom>
        </p:spPr>
      </p:pic>
      <p:sp>
        <p:nvSpPr>
          <p:cNvPr id="7" name="Rectangle 6"/>
          <p:cNvSpPr/>
          <p:nvPr/>
        </p:nvSpPr>
        <p:spPr>
          <a:xfrm>
            <a:off x="676275" y="4495523"/>
            <a:ext cx="7791450" cy="1723549"/>
          </a:xfrm>
          <a:prstGeom prst="rect">
            <a:avLst/>
          </a:prstGeom>
        </p:spPr>
        <p:txBody>
          <a:bodyPr wrap="square" lIns="0" tIns="0" rIns="0" bIns="0">
            <a:spAutoFit/>
          </a:bodyPr>
          <a:lstStyle/>
          <a:p>
            <a:pPr algn="ctr"/>
            <a:r>
              <a:rPr lang="en-AU" sz="2800" dirty="0"/>
              <a:t>Millions of tourists visit Kenya each year to see the savannah, wildlife, nature reserves and to go on safari. Kenya has more than 50 animal reserves to protect its beautiful wildlife!</a:t>
            </a:r>
            <a:endParaRPr lang="en-GB" sz="2800" dirty="0"/>
          </a:p>
        </p:txBody>
      </p:sp>
    </p:spTree>
    <p:extLst>
      <p:ext uri="{BB962C8B-B14F-4D97-AF65-F5344CB8AC3E}">
        <p14:creationId xmlns:p14="http://schemas.microsoft.com/office/powerpoint/2010/main" val="184620634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42951" y="4406623"/>
            <a:ext cx="7791450" cy="1723549"/>
          </a:xfrm>
          <a:prstGeom prst="rect">
            <a:avLst/>
          </a:prstGeom>
        </p:spPr>
        <p:txBody>
          <a:bodyPr wrap="square" lIns="0" tIns="0" rIns="0" bIns="0">
            <a:spAutoFit/>
          </a:bodyPr>
          <a:lstStyle/>
          <a:p>
            <a:pPr algn="ctr"/>
            <a:r>
              <a:rPr lang="en-AU" sz="2800" dirty="0"/>
              <a:t>The Big Five animals of Africa can be found in Kenya (in the </a:t>
            </a:r>
            <a:r>
              <a:rPr lang="en-AU" sz="2800" dirty="0" err="1"/>
              <a:t>Maasai</a:t>
            </a:r>
            <a:r>
              <a:rPr lang="en-AU" sz="2800" dirty="0"/>
              <a:t> Mara National Reserve in particular): the lion, leopard, buffalo, rhinoceros, and elephant.</a:t>
            </a:r>
            <a:endParaRPr lang="en-GB" sz="2800"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85935" y="920359"/>
            <a:ext cx="5562600" cy="2774050"/>
          </a:xfrm>
          <a:prstGeom prst="rect">
            <a:avLst/>
          </a:prstGeom>
        </p:spPr>
      </p:pic>
    </p:spTree>
    <p:extLst>
      <p:ext uri="{BB962C8B-B14F-4D97-AF65-F5344CB8AC3E}">
        <p14:creationId xmlns:p14="http://schemas.microsoft.com/office/powerpoint/2010/main" val="245803486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00988" y="4455845"/>
            <a:ext cx="7791450" cy="1723549"/>
          </a:xfrm>
          <a:prstGeom prst="rect">
            <a:avLst/>
          </a:prstGeom>
        </p:spPr>
        <p:txBody>
          <a:bodyPr wrap="square" lIns="0" tIns="0" rIns="0" bIns="0">
            <a:spAutoFit/>
          </a:bodyPr>
          <a:lstStyle/>
          <a:p>
            <a:pPr algn="ctr"/>
            <a:r>
              <a:rPr lang="en-AU" sz="2800" dirty="0"/>
              <a:t>Tourists to Kenya can also swim with dolphins, feed orphaned elephants, take a balloon ride or sail in a dhow (sailboat) for a picnic lunch on the beach.</a:t>
            </a:r>
            <a:endParaRPr lang="en-GB" sz="2800" dirty="0"/>
          </a:p>
        </p:txBody>
      </p:sp>
      <p:pic>
        <p:nvPicPr>
          <p:cNvPr id="7" name="Picture 2" descr="red and yellow hot air balloon over field with zebra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56309" y="554373"/>
            <a:ext cx="4680808" cy="3744646"/>
          </a:xfrm>
          <a:prstGeom prst="roundRect">
            <a:avLst>
              <a:gd name="adj" fmla="val 5242"/>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4117579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75195" y="925793"/>
            <a:ext cx="4263483" cy="3877985"/>
          </a:xfrm>
          <a:prstGeom prst="rect">
            <a:avLst/>
          </a:prstGeom>
        </p:spPr>
        <p:txBody>
          <a:bodyPr wrap="square" lIns="0" tIns="0" rIns="0" bIns="0">
            <a:spAutoFit/>
          </a:bodyPr>
          <a:lstStyle/>
          <a:p>
            <a:r>
              <a:rPr lang="en-AU" sz="2800" dirty="0"/>
              <a:t>In rural Kenya, most people work in agriculture. Agriculture is important to Kenya’s economy, especially exporting tea, coffee and flowers.</a:t>
            </a:r>
          </a:p>
          <a:p>
            <a:r>
              <a:rPr lang="en-AU" sz="2800" dirty="0"/>
              <a:t>In the cities, people may work in businesses, shops or factories.</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flipH="1">
            <a:off x="2695605" y="2864786"/>
            <a:ext cx="5699606" cy="3357563"/>
          </a:xfrm>
          <a:prstGeom prst="rect">
            <a:avLst/>
          </a:prstGeom>
        </p:spPr>
      </p:pic>
    </p:spTree>
    <p:extLst>
      <p:ext uri="{BB962C8B-B14F-4D97-AF65-F5344CB8AC3E}">
        <p14:creationId xmlns:p14="http://schemas.microsoft.com/office/powerpoint/2010/main" val="374333845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37063" y="4037154"/>
            <a:ext cx="7203688" cy="2154436"/>
          </a:xfrm>
          <a:prstGeom prst="rect">
            <a:avLst/>
          </a:prstGeom>
        </p:spPr>
        <p:txBody>
          <a:bodyPr wrap="square" lIns="0" tIns="0" rIns="0" bIns="0">
            <a:spAutoFit/>
          </a:bodyPr>
          <a:lstStyle/>
          <a:p>
            <a:pPr algn="ctr"/>
            <a:r>
              <a:rPr lang="en-AU" sz="2800" dirty="0"/>
              <a:t>The </a:t>
            </a:r>
            <a:r>
              <a:rPr lang="en-AU" sz="2800" dirty="0" err="1"/>
              <a:t>Maasai</a:t>
            </a:r>
            <a:r>
              <a:rPr lang="en-AU" sz="2800" dirty="0"/>
              <a:t> tribe are a group of people who live close to the national parks and nature reserves in Kenya. They follow a traditional way of life, moving from place to place and looking after their cattle and families.</a:t>
            </a: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534072" y="641252"/>
            <a:ext cx="4209670" cy="3167864"/>
          </a:xfrm>
          <a:prstGeom prst="roundRect">
            <a:avLst>
              <a:gd name="adj" fmla="val 8987"/>
            </a:avLst>
          </a:prstGeom>
        </p:spPr>
      </p:pic>
    </p:spTree>
    <p:extLst>
      <p:ext uri="{BB962C8B-B14F-4D97-AF65-F5344CB8AC3E}">
        <p14:creationId xmlns:p14="http://schemas.microsoft.com/office/powerpoint/2010/main" val="296184736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749879" y="2049854"/>
            <a:ext cx="4332681" cy="3447098"/>
          </a:xfrm>
          <a:prstGeom prst="rect">
            <a:avLst/>
          </a:prstGeom>
        </p:spPr>
        <p:txBody>
          <a:bodyPr wrap="square" lIns="0" tIns="0" rIns="0" bIns="0">
            <a:spAutoFit/>
          </a:bodyPr>
          <a:lstStyle/>
          <a:p>
            <a:r>
              <a:rPr lang="en-AU" sz="2800" dirty="0"/>
              <a:t>Sport is popular in Kenya. </a:t>
            </a:r>
          </a:p>
          <a:p>
            <a:endParaRPr lang="en-AU" sz="2800" dirty="0"/>
          </a:p>
          <a:p>
            <a:r>
              <a:rPr lang="en-AU" sz="2800" dirty="0"/>
              <a:t>Kenya is perhaps best known for its middle distance and long distance runners, with the country frequently producing Olympic champions.</a:t>
            </a:r>
            <a:endParaRPr lang="en-GB" sz="2800" dirty="0"/>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45113" y="1781407"/>
            <a:ext cx="2631617" cy="4496822"/>
          </a:xfrm>
          <a:prstGeom prst="rect">
            <a:avLst/>
          </a:prstGeom>
        </p:spPr>
      </p:pic>
    </p:spTree>
    <p:extLst>
      <p:ext uri="{BB962C8B-B14F-4D97-AF65-F5344CB8AC3E}">
        <p14:creationId xmlns:p14="http://schemas.microsoft.com/office/powerpoint/2010/main" val="125554223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96711" y="4414818"/>
            <a:ext cx="6950578" cy="1723549"/>
          </a:xfrm>
          <a:prstGeom prst="rect">
            <a:avLst/>
          </a:prstGeom>
        </p:spPr>
        <p:txBody>
          <a:bodyPr wrap="square" lIns="0" tIns="0" rIns="0" bIns="0">
            <a:spAutoFit/>
          </a:bodyPr>
          <a:lstStyle/>
          <a:p>
            <a:pPr algn="ctr"/>
            <a:r>
              <a:rPr lang="en-AU" sz="2800" dirty="0"/>
              <a:t>School is free for all children in Kenya. </a:t>
            </a:r>
          </a:p>
          <a:p>
            <a:pPr algn="ctr"/>
            <a:r>
              <a:rPr lang="en-AU" sz="2800" dirty="0"/>
              <a:t>In some rural areas, children (especially girls) may not attend school because they are expected to help out at home.</a:t>
            </a:r>
            <a:endParaRPr lang="en-GB" sz="2800" dirty="0"/>
          </a:p>
        </p:txBody>
      </p:sp>
      <p:pic>
        <p:nvPicPr>
          <p:cNvPr id="6" name="Picture 2" descr="File:Allidina Visram High School, Keny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86203" y="606691"/>
            <a:ext cx="4771595" cy="3578696"/>
          </a:xfrm>
          <a:prstGeom prst="roundRect">
            <a:avLst>
              <a:gd name="adj" fmla="val 4781"/>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3135711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805655" y="4178686"/>
            <a:ext cx="5431645" cy="1723549"/>
          </a:xfrm>
          <a:prstGeom prst="rect">
            <a:avLst/>
          </a:prstGeom>
        </p:spPr>
        <p:txBody>
          <a:bodyPr wrap="square" lIns="0" tIns="0" rIns="0" bIns="0">
            <a:spAutoFit/>
          </a:bodyPr>
          <a:lstStyle/>
          <a:p>
            <a:pPr algn="ctr"/>
            <a:r>
              <a:rPr lang="en-AU" sz="2800" dirty="0"/>
              <a:t>Kenya was a colony of the United Kingdom from 1920 until 1963. Since its independence, it has been a republic.</a:t>
            </a:r>
            <a:endParaRPr lang="en-GB" sz="2800" dirty="0"/>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494553" y="1261529"/>
            <a:ext cx="3914147" cy="2540965"/>
          </a:xfrm>
          <a:prstGeom prst="rect">
            <a:avLst/>
          </a:prstGeom>
        </p:spPr>
      </p:pic>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37300" y="948837"/>
            <a:ext cx="1992299" cy="5154853"/>
          </a:xfrm>
          <a:prstGeom prst="rect">
            <a:avLst/>
          </a:prstGeom>
        </p:spPr>
      </p:pic>
    </p:spTree>
    <p:extLst>
      <p:ext uri="{BB962C8B-B14F-4D97-AF65-F5344CB8AC3E}">
        <p14:creationId xmlns:p14="http://schemas.microsoft.com/office/powerpoint/2010/main" val="381470510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676275" y="4087779"/>
            <a:ext cx="7791450" cy="2369880"/>
          </a:xfrm>
          <a:prstGeom prst="rect">
            <a:avLst/>
          </a:prstGeom>
        </p:spPr>
        <p:txBody>
          <a:bodyPr wrap="square" lIns="0" tIns="0" rIns="0" bIns="0">
            <a:spAutoFit/>
          </a:bodyPr>
          <a:lstStyle/>
          <a:p>
            <a:pPr algn="ctr"/>
            <a:r>
              <a:rPr lang="en-AU" sz="2800" dirty="0"/>
              <a:t>Scientists think Northern Kenya and Tanzania may have been the original birthplace of humans! The bones of one of the earliest human ancestors ever found were discovered in Kenya’s Turkana Basin.</a:t>
            </a:r>
            <a:endParaRPr lang="en-GB" sz="2800" dirty="0"/>
          </a:p>
        </p:txBody>
      </p:sp>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21137654">
            <a:off x="2414017" y="1086575"/>
            <a:ext cx="1998368" cy="2342328"/>
          </a:xfrm>
          <a:prstGeom prst="rect">
            <a:avLst/>
          </a:prstGeom>
        </p:spPr>
      </p:pic>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706560" y="1931291"/>
            <a:ext cx="1948474" cy="1621013"/>
          </a:xfrm>
          <a:prstGeom prst="rect">
            <a:avLst/>
          </a:prstGeom>
        </p:spPr>
      </p:pic>
    </p:spTree>
    <p:extLst>
      <p:ext uri="{BB962C8B-B14F-4D97-AF65-F5344CB8AC3E}">
        <p14:creationId xmlns:p14="http://schemas.microsoft.com/office/powerpoint/2010/main" val="66774642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34442D15-F5BB-4F73-9606-C8812E688AB8}" vid="{28CC8FB8-836C-49DA-A823-EC8BE3E5205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252</TotalTime>
  <Words>698</Words>
  <Application>Microsoft Office PowerPoint</Application>
  <PresentationFormat>On-screen Show (4:3)</PresentationFormat>
  <Paragraphs>48</Paragraphs>
  <Slides>27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27</vt:i4>
      </vt:variant>
    </vt:vector>
  </HeadingPairs>
  <TitlesOfParts>
    <vt:vector size="33" baseType="lpstr">
      <vt:lpstr>Tuffy</vt:lpstr>
      <vt:lpstr>Calibri</vt:lpstr>
      <vt:lpstr>Twinkl</vt:lpstr>
      <vt:lpstr>Tuffy-TTF</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Cassandra Kouts</dc:creator>
  <cp:lastModifiedBy>Susan Shears</cp:lastModifiedBy>
  <cp:revision>42</cp:revision>
  <dcterms:created xsi:type="dcterms:W3CDTF">2019-10-01T23:35:27Z</dcterms:created>
  <dcterms:modified xsi:type="dcterms:W3CDTF">2020-06-10T10:14:39Z</dcterms:modified>
</cp:coreProperties>
</file>