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67" r:id="rId1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Twinkl" panose="020B0604020202020204" charset="0"/>
      <p:regular r:id="rId22"/>
      <p:bold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AA1D9"/>
    <a:srgbClr val="4DB1E3"/>
    <a:srgbClr val="DE1E5A"/>
    <a:srgbClr val="18A0DB"/>
    <a:srgbClr val="BC0105"/>
    <a:srgbClr val="80C1EB"/>
    <a:srgbClr val="ACDDFC"/>
    <a:srgbClr val="FFFFFF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57" d="100"/>
          <a:sy n="57" d="100"/>
        </p:scale>
        <p:origin x="1205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2-science-life-processes-and-living-things/ks2-science-living-things-in-their-environment/ks2-science-feeding-relationships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2-science-life-processes-and-living-things/ks2-science-living-things-in-their-environment/ks2-science-feeding-relationships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5379C3E4-707F-4F7F-9300-9119C0940E8E}"/>
              </a:ext>
            </a:extLst>
          </p:cNvPr>
          <p:cNvSpPr/>
          <p:nvPr/>
        </p:nvSpPr>
        <p:spPr>
          <a:xfrm>
            <a:off x="3984771" y="5452844"/>
            <a:ext cx="1149291" cy="7298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3600" dirty="0">
                <a:latin typeface="+mn-lt"/>
              </a:rPr>
              <a:t>Key Words </a:t>
            </a:r>
            <a:endParaRPr lang="en-GB" sz="3600" dirty="0">
              <a:latin typeface="+mn-lt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C85325D-6098-4A5A-84F0-AD8C77D95868}"/>
              </a:ext>
            </a:extLst>
          </p:cNvPr>
          <p:cNvSpPr/>
          <p:nvPr/>
        </p:nvSpPr>
        <p:spPr>
          <a:xfrm>
            <a:off x="2030776" y="2851281"/>
            <a:ext cx="4823029" cy="611276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>
                <a:solidFill>
                  <a:schemeClr val="tx1"/>
                </a:solidFill>
              </a:rPr>
              <a:t>consumer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EE60C71-3AF0-48AA-A558-61AAC1B46027}"/>
              </a:ext>
            </a:extLst>
          </p:cNvPr>
          <p:cNvSpPr/>
          <p:nvPr/>
        </p:nvSpPr>
        <p:spPr>
          <a:xfrm>
            <a:off x="2030776" y="1658148"/>
            <a:ext cx="4797862" cy="611276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>
                <a:solidFill>
                  <a:schemeClr val="tx1"/>
                </a:solidFill>
              </a:rPr>
              <a:t>producer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11D3EAB-D1A3-4C6A-8EAE-B703B94A80B4}"/>
              </a:ext>
            </a:extLst>
          </p:cNvPr>
          <p:cNvSpPr/>
          <p:nvPr/>
        </p:nvSpPr>
        <p:spPr>
          <a:xfrm>
            <a:off x="2030776" y="5237547"/>
            <a:ext cx="4823029" cy="611276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>
                <a:solidFill>
                  <a:schemeClr val="tx1"/>
                </a:solidFill>
              </a:rPr>
              <a:t>predator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86C3396-F022-4013-9AF3-57308C305CCD}"/>
              </a:ext>
            </a:extLst>
          </p:cNvPr>
          <p:cNvSpPr/>
          <p:nvPr/>
        </p:nvSpPr>
        <p:spPr>
          <a:xfrm>
            <a:off x="2030776" y="4044414"/>
            <a:ext cx="4797862" cy="611276"/>
          </a:xfrm>
          <a:prstGeom prst="rect">
            <a:avLst/>
          </a:prstGeom>
          <a:solidFill>
            <a:schemeClr val="bg1"/>
          </a:solidFill>
          <a:ln w="28575">
            <a:solidFill>
              <a:srgbClr val="4AA1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>
                <a:solidFill>
                  <a:schemeClr val="tx1"/>
                </a:solidFill>
              </a:rPr>
              <a:t>prey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1BFB9C-CEE1-48CC-906C-06864389F3D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3717" y="2907642"/>
            <a:ext cx="1374660" cy="44086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10F9B7B-8C21-4EB6-B70F-69A792F86E6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00000">
            <a:off x="6634141" y="1454134"/>
            <a:ext cx="758443" cy="120184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E773E544-60A0-47DC-8E68-FB0A516026B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0149" y="3743311"/>
            <a:ext cx="738372" cy="99389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E62F3CA0-ED92-4C60-B0CC-DBC0C6607A0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1850" y="4846998"/>
            <a:ext cx="1747804" cy="1245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DFC8D1B0-AD34-4858-8C53-791BD605B760}"/>
              </a:ext>
            </a:extLst>
          </p:cNvPr>
          <p:cNvSpPr/>
          <p:nvPr/>
        </p:nvSpPr>
        <p:spPr>
          <a:xfrm>
            <a:off x="457197" y="1635853"/>
            <a:ext cx="8220075" cy="125834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3DBF5B0-40CC-47A3-8A7C-FD52C4D2BC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Consumer or Producer?</a:t>
            </a:r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DB60E44-E909-4C32-AB30-C3832C19CD01}"/>
              </a:ext>
            </a:extLst>
          </p:cNvPr>
          <p:cNvSpPr txBox="1"/>
          <p:nvPr/>
        </p:nvSpPr>
        <p:spPr>
          <a:xfrm>
            <a:off x="2015490" y="1804769"/>
            <a:ext cx="510349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b="1" dirty="0">
                <a:solidFill>
                  <a:schemeClr val="bg1"/>
                </a:solidFill>
              </a:rPr>
              <a:t>Producers</a:t>
            </a:r>
            <a:r>
              <a:rPr lang="en-AU" dirty="0">
                <a:solidFill>
                  <a:schemeClr val="bg1"/>
                </a:solidFill>
              </a:rPr>
              <a:t> are plants that make their own food. </a:t>
            </a:r>
          </a:p>
          <a:p>
            <a:pPr algn="ctr"/>
            <a:endParaRPr lang="en-AU" dirty="0">
              <a:solidFill>
                <a:schemeClr val="bg1"/>
              </a:solidFill>
            </a:endParaRPr>
          </a:p>
          <a:p>
            <a:pPr algn="ctr"/>
            <a:r>
              <a:rPr lang="en-AU" b="1" dirty="0">
                <a:solidFill>
                  <a:schemeClr val="bg1"/>
                </a:solidFill>
              </a:rPr>
              <a:t>Consumers</a:t>
            </a:r>
            <a:r>
              <a:rPr lang="en-AU" dirty="0">
                <a:solidFill>
                  <a:schemeClr val="bg1"/>
                </a:solidFill>
              </a:rPr>
              <a:t> are animals that eat food.  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ED68B91-CD32-4511-A9D4-DBBEF961B744}"/>
              </a:ext>
            </a:extLst>
          </p:cNvPr>
          <p:cNvSpPr txBox="1"/>
          <p:nvPr/>
        </p:nvSpPr>
        <p:spPr>
          <a:xfrm>
            <a:off x="761657" y="3443681"/>
            <a:ext cx="7632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dirty="0"/>
              <a:t>Which are </a:t>
            </a:r>
            <a:r>
              <a:rPr lang="en-AU" b="1" dirty="0">
                <a:solidFill>
                  <a:schemeClr val="accent2"/>
                </a:solidFill>
              </a:rPr>
              <a:t>consumers</a:t>
            </a:r>
            <a:r>
              <a:rPr lang="en-AU" dirty="0"/>
              <a:t> and which are </a:t>
            </a:r>
            <a:r>
              <a:rPr lang="en-AU" b="1" dirty="0">
                <a:solidFill>
                  <a:schemeClr val="accent4"/>
                </a:solidFill>
              </a:rPr>
              <a:t>producers</a:t>
            </a:r>
            <a:r>
              <a:rPr lang="en-AU" dirty="0"/>
              <a:t>? </a:t>
            </a:r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CBEC7B8-A7C8-4C57-9C47-3FEDD2584F96}"/>
              </a:ext>
            </a:extLst>
          </p:cNvPr>
          <p:cNvSpPr/>
          <p:nvPr/>
        </p:nvSpPr>
        <p:spPr>
          <a:xfrm>
            <a:off x="761657" y="4069682"/>
            <a:ext cx="2302458" cy="79695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>
                <a:solidFill>
                  <a:schemeClr val="tx1"/>
                </a:solidFill>
              </a:rPr>
              <a:t>rabbit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17B2E98-E625-42D5-95D8-2E5FEF100883}"/>
              </a:ext>
            </a:extLst>
          </p:cNvPr>
          <p:cNvSpPr/>
          <p:nvPr/>
        </p:nvSpPr>
        <p:spPr>
          <a:xfrm>
            <a:off x="3426778" y="4069682"/>
            <a:ext cx="2302458" cy="79695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>
                <a:solidFill>
                  <a:schemeClr val="tx1"/>
                </a:solidFill>
              </a:rPr>
              <a:t>mouse</a:t>
            </a:r>
            <a:endParaRPr lang="en-GB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535847A-65BC-4D46-AA15-8B480A791E88}"/>
              </a:ext>
            </a:extLst>
          </p:cNvPr>
          <p:cNvSpPr/>
          <p:nvPr/>
        </p:nvSpPr>
        <p:spPr>
          <a:xfrm>
            <a:off x="6085892" y="4069682"/>
            <a:ext cx="2302458" cy="79695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>
                <a:solidFill>
                  <a:schemeClr val="tx1"/>
                </a:solidFill>
              </a:rPr>
              <a:t>lion</a:t>
            </a:r>
            <a:endParaRPr lang="en-GB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97213EA-EA4B-466F-8409-184FD0FAD4C9}"/>
              </a:ext>
            </a:extLst>
          </p:cNvPr>
          <p:cNvSpPr/>
          <p:nvPr/>
        </p:nvSpPr>
        <p:spPr>
          <a:xfrm>
            <a:off x="2085938" y="5123305"/>
            <a:ext cx="2302458" cy="79695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>
                <a:solidFill>
                  <a:schemeClr val="tx1"/>
                </a:solidFill>
              </a:rPr>
              <a:t>lettuce</a:t>
            </a:r>
            <a:endParaRPr lang="en-GB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3E8B543-B06E-40E4-96CA-AD16F6008B98}"/>
              </a:ext>
            </a:extLst>
          </p:cNvPr>
          <p:cNvSpPr/>
          <p:nvPr/>
        </p:nvSpPr>
        <p:spPr>
          <a:xfrm>
            <a:off x="4745052" y="5123305"/>
            <a:ext cx="2302458" cy="79695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>
                <a:solidFill>
                  <a:schemeClr val="tx1"/>
                </a:solidFill>
              </a:rPr>
              <a:t>sea otter</a:t>
            </a:r>
            <a:endParaRPr lang="en-GB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866FEF5-C2BA-492C-8A3F-863CCDB431AC}"/>
              </a:ext>
            </a:extLst>
          </p:cNvPr>
          <p:cNvSpPr/>
          <p:nvPr/>
        </p:nvSpPr>
        <p:spPr>
          <a:xfrm>
            <a:off x="755649" y="4069682"/>
            <a:ext cx="2318097" cy="796954"/>
          </a:xfrm>
          <a:prstGeom prst="rect">
            <a:avLst/>
          </a:prstGeom>
          <a:solidFill>
            <a:schemeClr val="accent2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>
                <a:solidFill>
                  <a:schemeClr val="bg1"/>
                </a:solidFill>
              </a:rPr>
              <a:t>rabbit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593A1FA9-128E-491D-A464-F3C8CC8F7BD6}"/>
              </a:ext>
            </a:extLst>
          </p:cNvPr>
          <p:cNvSpPr/>
          <p:nvPr/>
        </p:nvSpPr>
        <p:spPr>
          <a:xfrm>
            <a:off x="3423153" y="4069682"/>
            <a:ext cx="2302458" cy="796954"/>
          </a:xfrm>
          <a:prstGeom prst="rect">
            <a:avLst/>
          </a:prstGeom>
          <a:solidFill>
            <a:schemeClr val="accent2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>
                <a:solidFill>
                  <a:schemeClr val="bg1"/>
                </a:solidFill>
              </a:rPr>
              <a:t>mouse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2D802BA-5672-41EA-9CE2-A113B35B3739}"/>
              </a:ext>
            </a:extLst>
          </p:cNvPr>
          <p:cNvSpPr/>
          <p:nvPr/>
        </p:nvSpPr>
        <p:spPr>
          <a:xfrm>
            <a:off x="6082267" y="4069682"/>
            <a:ext cx="2302458" cy="796954"/>
          </a:xfrm>
          <a:prstGeom prst="rect">
            <a:avLst/>
          </a:prstGeom>
          <a:solidFill>
            <a:schemeClr val="accent2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>
                <a:solidFill>
                  <a:schemeClr val="bg1"/>
                </a:solidFill>
              </a:rPr>
              <a:t>lion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3B4BCA2-94A2-4AF1-8069-59264B992137}"/>
              </a:ext>
            </a:extLst>
          </p:cNvPr>
          <p:cNvSpPr/>
          <p:nvPr/>
        </p:nvSpPr>
        <p:spPr>
          <a:xfrm>
            <a:off x="2085938" y="5123305"/>
            <a:ext cx="2302458" cy="796954"/>
          </a:xfrm>
          <a:prstGeom prst="rect">
            <a:avLst/>
          </a:prstGeom>
          <a:solidFill>
            <a:schemeClr val="accent4"/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>
                <a:solidFill>
                  <a:schemeClr val="bg1"/>
                </a:solidFill>
              </a:rPr>
              <a:t>lettuce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1FABDFA-1D57-4577-9563-2895C6C26B8C}"/>
              </a:ext>
            </a:extLst>
          </p:cNvPr>
          <p:cNvSpPr/>
          <p:nvPr/>
        </p:nvSpPr>
        <p:spPr>
          <a:xfrm>
            <a:off x="4745052" y="5123305"/>
            <a:ext cx="2302458" cy="796954"/>
          </a:xfrm>
          <a:prstGeom prst="rect">
            <a:avLst/>
          </a:prstGeom>
          <a:solidFill>
            <a:schemeClr val="accent2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>
                <a:solidFill>
                  <a:schemeClr val="bg1"/>
                </a:solidFill>
              </a:rPr>
              <a:t>sea otter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2646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38589E-8D62-4147-B5E7-EAC6B988DC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Design your own food chain</a:t>
            </a:r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85E5F7-09EF-4CF1-A167-6BFDDF58F14A}"/>
              </a:ext>
            </a:extLst>
          </p:cNvPr>
          <p:cNvSpPr txBox="1"/>
          <p:nvPr/>
        </p:nvSpPr>
        <p:spPr>
          <a:xfrm>
            <a:off x="755650" y="1473201"/>
            <a:ext cx="76327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dirty="0"/>
              <a:t>All food chains start with a producer. </a:t>
            </a:r>
          </a:p>
          <a:p>
            <a:pPr algn="ctr"/>
            <a:endParaRPr lang="en-AU" dirty="0"/>
          </a:p>
          <a:p>
            <a:pPr algn="ctr"/>
            <a:r>
              <a:rPr lang="en-AU" dirty="0"/>
              <a:t>Arrows are used in a food chain to show who is eaten by who. </a:t>
            </a:r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0D6027A-B53E-49F7-ACCA-94C3D3EE4E69}"/>
              </a:ext>
            </a:extLst>
          </p:cNvPr>
          <p:cNvSpPr/>
          <p:nvPr/>
        </p:nvSpPr>
        <p:spPr>
          <a:xfrm>
            <a:off x="755650" y="4991450"/>
            <a:ext cx="7632700" cy="1101375"/>
          </a:xfrm>
          <a:prstGeom prst="rect">
            <a:avLst/>
          </a:prstGeom>
          <a:noFill/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b="1" dirty="0">
                <a:solidFill>
                  <a:schemeClr val="tx1"/>
                </a:solidFill>
              </a:rPr>
              <a:t>Check</a:t>
            </a:r>
            <a:r>
              <a:rPr lang="en-AU" dirty="0">
                <a:solidFill>
                  <a:schemeClr val="tx1"/>
                </a:solidFill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dirty="0">
                <a:solidFill>
                  <a:schemeClr val="tx1"/>
                </a:solidFill>
              </a:rPr>
              <a:t>Are the arrows going in the right direction?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dirty="0">
                <a:solidFill>
                  <a:schemeClr val="tx1"/>
                </a:solidFill>
              </a:rPr>
              <a:t>Does it have a producer?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5" name="Arrow: Right 4">
            <a:extLst>
              <a:ext uri="{FF2B5EF4-FFF2-40B4-BE49-F238E27FC236}">
                <a16:creationId xmlns:a16="http://schemas.microsoft.com/office/drawing/2014/main" id="{EC8A6088-08D8-45D1-9194-D25B1A56F590}"/>
              </a:ext>
            </a:extLst>
          </p:cNvPr>
          <p:cNvSpPr/>
          <p:nvPr/>
        </p:nvSpPr>
        <p:spPr>
          <a:xfrm>
            <a:off x="3385168" y="3204593"/>
            <a:ext cx="2373663" cy="956345"/>
          </a:xfrm>
          <a:prstGeom prst="rightArrow">
            <a:avLst>
              <a:gd name="adj1" fmla="val 50000"/>
              <a:gd name="adj2" fmla="val 66710"/>
            </a:avLst>
          </a:prstGeom>
          <a:solidFill>
            <a:srgbClr val="4AA1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F5CD56F-1DCF-4B27-8260-9DFC9F3B8787}"/>
              </a:ext>
            </a:extLst>
          </p:cNvPr>
          <p:cNvSpPr txBox="1"/>
          <p:nvPr/>
        </p:nvSpPr>
        <p:spPr>
          <a:xfrm>
            <a:off x="3385166" y="2868276"/>
            <a:ext cx="17405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dirty="0">
                <a:solidFill>
                  <a:schemeClr val="accent5">
                    <a:lumMod val="50000"/>
                  </a:schemeClr>
                </a:solidFill>
              </a:rPr>
              <a:t>eaten by</a:t>
            </a:r>
            <a:endParaRPr lang="en-GB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9CCFDA8-EA3B-440D-B635-33940665F308}"/>
              </a:ext>
            </a:extLst>
          </p:cNvPr>
          <p:cNvSpPr txBox="1"/>
          <p:nvPr/>
        </p:nvSpPr>
        <p:spPr>
          <a:xfrm>
            <a:off x="3385167" y="4068120"/>
            <a:ext cx="17405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dirty="0">
                <a:solidFill>
                  <a:schemeClr val="accent5">
                    <a:lumMod val="50000"/>
                  </a:schemeClr>
                </a:solidFill>
              </a:rPr>
              <a:t>energy flow</a:t>
            </a:r>
            <a:endParaRPr lang="en-GB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2351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28B4ADE4-51B6-44E2-A6C2-398EC45E0E51}"/>
              </a:ext>
            </a:extLst>
          </p:cNvPr>
          <p:cNvSpPr txBox="1">
            <a:spLocks/>
          </p:cNvSpPr>
          <p:nvPr/>
        </p:nvSpPr>
        <p:spPr>
          <a:xfrm>
            <a:off x="1279321" y="3223471"/>
            <a:ext cx="6585357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AU" sz="3200" b="0" dirty="0">
                <a:solidFill>
                  <a:schemeClr val="accent4"/>
                </a:solidFill>
              </a:rPr>
              <a:t>a producer</a:t>
            </a:r>
            <a:endParaRPr lang="en-GB" sz="3200" b="0" dirty="0">
              <a:solidFill>
                <a:schemeClr val="accent4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7354FBD-D1FC-46D2-93ED-479C48C31A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49" y="1008456"/>
            <a:ext cx="7632700" cy="994306"/>
          </a:xfrm>
        </p:spPr>
        <p:txBody>
          <a:bodyPr/>
          <a:lstStyle/>
          <a:p>
            <a:r>
              <a:rPr lang="en-AU" sz="3200" b="0" dirty="0"/>
              <a:t>What do all food chains start with? </a:t>
            </a:r>
            <a:endParaRPr lang="en-GB" sz="3200" b="0" dirty="0"/>
          </a:p>
        </p:txBody>
      </p:sp>
      <p:sp>
        <p:nvSpPr>
          <p:cNvPr id="7" name="Arrow: Right 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E310442-228A-44E2-9811-C01D16912E82}"/>
              </a:ext>
            </a:extLst>
          </p:cNvPr>
          <p:cNvSpPr/>
          <p:nvPr/>
        </p:nvSpPr>
        <p:spPr>
          <a:xfrm>
            <a:off x="7698558" y="5526768"/>
            <a:ext cx="818606" cy="566057"/>
          </a:xfrm>
          <a:prstGeom prst="rightArrow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</a:t>
            </a:r>
            <a:endParaRPr lang="en-GB" dirty="0"/>
          </a:p>
        </p:txBody>
      </p:sp>
      <p:sp>
        <p:nvSpPr>
          <p:cNvPr id="8" name="Arrow: Left 7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E66C5974-9D56-4C07-B7F9-688150FEAD46}"/>
              </a:ext>
            </a:extLst>
          </p:cNvPr>
          <p:cNvSpPr/>
          <p:nvPr/>
        </p:nvSpPr>
        <p:spPr>
          <a:xfrm>
            <a:off x="609418" y="5543712"/>
            <a:ext cx="862149" cy="549113"/>
          </a:xfrm>
          <a:prstGeom prst="leftArrow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back</a:t>
            </a:r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ADAAC68-10FA-471C-92AB-49D069F6EC1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00000">
            <a:off x="5928748" y="3078931"/>
            <a:ext cx="758443" cy="120184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580413B-9D75-4647-92EE-6A9E5C52329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100000" flipH="1">
            <a:off x="2496115" y="3078931"/>
            <a:ext cx="758443" cy="120184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AD812DB-197F-4863-8A65-BAD54311A0AE}"/>
              </a:ext>
            </a:extLst>
          </p:cNvPr>
          <p:cNvSpPr/>
          <p:nvPr/>
        </p:nvSpPr>
        <p:spPr>
          <a:xfrm>
            <a:off x="1288024" y="2604888"/>
            <a:ext cx="6585357" cy="2231471"/>
          </a:xfrm>
          <a:prstGeom prst="rect">
            <a:avLst/>
          </a:prstGeom>
          <a:solidFill>
            <a:schemeClr val="bg1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>
                <a:solidFill>
                  <a:schemeClr val="tx1"/>
                </a:solidFill>
              </a:rPr>
              <a:t>Click to reveal answer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3502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D4C24A05-C34D-4253-B488-8F8662B92E0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7668" y="3652452"/>
            <a:ext cx="1487342" cy="1130649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28B4ADE4-51B6-44E2-A6C2-398EC45E0E51}"/>
              </a:ext>
            </a:extLst>
          </p:cNvPr>
          <p:cNvSpPr txBox="1">
            <a:spLocks/>
          </p:cNvSpPr>
          <p:nvPr/>
        </p:nvSpPr>
        <p:spPr>
          <a:xfrm>
            <a:off x="1279321" y="3223471"/>
            <a:ext cx="6585357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AU" sz="3200" b="0" dirty="0">
                <a:solidFill>
                  <a:schemeClr val="accent4"/>
                </a:solidFill>
              </a:rPr>
              <a:t>bear and fish </a:t>
            </a:r>
          </a:p>
          <a:p>
            <a:pPr algn="ctr"/>
            <a:r>
              <a:rPr lang="en-AU" sz="3200" b="0" dirty="0">
                <a:solidFill>
                  <a:schemeClr val="accent4"/>
                </a:solidFill>
              </a:rPr>
              <a:t>fox and rabbit</a:t>
            </a:r>
          </a:p>
          <a:p>
            <a:pPr algn="ctr"/>
            <a:endParaRPr lang="en-AU" sz="1800" b="0" dirty="0">
              <a:solidFill>
                <a:schemeClr val="tx1"/>
              </a:solidFill>
            </a:endParaRPr>
          </a:p>
          <a:p>
            <a:pPr algn="ctr"/>
            <a:r>
              <a:rPr lang="en-AU" sz="1800" b="0" dirty="0">
                <a:solidFill>
                  <a:schemeClr val="tx1"/>
                </a:solidFill>
              </a:rPr>
              <a:t>How many examples did you come up with?</a:t>
            </a:r>
            <a:endParaRPr lang="en-GB" sz="1800" b="0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7354FBD-D1FC-46D2-93ED-479C48C31A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49" y="1008456"/>
            <a:ext cx="7632700" cy="994306"/>
          </a:xfrm>
        </p:spPr>
        <p:txBody>
          <a:bodyPr/>
          <a:lstStyle/>
          <a:p>
            <a:r>
              <a:rPr lang="en-AU" sz="3200" b="0" dirty="0"/>
              <a:t>Name a predator and its prey.</a:t>
            </a:r>
            <a:endParaRPr lang="en-GB" sz="3200" b="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AD812DB-197F-4863-8A65-BAD54311A0AE}"/>
              </a:ext>
            </a:extLst>
          </p:cNvPr>
          <p:cNvSpPr/>
          <p:nvPr/>
        </p:nvSpPr>
        <p:spPr>
          <a:xfrm>
            <a:off x="1279321" y="2604888"/>
            <a:ext cx="6585357" cy="2231471"/>
          </a:xfrm>
          <a:prstGeom prst="rect">
            <a:avLst/>
          </a:prstGeom>
          <a:solidFill>
            <a:schemeClr val="bg1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>
                <a:solidFill>
                  <a:schemeClr val="tx1"/>
                </a:solidFill>
              </a:rPr>
              <a:t>Click to reveal answer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Arrow: Right 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6D7F805E-D095-4B18-ACA6-C900006381E3}"/>
              </a:ext>
            </a:extLst>
          </p:cNvPr>
          <p:cNvSpPr/>
          <p:nvPr/>
        </p:nvSpPr>
        <p:spPr>
          <a:xfrm>
            <a:off x="7698558" y="5526768"/>
            <a:ext cx="818606" cy="566057"/>
          </a:xfrm>
          <a:prstGeom prst="rightArrow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</a:t>
            </a:r>
            <a:endParaRPr lang="en-GB" dirty="0"/>
          </a:p>
        </p:txBody>
      </p:sp>
      <p:sp>
        <p:nvSpPr>
          <p:cNvPr id="8" name="Arrow: Left 7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7E6D06F5-C8E6-4E4C-B245-BADBF422AE12}"/>
              </a:ext>
            </a:extLst>
          </p:cNvPr>
          <p:cNvSpPr/>
          <p:nvPr/>
        </p:nvSpPr>
        <p:spPr>
          <a:xfrm>
            <a:off x="609418" y="5543712"/>
            <a:ext cx="862149" cy="549113"/>
          </a:xfrm>
          <a:prstGeom prst="leftArrow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back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86595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BD75A070-7343-4040-8FF5-E4CDBA4E3A2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4974" y="2786743"/>
            <a:ext cx="863549" cy="1937657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28B4ADE4-51B6-44E2-A6C2-398EC45E0E51}"/>
              </a:ext>
            </a:extLst>
          </p:cNvPr>
          <p:cNvSpPr txBox="1">
            <a:spLocks/>
          </p:cNvSpPr>
          <p:nvPr/>
        </p:nvSpPr>
        <p:spPr>
          <a:xfrm>
            <a:off x="2177143" y="3223470"/>
            <a:ext cx="5059680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AU" sz="3200" b="0" dirty="0">
                <a:solidFill>
                  <a:schemeClr val="accent4"/>
                </a:solidFill>
              </a:rPr>
              <a:t>No! </a:t>
            </a:r>
            <a:br>
              <a:rPr lang="en-AU" sz="3200" b="0" dirty="0">
                <a:solidFill>
                  <a:schemeClr val="accent4"/>
                </a:solidFill>
              </a:rPr>
            </a:br>
            <a:r>
              <a:rPr lang="en-AU" sz="3200" b="0" dirty="0">
                <a:solidFill>
                  <a:schemeClr val="accent4"/>
                </a:solidFill>
              </a:rPr>
              <a:t>Penguins live in the Antarctic and polar bears live in the Arctic.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7354FBD-D1FC-46D2-93ED-479C48C31A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49" y="1008456"/>
            <a:ext cx="7632700" cy="994306"/>
          </a:xfrm>
        </p:spPr>
        <p:txBody>
          <a:bodyPr/>
          <a:lstStyle/>
          <a:p>
            <a:r>
              <a:rPr lang="en-AU" sz="3200" b="0" dirty="0"/>
              <a:t>Are penguins the prey of polar bears?</a:t>
            </a:r>
            <a:endParaRPr lang="en-GB" sz="3200" b="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AD812DB-197F-4863-8A65-BAD54311A0AE}"/>
              </a:ext>
            </a:extLst>
          </p:cNvPr>
          <p:cNvSpPr/>
          <p:nvPr/>
        </p:nvSpPr>
        <p:spPr>
          <a:xfrm>
            <a:off x="1279321" y="2604888"/>
            <a:ext cx="6585357" cy="2231471"/>
          </a:xfrm>
          <a:prstGeom prst="rect">
            <a:avLst/>
          </a:prstGeom>
          <a:solidFill>
            <a:schemeClr val="bg1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>
                <a:solidFill>
                  <a:schemeClr val="tx1"/>
                </a:solidFill>
              </a:rPr>
              <a:t>Click to reveal answer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24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95D0C2F-81EB-408F-80DA-9E11782BC60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8611" y="2815928"/>
            <a:ext cx="1178611" cy="815086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28B4ADE4-51B6-44E2-A6C2-398EC45E0E51}"/>
              </a:ext>
            </a:extLst>
          </p:cNvPr>
          <p:cNvSpPr txBox="1">
            <a:spLocks/>
          </p:cNvSpPr>
          <p:nvPr/>
        </p:nvSpPr>
        <p:spPr>
          <a:xfrm>
            <a:off x="1279321" y="3223471"/>
            <a:ext cx="6585357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AU" sz="3200" b="0" dirty="0">
                <a:solidFill>
                  <a:schemeClr val="accent4"/>
                </a:solidFill>
              </a:rPr>
              <a:t>A bee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7354FBD-D1FC-46D2-93ED-479C48C31A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49" y="1008456"/>
            <a:ext cx="7632700" cy="994306"/>
          </a:xfrm>
        </p:spPr>
        <p:txBody>
          <a:bodyPr/>
          <a:lstStyle/>
          <a:p>
            <a:r>
              <a:rPr lang="en-AU" sz="3200" b="0" dirty="0"/>
              <a:t>Give an example of a consumer that makes honey.</a:t>
            </a:r>
            <a:endParaRPr lang="en-GB" sz="3200" b="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AD812DB-197F-4863-8A65-BAD54311A0AE}"/>
              </a:ext>
            </a:extLst>
          </p:cNvPr>
          <p:cNvSpPr/>
          <p:nvPr/>
        </p:nvSpPr>
        <p:spPr>
          <a:xfrm>
            <a:off x="1271278" y="2604888"/>
            <a:ext cx="6585357" cy="2231471"/>
          </a:xfrm>
          <a:prstGeom prst="rect">
            <a:avLst/>
          </a:prstGeom>
          <a:solidFill>
            <a:schemeClr val="bg1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>
                <a:solidFill>
                  <a:schemeClr val="tx1"/>
                </a:solidFill>
              </a:rPr>
              <a:t>Click to reveal answer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Arrow: Right 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11FEB0D1-48EC-4332-9AE3-6207E7C55440}"/>
              </a:ext>
            </a:extLst>
          </p:cNvPr>
          <p:cNvSpPr/>
          <p:nvPr/>
        </p:nvSpPr>
        <p:spPr>
          <a:xfrm>
            <a:off x="7698558" y="5526768"/>
            <a:ext cx="818606" cy="566057"/>
          </a:xfrm>
          <a:prstGeom prst="rightArrow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</a:t>
            </a:r>
            <a:endParaRPr lang="en-GB" dirty="0"/>
          </a:p>
        </p:txBody>
      </p:sp>
      <p:sp>
        <p:nvSpPr>
          <p:cNvPr id="8" name="Arrow: Left 7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33E710DF-2030-4229-97AC-A0B312705DD0}"/>
              </a:ext>
            </a:extLst>
          </p:cNvPr>
          <p:cNvSpPr/>
          <p:nvPr/>
        </p:nvSpPr>
        <p:spPr>
          <a:xfrm>
            <a:off x="609418" y="5543712"/>
            <a:ext cx="862149" cy="549113"/>
          </a:xfrm>
          <a:prstGeom prst="leftArrow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back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3919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28B4ADE4-51B6-44E2-A6C2-398EC45E0E51}"/>
              </a:ext>
            </a:extLst>
          </p:cNvPr>
          <p:cNvSpPr txBox="1">
            <a:spLocks/>
          </p:cNvSpPr>
          <p:nvPr/>
        </p:nvSpPr>
        <p:spPr>
          <a:xfrm>
            <a:off x="1279321" y="2774255"/>
            <a:ext cx="6585357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AU" sz="3200" b="0" dirty="0">
                <a:solidFill>
                  <a:schemeClr val="accent4"/>
                </a:solidFill>
              </a:rPr>
              <a:t>grass </a:t>
            </a:r>
            <a:r>
              <a:rPr lang="en-AU" sz="3200" b="0" dirty="0">
                <a:solidFill>
                  <a:schemeClr val="accent4"/>
                </a:solidFill>
                <a:sym typeface="Wingdings" panose="05000000000000000000" pitchFamily="2" charset="2"/>
              </a:rPr>
              <a:t> rabbit  fox  bear</a:t>
            </a:r>
            <a:endParaRPr lang="en-AU" sz="3200" b="0" dirty="0">
              <a:solidFill>
                <a:schemeClr val="accent4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7354FBD-D1FC-46D2-93ED-479C48C31A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49" y="1008456"/>
            <a:ext cx="7632700" cy="994306"/>
          </a:xfrm>
        </p:spPr>
        <p:txBody>
          <a:bodyPr/>
          <a:lstStyle/>
          <a:p>
            <a:r>
              <a:rPr lang="en-AU" sz="3200" b="0" dirty="0"/>
              <a:t>Write down an example of a food chain including a fox. </a:t>
            </a:r>
            <a:endParaRPr lang="en-GB" sz="3200" b="0" dirty="0"/>
          </a:p>
        </p:txBody>
      </p:sp>
      <p:sp>
        <p:nvSpPr>
          <p:cNvPr id="7" name="Arrow: Right 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29799D48-86B4-4744-AD02-219CD7BF3122}"/>
              </a:ext>
            </a:extLst>
          </p:cNvPr>
          <p:cNvSpPr/>
          <p:nvPr/>
        </p:nvSpPr>
        <p:spPr>
          <a:xfrm>
            <a:off x="7698558" y="5526768"/>
            <a:ext cx="818606" cy="566057"/>
          </a:xfrm>
          <a:prstGeom prst="rightArrow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</a:t>
            </a:r>
            <a:endParaRPr lang="en-GB" dirty="0"/>
          </a:p>
        </p:txBody>
      </p:sp>
      <p:sp>
        <p:nvSpPr>
          <p:cNvPr id="8" name="Arrow: Left 7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BAF1239C-2FC9-4A31-BA42-064C5A2EF2CD}"/>
              </a:ext>
            </a:extLst>
          </p:cNvPr>
          <p:cNvSpPr/>
          <p:nvPr/>
        </p:nvSpPr>
        <p:spPr>
          <a:xfrm>
            <a:off x="609418" y="5543712"/>
            <a:ext cx="862149" cy="549113"/>
          </a:xfrm>
          <a:prstGeom prst="leftArrow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back</a:t>
            </a:r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6E6E006-F37B-4790-8D3C-49AC1038EA4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0654" y="3894662"/>
            <a:ext cx="1362692" cy="87298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D71FA1D-79AD-48CF-B8A0-AAE76445F0B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2454" y="3565981"/>
            <a:ext cx="559091" cy="76517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AD812DB-197F-4863-8A65-BAD54311A0AE}"/>
              </a:ext>
            </a:extLst>
          </p:cNvPr>
          <p:cNvSpPr/>
          <p:nvPr/>
        </p:nvSpPr>
        <p:spPr>
          <a:xfrm>
            <a:off x="1278672" y="2604888"/>
            <a:ext cx="6585357" cy="2231471"/>
          </a:xfrm>
          <a:prstGeom prst="rect">
            <a:avLst/>
          </a:prstGeom>
          <a:solidFill>
            <a:schemeClr val="bg1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>
                <a:solidFill>
                  <a:schemeClr val="tx1"/>
                </a:solidFill>
              </a:rPr>
              <a:t>Click for an example 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073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ED5F0D7-E12D-4DC8-80F0-74424DC746E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4662" y="3429000"/>
            <a:ext cx="1816145" cy="1295594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28B4ADE4-51B6-44E2-A6C2-398EC45E0E51}"/>
              </a:ext>
            </a:extLst>
          </p:cNvPr>
          <p:cNvSpPr txBox="1">
            <a:spLocks/>
          </p:cNvSpPr>
          <p:nvPr/>
        </p:nvSpPr>
        <p:spPr>
          <a:xfrm>
            <a:off x="1279321" y="3223471"/>
            <a:ext cx="6585357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AU" sz="3200" b="0" dirty="0">
                <a:solidFill>
                  <a:schemeClr val="accent4"/>
                </a:solidFill>
              </a:rPr>
              <a:t>cabbage </a:t>
            </a:r>
          </a:p>
          <a:p>
            <a:pPr algn="ctr"/>
            <a:r>
              <a:rPr lang="en-AU" sz="3200" b="0" dirty="0">
                <a:solidFill>
                  <a:schemeClr val="accent4"/>
                </a:solidFill>
              </a:rPr>
              <a:t>carrot </a:t>
            </a:r>
          </a:p>
          <a:p>
            <a:pPr algn="ctr"/>
            <a:r>
              <a:rPr lang="en-AU" sz="3200" b="0" dirty="0">
                <a:solidFill>
                  <a:schemeClr val="accent4"/>
                </a:solidFill>
              </a:rPr>
              <a:t>grass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7354FBD-D1FC-46D2-93ED-479C48C31A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49" y="1008456"/>
            <a:ext cx="7632700" cy="994306"/>
          </a:xfrm>
        </p:spPr>
        <p:txBody>
          <a:bodyPr/>
          <a:lstStyle/>
          <a:p>
            <a:r>
              <a:rPr lang="en-AU" sz="3200" b="0" dirty="0"/>
              <a:t>Name a producer eaten by a rabbit.</a:t>
            </a:r>
            <a:endParaRPr lang="en-GB" sz="3200" b="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AD812DB-197F-4863-8A65-BAD54311A0AE}"/>
              </a:ext>
            </a:extLst>
          </p:cNvPr>
          <p:cNvSpPr/>
          <p:nvPr/>
        </p:nvSpPr>
        <p:spPr>
          <a:xfrm>
            <a:off x="1279321" y="2604888"/>
            <a:ext cx="6585357" cy="2231471"/>
          </a:xfrm>
          <a:prstGeom prst="rect">
            <a:avLst/>
          </a:prstGeom>
          <a:solidFill>
            <a:schemeClr val="bg1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>
                <a:solidFill>
                  <a:schemeClr val="tx1"/>
                </a:solidFill>
              </a:rPr>
              <a:t>Click to reveal answer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Arrow: Right 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A7EA2BD8-3E75-4974-A13B-ABA939B294C8}"/>
              </a:ext>
            </a:extLst>
          </p:cNvPr>
          <p:cNvSpPr/>
          <p:nvPr/>
        </p:nvSpPr>
        <p:spPr>
          <a:xfrm>
            <a:off x="7698558" y="5526768"/>
            <a:ext cx="818606" cy="566057"/>
          </a:xfrm>
          <a:prstGeom prst="rightArrow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</a:t>
            </a:r>
            <a:endParaRPr lang="en-GB" dirty="0"/>
          </a:p>
        </p:txBody>
      </p:sp>
      <p:sp>
        <p:nvSpPr>
          <p:cNvPr id="8" name="Arrow: Left 7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E5DED59F-7C41-4B06-BEC0-3D811930BE31}"/>
              </a:ext>
            </a:extLst>
          </p:cNvPr>
          <p:cNvSpPr/>
          <p:nvPr/>
        </p:nvSpPr>
        <p:spPr>
          <a:xfrm>
            <a:off x="609418" y="5543712"/>
            <a:ext cx="862149" cy="549113"/>
          </a:xfrm>
          <a:prstGeom prst="leftArrow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back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3413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28B4ADE4-51B6-44E2-A6C2-398EC45E0E51}"/>
              </a:ext>
            </a:extLst>
          </p:cNvPr>
          <p:cNvSpPr txBox="1">
            <a:spLocks/>
          </p:cNvSpPr>
          <p:nvPr/>
        </p:nvSpPr>
        <p:spPr>
          <a:xfrm>
            <a:off x="1279321" y="3223471"/>
            <a:ext cx="6585357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AU" sz="3200" b="0" dirty="0">
                <a:solidFill>
                  <a:schemeClr val="accent4"/>
                </a:solidFill>
              </a:rPr>
              <a:t>‘energy flow’ or ‘eaten by’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7354FBD-D1FC-46D2-93ED-479C48C31A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49" y="1008456"/>
            <a:ext cx="7632700" cy="994306"/>
          </a:xfrm>
        </p:spPr>
        <p:txBody>
          <a:bodyPr/>
          <a:lstStyle/>
          <a:p>
            <a:r>
              <a:rPr lang="en-AU" sz="3200" b="0" dirty="0"/>
              <a:t>What do the arrows in a food chain show?</a:t>
            </a:r>
            <a:endParaRPr lang="en-GB" sz="3200" b="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AD812DB-197F-4863-8A65-BAD54311A0AE}"/>
              </a:ext>
            </a:extLst>
          </p:cNvPr>
          <p:cNvSpPr/>
          <p:nvPr/>
        </p:nvSpPr>
        <p:spPr>
          <a:xfrm>
            <a:off x="1279321" y="2604888"/>
            <a:ext cx="6585357" cy="2231471"/>
          </a:xfrm>
          <a:prstGeom prst="rect">
            <a:avLst/>
          </a:prstGeom>
          <a:solidFill>
            <a:schemeClr val="bg1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>
                <a:solidFill>
                  <a:schemeClr val="tx1"/>
                </a:solidFill>
              </a:rPr>
              <a:t>Click to reveal answer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Arrow: Right 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5C5CD271-6BE5-4BAF-996D-E931D0CC712E}"/>
              </a:ext>
            </a:extLst>
          </p:cNvPr>
          <p:cNvSpPr/>
          <p:nvPr/>
        </p:nvSpPr>
        <p:spPr>
          <a:xfrm>
            <a:off x="7698558" y="5526768"/>
            <a:ext cx="818606" cy="566057"/>
          </a:xfrm>
          <a:prstGeom prst="rightArrow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</a:t>
            </a:r>
            <a:endParaRPr lang="en-GB" dirty="0"/>
          </a:p>
        </p:txBody>
      </p:sp>
      <p:sp>
        <p:nvSpPr>
          <p:cNvPr id="8" name="Arrow: Left 7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7BB00380-FA82-4066-BBE6-1710568340FB}"/>
              </a:ext>
            </a:extLst>
          </p:cNvPr>
          <p:cNvSpPr/>
          <p:nvPr/>
        </p:nvSpPr>
        <p:spPr>
          <a:xfrm>
            <a:off x="609418" y="5543712"/>
            <a:ext cx="862149" cy="549113"/>
          </a:xfrm>
          <a:prstGeom prst="leftArrow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back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3278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28B4ADE4-51B6-44E2-A6C2-398EC45E0E51}"/>
              </a:ext>
            </a:extLst>
          </p:cNvPr>
          <p:cNvSpPr txBox="1">
            <a:spLocks/>
          </p:cNvSpPr>
          <p:nvPr/>
        </p:nvSpPr>
        <p:spPr>
          <a:xfrm>
            <a:off x="1279321" y="3223471"/>
            <a:ext cx="6585357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AU" sz="3200" b="0" dirty="0">
                <a:solidFill>
                  <a:schemeClr val="accent4"/>
                </a:solidFill>
              </a:rPr>
              <a:t>Any animal!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7354FBD-D1FC-46D2-93ED-479C48C31A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49" y="1008456"/>
            <a:ext cx="7632700" cy="994306"/>
          </a:xfrm>
        </p:spPr>
        <p:txBody>
          <a:bodyPr/>
          <a:lstStyle/>
          <a:p>
            <a:r>
              <a:rPr lang="en-AU" sz="3200" b="0" dirty="0"/>
              <a:t>Name a consumer. </a:t>
            </a:r>
            <a:endParaRPr lang="en-GB" sz="3200" b="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AD812DB-197F-4863-8A65-BAD54311A0AE}"/>
              </a:ext>
            </a:extLst>
          </p:cNvPr>
          <p:cNvSpPr/>
          <p:nvPr/>
        </p:nvSpPr>
        <p:spPr>
          <a:xfrm>
            <a:off x="1279327" y="2604888"/>
            <a:ext cx="6585357" cy="2231471"/>
          </a:xfrm>
          <a:prstGeom prst="rect">
            <a:avLst/>
          </a:prstGeom>
          <a:solidFill>
            <a:schemeClr val="bg1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>
                <a:solidFill>
                  <a:schemeClr val="tx1"/>
                </a:solidFill>
              </a:rPr>
              <a:t>Click to reveal answer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Arrow: Right 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AB1CE054-6EC4-47E5-9D8A-9AC01E9AFFEB}"/>
              </a:ext>
            </a:extLst>
          </p:cNvPr>
          <p:cNvSpPr/>
          <p:nvPr/>
        </p:nvSpPr>
        <p:spPr>
          <a:xfrm>
            <a:off x="7698558" y="5526768"/>
            <a:ext cx="818606" cy="566057"/>
          </a:xfrm>
          <a:prstGeom prst="rightArrow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</a:t>
            </a:r>
            <a:endParaRPr lang="en-GB" dirty="0"/>
          </a:p>
        </p:txBody>
      </p:sp>
      <p:sp>
        <p:nvSpPr>
          <p:cNvPr id="8" name="Arrow: Left 7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81B11B00-D52A-4CB3-BDD2-2629E773F9D4}"/>
              </a:ext>
            </a:extLst>
          </p:cNvPr>
          <p:cNvSpPr/>
          <p:nvPr/>
        </p:nvSpPr>
        <p:spPr>
          <a:xfrm>
            <a:off x="609418" y="5543712"/>
            <a:ext cx="862149" cy="549113"/>
          </a:xfrm>
          <a:prstGeom prst="leftArrow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back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8269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28B4ADE4-51B6-44E2-A6C2-398EC45E0E51}"/>
              </a:ext>
            </a:extLst>
          </p:cNvPr>
          <p:cNvSpPr txBox="1">
            <a:spLocks/>
          </p:cNvSpPr>
          <p:nvPr/>
        </p:nvSpPr>
        <p:spPr>
          <a:xfrm>
            <a:off x="1279321" y="3223471"/>
            <a:ext cx="6585357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AU" sz="3200" b="0" dirty="0">
                <a:solidFill>
                  <a:schemeClr val="accent4"/>
                </a:solidFill>
              </a:rPr>
              <a:t>Any plant!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7354FBD-D1FC-46D2-93ED-479C48C31A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49" y="1008456"/>
            <a:ext cx="7632700" cy="994306"/>
          </a:xfrm>
        </p:spPr>
        <p:txBody>
          <a:bodyPr/>
          <a:lstStyle/>
          <a:p>
            <a:r>
              <a:rPr lang="en-AU" sz="3200" b="0" dirty="0"/>
              <a:t>Name a producer. </a:t>
            </a:r>
            <a:endParaRPr lang="en-GB" sz="3200" b="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AD812DB-197F-4863-8A65-BAD54311A0AE}"/>
              </a:ext>
            </a:extLst>
          </p:cNvPr>
          <p:cNvSpPr/>
          <p:nvPr/>
        </p:nvSpPr>
        <p:spPr>
          <a:xfrm>
            <a:off x="1305450" y="2604888"/>
            <a:ext cx="6585357" cy="2231471"/>
          </a:xfrm>
          <a:prstGeom prst="rect">
            <a:avLst/>
          </a:prstGeom>
          <a:solidFill>
            <a:schemeClr val="bg1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>
                <a:solidFill>
                  <a:schemeClr val="tx1"/>
                </a:solidFill>
              </a:rPr>
              <a:t>Click to reveal answer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Arrow: Left 7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7B7BD348-7B1C-4334-8658-BFD2113771E9}"/>
              </a:ext>
            </a:extLst>
          </p:cNvPr>
          <p:cNvSpPr/>
          <p:nvPr/>
        </p:nvSpPr>
        <p:spPr>
          <a:xfrm>
            <a:off x="609418" y="5543712"/>
            <a:ext cx="862149" cy="549113"/>
          </a:xfrm>
          <a:prstGeom prst="leftArrow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back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0592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FC10596B-8BF5-4E40-8C2C-A06C88A4E9A0}"/>
              </a:ext>
            </a:extLst>
          </p:cNvPr>
          <p:cNvSpPr/>
          <p:nvPr/>
        </p:nvSpPr>
        <p:spPr>
          <a:xfrm>
            <a:off x="3997354" y="3064079"/>
            <a:ext cx="1149291" cy="7298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97</TotalTime>
  <Words>262</Words>
  <Application>Microsoft Office PowerPoint</Application>
  <PresentationFormat>On-screen Show (4:3)</PresentationFormat>
  <Paragraphs>76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Calibri</vt:lpstr>
      <vt:lpstr>Twinkl</vt:lpstr>
      <vt:lpstr>Arial</vt:lpstr>
      <vt:lpstr>Wingdings</vt:lpstr>
      <vt:lpstr>Office Theme</vt:lpstr>
      <vt:lpstr>PowerPoint Presentation</vt:lpstr>
      <vt:lpstr>Key Words </vt:lpstr>
      <vt:lpstr>Consumer or Producer?</vt:lpstr>
      <vt:lpstr>Design your own food chain</vt:lpstr>
      <vt:lpstr>What do all food chains start with? </vt:lpstr>
      <vt:lpstr>Name a predator and its prey.</vt:lpstr>
      <vt:lpstr>Are penguins the prey of polar bears?</vt:lpstr>
      <vt:lpstr>Give an example of a consumer that makes honey.</vt:lpstr>
      <vt:lpstr>Write down an example of a food chain including a fox. </vt:lpstr>
      <vt:lpstr>Name a producer eaten by a rabbit.</vt:lpstr>
      <vt:lpstr>What do the arrows in a food chain show?</vt:lpstr>
      <vt:lpstr>Name a consumer. </vt:lpstr>
      <vt:lpstr>Name a producer.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Meghan Hardie</dc:creator>
  <cp:lastModifiedBy>Janine Nayler</cp:lastModifiedBy>
  <cp:revision>12</cp:revision>
  <dcterms:created xsi:type="dcterms:W3CDTF">2019-12-12T04:05:02Z</dcterms:created>
  <dcterms:modified xsi:type="dcterms:W3CDTF">2021-01-28T20:04:02Z</dcterms:modified>
</cp:coreProperties>
</file>