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3" r:id="rId3"/>
    <p:sldId id="303" r:id="rId4"/>
    <p:sldId id="300" r:id="rId5"/>
    <p:sldId id="301" r:id="rId6"/>
    <p:sldId id="285" r:id="rId7"/>
    <p:sldId id="302" r:id="rId8"/>
    <p:sldId id="304" r:id="rId9"/>
    <p:sldId id="305" r:id="rId10"/>
    <p:sldId id="307" r:id="rId11"/>
    <p:sldId id="308" r:id="rId12"/>
    <p:sldId id="309" r:id="rId13"/>
    <p:sldId id="310" r:id="rId14"/>
    <p:sldId id="311" r:id="rId15"/>
    <p:sldId id="312" r:id="rId16"/>
    <p:sldId id="313" r:id="rId17"/>
    <p:sldId id="299" r:id="rId18"/>
    <p:sldId id="267" r:id="rId19"/>
  </p:sldIdLst>
  <p:sldSz cx="9144000" cy="6858000" type="screen4x3"/>
  <p:notesSz cx="6858000" cy="9144000"/>
  <p:embeddedFontLst>
    <p:embeddedFont>
      <p:font typeface="Sassoon Infant Rg" panose="02000503030000020003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292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A55A1"/>
    <a:srgbClr val="7868AC"/>
    <a:srgbClr val="F1894C"/>
    <a:srgbClr val="CFB6D8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2" autoAdjust="0"/>
    <p:restoredTop sz="95823" autoAdjust="0"/>
  </p:normalViewPr>
  <p:slideViewPr>
    <p:cSldViewPr snapToGrid="0" showGuides="1">
      <p:cViewPr varScale="1">
        <p:scale>
          <a:sx n="53" d="100"/>
          <a:sy n="53" d="100"/>
        </p:scale>
        <p:origin x="1349" y="43"/>
      </p:cViewPr>
      <p:guideLst>
        <p:guide orient="horz" pos="2092"/>
        <p:guide pos="29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44ACD8F-B54E-4DE5-BE82-BADE462BA64A}" type="datetime1"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28/01/2021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9BC87B9-A22D-4B0C-B2BA-857C05ACBCD7}" type="slidenum">
              <a:t>‹#›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21930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4C61AA40-40EA-463F-AAC9-4FA96EB518C7}" type="datetime1">
              <a:rPr lang="en-GB"/>
              <a:pPr lvl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7D2E19E0-8B2D-4E1D-B00D-F02E870E0CE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876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7D2E19E0-8B2D-4E1D-B00D-F02E870E0CE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251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she/relationships/ks1-pshe-seal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she/relationships/ks1-pshe-seal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765" y="6196120"/>
            <a:ext cx="576492" cy="58071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3">
            <a:hlinkClick r:id="rId4"/>
          </p:cNvPr>
          <p:cNvSpPr/>
          <p:nvPr/>
        </p:nvSpPr>
        <p:spPr>
          <a:xfrm>
            <a:off x="4137659" y="5561810"/>
            <a:ext cx="868680" cy="55301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winkl"/>
            </a:endParaRPr>
          </a:p>
        </p:txBody>
      </p:sp>
    </p:spTree>
    <p:extLst>
      <p:ext uri="{BB962C8B-B14F-4D97-AF65-F5344CB8AC3E}">
        <p14:creationId xmlns:p14="http://schemas.microsoft.com/office/powerpoint/2010/main" val="131939195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266081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Title 1"/>
          <p:cNvSpPr txBox="1"/>
          <p:nvPr/>
        </p:nvSpPr>
        <p:spPr>
          <a:xfrm>
            <a:off x="628650" y="734784"/>
            <a:ext cx="7886700" cy="5399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1C1C1C"/>
                </a:solidFill>
                <a:uFillTx/>
                <a:latin typeface="Twinkl"/>
              </a:rPr>
              <a:t>Aim</a:t>
            </a:r>
          </a:p>
        </p:txBody>
      </p:sp>
      <p:sp>
        <p:nvSpPr>
          <p:cNvPr id="7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112775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  <a:lvl2pPr>
              <a:lnSpc>
                <a:spcPct val="80000"/>
              </a:lnSpc>
              <a:defRPr sz="1500"/>
            </a:lvl2pPr>
            <a:lvl3pPr>
              <a:lnSpc>
                <a:spcPct val="80000"/>
              </a:lnSpc>
              <a:defRPr sz="1300"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9838828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ole Clas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grpSp>
        <p:nvGrpSpPr>
          <p:cNvPr id="4" name="ICONS"/>
          <p:cNvGrpSpPr/>
          <p:nvPr/>
        </p:nvGrpSpPr>
        <p:grpSpPr>
          <a:xfrm>
            <a:off x="7480752" y="621490"/>
            <a:ext cx="1238499" cy="863998"/>
            <a:chOff x="7480752" y="621490"/>
            <a:chExt cx="1238499" cy="863998"/>
          </a:xfrm>
        </p:grpSpPr>
        <p:pic>
          <p:nvPicPr>
            <p:cNvPr id="5" name="Assessment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Mental and Oral Starter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7668204" y="621682"/>
              <a:ext cx="863595" cy="863595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7" name="Group Work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8" name="Talking Partners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airs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Individual Work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Whole Class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480752" y="621490"/>
              <a:ext cx="1238499" cy="863998"/>
            </a:xfrm>
            <a:prstGeom prst="rect">
              <a:avLst/>
            </a:prstGeom>
            <a:noFill/>
            <a:ln cap="flat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79409355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ole Class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grpSp>
        <p:nvGrpSpPr>
          <p:cNvPr id="6" name="ICONS"/>
          <p:cNvGrpSpPr/>
          <p:nvPr userDrawn="1"/>
        </p:nvGrpSpPr>
        <p:grpSpPr>
          <a:xfrm>
            <a:off x="7480752" y="621490"/>
            <a:ext cx="1238499" cy="863998"/>
            <a:chOff x="7480752" y="621490"/>
            <a:chExt cx="1238499" cy="863998"/>
          </a:xfrm>
        </p:grpSpPr>
        <p:pic>
          <p:nvPicPr>
            <p:cNvPr id="7" name="Assessment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8" name="Mental and Oral Starter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7668204" y="621682"/>
              <a:ext cx="863595" cy="863595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Group Work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Talking Partners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airs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2" name="Individual Work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3" name="Whole Class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480752" y="621490"/>
              <a:ext cx="1238499" cy="863998"/>
            </a:xfrm>
            <a:prstGeom prst="rect">
              <a:avLst/>
            </a:prstGeom>
            <a:noFill/>
            <a:ln cap="flat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1779742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ir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4" name="Pair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902" y="621279"/>
            <a:ext cx="863998" cy="863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6539919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dividu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4" name="Individual Wor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902" y="621279"/>
            <a:ext cx="863998" cy="863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91098936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rtner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4" name="Talking Partner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902" y="621279"/>
            <a:ext cx="863998" cy="863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771019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Title 1"/>
          <p:cNvSpPr txBox="1"/>
          <p:nvPr/>
        </p:nvSpPr>
        <p:spPr>
          <a:xfrm>
            <a:off x="628650" y="734784"/>
            <a:ext cx="7886700" cy="5399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1C1C1C"/>
                </a:solidFill>
                <a:uFillTx/>
                <a:latin typeface="Twinkl"/>
              </a:rPr>
              <a:t>Aim</a:t>
            </a:r>
          </a:p>
        </p:txBody>
      </p:sp>
      <p:sp>
        <p:nvSpPr>
          <p:cNvPr id="7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112775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  <a:lvl2pPr>
              <a:lnSpc>
                <a:spcPct val="80000"/>
              </a:lnSpc>
              <a:defRPr sz="1500"/>
            </a:lvl2pPr>
            <a:lvl3pPr>
              <a:lnSpc>
                <a:spcPct val="80000"/>
              </a:lnSpc>
              <a:defRPr sz="1300"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900" y="621279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7905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129955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765" y="6196120"/>
            <a:ext cx="576492" cy="58071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4">
            <a:hlinkClick r:id="rId4"/>
          </p:cNvPr>
          <p:cNvSpPr/>
          <p:nvPr/>
        </p:nvSpPr>
        <p:spPr>
          <a:xfrm>
            <a:off x="4137659" y="3152485"/>
            <a:ext cx="868680" cy="55301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Twinkl"/>
            </a:endParaRPr>
          </a:p>
        </p:txBody>
      </p:sp>
    </p:spTree>
    <p:extLst>
      <p:ext uri="{BB962C8B-B14F-4D97-AF65-F5344CB8AC3E}">
        <p14:creationId xmlns:p14="http://schemas.microsoft.com/office/powerpoint/2010/main" val="141547955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89743" y="695328"/>
            <a:ext cx="8164513" cy="1150936"/>
          </a:xfrm>
          <a:prstGeom prst="rect">
            <a:avLst/>
          </a:prstGeom>
          <a:noFill/>
          <a:ln>
            <a:noFill/>
          </a:ln>
        </p:spPr>
        <p:txBody>
          <a:bodyPr vert="horz" wrap="square" lIns="251999" tIns="251999" rIns="251999" bIns="251999" anchor="ctr" anchorCtr="1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89743" y="1957382"/>
            <a:ext cx="8164513" cy="4387848"/>
          </a:xfrm>
          <a:prstGeom prst="rect">
            <a:avLst/>
          </a:prstGeom>
          <a:noFill/>
          <a:ln>
            <a:noFill/>
          </a:ln>
        </p:spPr>
        <p:txBody>
          <a:bodyPr vert="horz" wrap="square" lIns="251999" tIns="251999" rIns="251999" bIns="251999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8" r:id="rId5"/>
    <p:sldLayoutId id="2147483653" r:id="rId6"/>
    <p:sldLayoutId id="2147483654" r:id="rId7"/>
    <p:sldLayoutId id="2147483655" r:id="rId8"/>
    <p:sldLayoutId id="2147483659" r:id="rId9"/>
    <p:sldLayoutId id="2147483656" r:id="rId10"/>
    <p:sldLayoutId id="2147483657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000" b="1" i="0" u="none" strike="noStrike" kern="1200" cap="none" spc="0" baseline="0">
          <a:solidFill>
            <a:srgbClr val="1C1C1C"/>
          </a:solidFill>
          <a:uFillTx/>
          <a:latin typeface="Twinkl" pitchFamily="50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6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1C1C1C"/>
          </a:solidFill>
          <a:uFillTx/>
          <a:latin typeface="Twinkl" pitchFamily="50"/>
          <a:ea typeface="Sassoon Infant Rg" pitchFamily="5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974" userDrawn="1">
          <p15:clr>
            <a:srgbClr val="F26B43"/>
          </p15:clr>
        </p15:guide>
        <p15:guide id="2" orient="horz" pos="482" userDrawn="1">
          <p15:clr>
            <a:srgbClr val="F26B43"/>
          </p15:clr>
        </p15:guide>
        <p15:guide id="3" orient="horz" pos="346" userDrawn="1">
          <p15:clr>
            <a:srgbClr val="F26B43"/>
          </p15:clr>
        </p15:guide>
        <p15:guide id="4" orient="horz" pos="3838" userDrawn="1">
          <p15:clr>
            <a:srgbClr val="F26B43"/>
          </p15:clr>
        </p15:guide>
        <p15:guide id="5" pos="340" userDrawn="1">
          <p15:clr>
            <a:srgbClr val="F26B43"/>
          </p15:clr>
        </p15:guide>
        <p15:guide id="6" pos="5261" userDrawn="1">
          <p15:clr>
            <a:srgbClr val="F26B43"/>
          </p15:clr>
        </p15:guide>
        <p15:guide id="7" pos="5393" userDrawn="1">
          <p15:clr>
            <a:srgbClr val="F26B43"/>
          </p15:clr>
        </p15:guide>
        <p15:guide id="9" pos="476" userDrawn="1">
          <p15:clr>
            <a:srgbClr val="F26B43"/>
          </p15:clr>
        </p15:guide>
        <p15:guide id="10" orient="horz" pos="2160" userDrawn="1">
          <p15:clr>
            <a:srgbClr val="F26B43"/>
          </p15:clr>
        </p15:guide>
        <p15:guide id="11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0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7.png"/><Relationship Id="rId12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20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1127756"/>
            <a:ext cx="7886700" cy="1409703"/>
          </a:xfrm>
        </p:spPr>
        <p:txBody>
          <a:bodyPr>
            <a:noAutofit/>
          </a:bodyPr>
          <a:lstStyle/>
          <a:p>
            <a:pPr lvl="0"/>
            <a:r>
              <a:rPr lang="en-GB" dirty="0"/>
              <a:t>To be able to recognise the emotions of jealousy and envy and how they might affect us.</a:t>
            </a:r>
          </a:p>
          <a:p>
            <a:pPr lvl="0"/>
            <a:r>
              <a:rPr lang="en-GB" dirty="0"/>
              <a:t>To use strategies to help us deal with feeling envious or jealous.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51" hidden="1"/>
          <p:cNvPicPr>
            <a:picLocks noChangeAspect="1"/>
          </p:cNvPicPr>
          <p:nvPr/>
        </p:nvPicPr>
        <p:blipFill>
          <a:blip r:embed="rId2"/>
          <a:srcRect l="21" t="9867" r="350" b="10028"/>
          <a:stretch>
            <a:fillRect/>
          </a:stretch>
        </p:blipFill>
        <p:spPr>
          <a:xfrm>
            <a:off x="755651" y="1845378"/>
            <a:ext cx="7533586" cy="429794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5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is Jealousy?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grpSp>
        <p:nvGrpSpPr>
          <p:cNvPr id="26" name="ICONS"/>
          <p:cNvGrpSpPr/>
          <p:nvPr/>
        </p:nvGrpSpPr>
        <p:grpSpPr>
          <a:xfrm>
            <a:off x="7480752" y="621490"/>
            <a:ext cx="1238499" cy="863998"/>
            <a:chOff x="7480752" y="621490"/>
            <a:chExt cx="1238499" cy="863998"/>
          </a:xfrm>
        </p:grpSpPr>
        <p:pic>
          <p:nvPicPr>
            <p:cNvPr id="27" name="Assessment" hidden="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28" name="Mental and Oral Starter" hidden="1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7668204" y="621682"/>
              <a:ext cx="863595" cy="863595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29" name="Group Work" hidden="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0" name="Talking Partners" hidden="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1" name="Pairs" hidden="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2" name="Individual Work" hidden="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3" name="Whole Class" hidden="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480752" y="621490"/>
              <a:ext cx="1238499" cy="863998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3" name="Google Shape;61;p3"/>
          <p:cNvSpPr/>
          <p:nvPr/>
        </p:nvSpPr>
        <p:spPr>
          <a:xfrm>
            <a:off x="755650" y="5435599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sp>
        <p:nvSpPr>
          <p:cNvPr id="17" name="Google Shape;60;p3"/>
          <p:cNvSpPr txBox="1"/>
          <p:nvPr/>
        </p:nvSpPr>
        <p:spPr>
          <a:xfrm>
            <a:off x="2540001" y="5360193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What do you think is happening in this picture?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do you think each child is feeling?</a:t>
            </a:r>
            <a:endParaRPr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09"/>
          <a:stretch/>
        </p:blipFill>
        <p:spPr>
          <a:xfrm>
            <a:off x="4643438" y="1574222"/>
            <a:ext cx="3224068" cy="37095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87" t="47090" r="30522" b="27311"/>
          <a:stretch/>
        </p:blipFill>
        <p:spPr>
          <a:xfrm>
            <a:off x="7264832" y="3321050"/>
            <a:ext cx="727364" cy="9496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717" y="2697596"/>
            <a:ext cx="902567" cy="9098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2377" y="1522267"/>
            <a:ext cx="1400947" cy="229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63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9;p4"/>
          <p:cNvSpPr txBox="1"/>
          <p:nvPr/>
        </p:nvSpPr>
        <p:spPr>
          <a:xfrm>
            <a:off x="3922124" y="2136000"/>
            <a:ext cx="34473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latin typeface="Twinkl" pitchFamily="2" charset="0"/>
              </a:rPr>
              <a:t>Jealousy is a feeling.</a:t>
            </a:r>
            <a:endParaRPr sz="1800" dirty="0">
              <a:latin typeface="Twinkl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Twinkl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latin typeface="Twinkl" pitchFamily="2" charset="0"/>
              </a:rPr>
              <a:t>It is the feeling you have when you worry someone will take what you have.</a:t>
            </a:r>
            <a:endParaRPr sz="1800" dirty="0">
              <a:latin typeface="Twinkl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Twinkl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latin typeface="Twinkl" pitchFamily="2" charset="0"/>
              </a:rPr>
              <a:t>It can feel like a knot in your stomach from feeling angry or worried.</a:t>
            </a:r>
            <a:endParaRPr sz="1800" dirty="0">
              <a:latin typeface="Twinkl" pitchFamily="2" charset="0"/>
            </a:endParaRPr>
          </a:p>
        </p:txBody>
      </p:sp>
      <p:sp>
        <p:nvSpPr>
          <p:cNvPr id="3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is Jealousy?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67"/>
          <a:stretch/>
        </p:blipFill>
        <p:spPr>
          <a:xfrm>
            <a:off x="586837" y="2146391"/>
            <a:ext cx="3116624" cy="42600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95"/>
          <a:stretch/>
        </p:blipFill>
        <p:spPr>
          <a:xfrm>
            <a:off x="7234285" y="3671885"/>
            <a:ext cx="1327103" cy="274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96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56" t="11040" b="38579"/>
          <a:stretch/>
        </p:blipFill>
        <p:spPr>
          <a:xfrm>
            <a:off x="4212196" y="865424"/>
            <a:ext cx="4129132" cy="2921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53" y="-212941"/>
            <a:ext cx="8117235" cy="6355299"/>
          </a:xfrm>
          <a:prstGeom prst="rect">
            <a:avLst/>
          </a:prstGeom>
        </p:spPr>
      </p:pic>
      <p:sp>
        <p:nvSpPr>
          <p:cNvPr id="2" name="Google Shape;69;p4"/>
          <p:cNvSpPr txBox="1"/>
          <p:nvPr/>
        </p:nvSpPr>
        <p:spPr>
          <a:xfrm>
            <a:off x="4759960" y="3142033"/>
            <a:ext cx="3294705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dirty="0">
                <a:latin typeface="Twinkl" pitchFamily="2" charset="0"/>
              </a:rPr>
              <a:t>Envy is a feeling.</a:t>
            </a:r>
          </a:p>
          <a:p>
            <a:pPr lvl="0"/>
            <a:endParaRPr lang="en-GB" dirty="0">
              <a:latin typeface="Twinkl" pitchFamily="2" charset="0"/>
            </a:endParaRPr>
          </a:p>
          <a:p>
            <a:pPr lvl="0"/>
            <a:r>
              <a:rPr lang="en-GB" dirty="0">
                <a:latin typeface="Twinkl" pitchFamily="2" charset="0"/>
              </a:rPr>
              <a:t>It is the feeling you have when you want something that someone else has.</a:t>
            </a:r>
          </a:p>
        </p:txBody>
      </p:sp>
      <p:sp>
        <p:nvSpPr>
          <p:cNvPr id="3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is Envy?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</p:spTree>
    <p:extLst>
      <p:ext uri="{BB962C8B-B14F-4D97-AF65-F5344CB8AC3E}">
        <p14:creationId xmlns:p14="http://schemas.microsoft.com/office/powerpoint/2010/main" val="3384990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51" hidden="1"/>
          <p:cNvPicPr>
            <a:picLocks noChangeAspect="1"/>
          </p:cNvPicPr>
          <p:nvPr/>
        </p:nvPicPr>
        <p:blipFill>
          <a:blip r:embed="rId3"/>
          <a:srcRect l="21" t="9867" r="350" b="10028"/>
          <a:stretch>
            <a:fillRect/>
          </a:stretch>
        </p:blipFill>
        <p:spPr>
          <a:xfrm>
            <a:off x="755651" y="1845378"/>
            <a:ext cx="7533586" cy="429794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5" name="Rectangle 11"/>
          <p:cNvSpPr/>
          <p:nvPr/>
        </p:nvSpPr>
        <p:spPr>
          <a:xfrm>
            <a:off x="755651" y="765179"/>
            <a:ext cx="7632697" cy="10772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The famous writer Shakespeare called jealousy the ‘green-eyed monster’.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grpSp>
        <p:nvGrpSpPr>
          <p:cNvPr id="26" name="ICONS"/>
          <p:cNvGrpSpPr/>
          <p:nvPr/>
        </p:nvGrpSpPr>
        <p:grpSpPr>
          <a:xfrm>
            <a:off x="7480752" y="621490"/>
            <a:ext cx="1238499" cy="863998"/>
            <a:chOff x="7480752" y="621490"/>
            <a:chExt cx="1238499" cy="863998"/>
          </a:xfrm>
        </p:grpSpPr>
        <p:pic>
          <p:nvPicPr>
            <p:cNvPr id="27" name="Assessment" hidden="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28" name="Mental and Oral Starter" hidden="1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7668204" y="621682"/>
              <a:ext cx="863595" cy="863595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29" name="Group Work" hidden="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0" name="Talking Partners" hidden="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1" name="Pairs" hidden="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2" name="Individual Work" hidden="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668002" y="621490"/>
              <a:ext cx="863998" cy="86399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33" name="Whole Class" hidden="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480752" y="621490"/>
              <a:ext cx="1238499" cy="863998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3" name="Google Shape;61;p3"/>
          <p:cNvSpPr/>
          <p:nvPr/>
        </p:nvSpPr>
        <p:spPr>
          <a:xfrm>
            <a:off x="755650" y="5435599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sp>
        <p:nvSpPr>
          <p:cNvPr id="14" name="Google Shape;90;p5"/>
          <p:cNvSpPr txBox="1"/>
          <p:nvPr/>
        </p:nvSpPr>
        <p:spPr>
          <a:xfrm>
            <a:off x="2532063" y="5221287"/>
            <a:ext cx="5819776" cy="92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Why do you think Shakespeare called jealousy the ‘green-eyed monster’? 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What happens when you are jealous? How does it feel?</a:t>
            </a:r>
            <a:endParaRPr dirty="0">
              <a:latin typeface="Twinkl" pitchFamily="2" charset="0"/>
            </a:endParaRPr>
          </a:p>
        </p:txBody>
      </p:sp>
      <p:sp>
        <p:nvSpPr>
          <p:cNvPr id="2" name="Cloud 1"/>
          <p:cNvSpPr/>
          <p:nvPr/>
        </p:nvSpPr>
        <p:spPr>
          <a:xfrm>
            <a:off x="4571999" y="2190635"/>
            <a:ext cx="3743325" cy="2859315"/>
          </a:xfrm>
          <a:prstGeom prst="cloud">
            <a:avLst/>
          </a:prstGeom>
          <a:solidFill>
            <a:srgbClr val="FFFFFF"/>
          </a:solidFill>
          <a:ln w="28575">
            <a:solidFill>
              <a:srgbClr val="9A55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Google Shape;88;p5"/>
          <p:cNvPicPr preferRelativeResize="0"/>
          <p:nvPr/>
        </p:nvPicPr>
        <p:blipFill rotWithShape="1">
          <a:blip r:embed="rId11">
            <a:alphaModFix/>
          </a:blip>
          <a:srcRect l="-23695" t="-11213" r="-23680" b="34067"/>
          <a:stretch/>
        </p:blipFill>
        <p:spPr>
          <a:xfrm>
            <a:off x="4571999" y="2190635"/>
            <a:ext cx="3743325" cy="2859315"/>
          </a:xfrm>
          <a:prstGeom prst="cloud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126" y="2136934"/>
            <a:ext cx="3195645" cy="2913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How Would You Feel?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3" name="Google Shape;97;p6"/>
          <p:cNvSpPr txBox="1"/>
          <p:nvPr/>
        </p:nvSpPr>
        <p:spPr>
          <a:xfrm>
            <a:off x="755651" y="1428750"/>
            <a:ext cx="75961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Your little sister is having a birthday party. </a:t>
            </a:r>
            <a:b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</a:b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She is getting a lot of attention and presents.</a:t>
            </a:r>
            <a:endParaRPr dirty="0">
              <a:latin typeface="Twinkl" pitchFamily="2" charset="0"/>
            </a:endParaRPr>
          </a:p>
        </p:txBody>
      </p:sp>
      <p:sp>
        <p:nvSpPr>
          <p:cNvPr id="4" name="Google Shape;98;p6"/>
          <p:cNvSpPr txBox="1"/>
          <p:nvPr/>
        </p:nvSpPr>
        <p:spPr>
          <a:xfrm>
            <a:off x="2540001" y="5464969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would you feel? Why?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Is it a nice feeling?</a:t>
            </a:r>
            <a:endParaRPr dirty="0">
              <a:latin typeface="Twinkl" pitchFamily="2" charset="0"/>
            </a:endParaRPr>
          </a:p>
        </p:txBody>
      </p:sp>
      <p:sp>
        <p:nvSpPr>
          <p:cNvPr id="5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461" y="2286209"/>
            <a:ext cx="3855019" cy="30428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959" y="2153658"/>
            <a:ext cx="1186346" cy="395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99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How Would You Feel?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3" name="Google Shape;97;p6"/>
          <p:cNvSpPr txBox="1"/>
          <p:nvPr/>
        </p:nvSpPr>
        <p:spPr>
          <a:xfrm>
            <a:off x="755651" y="1428750"/>
            <a:ext cx="759618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You want to play a game with a friend but they </a:t>
            </a:r>
            <a:b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</a:b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are already playing with another friend.</a:t>
            </a:r>
          </a:p>
        </p:txBody>
      </p:sp>
      <p:sp>
        <p:nvSpPr>
          <p:cNvPr id="4" name="Google Shape;98;p6"/>
          <p:cNvSpPr txBox="1"/>
          <p:nvPr/>
        </p:nvSpPr>
        <p:spPr>
          <a:xfrm>
            <a:off x="2540001" y="5464969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would you feel? Why?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Is it a nice feeling?</a:t>
            </a:r>
            <a:endParaRPr dirty="0">
              <a:latin typeface="Twinkl" pitchFamily="2" charset="0"/>
            </a:endParaRPr>
          </a:p>
        </p:txBody>
      </p:sp>
      <p:sp>
        <p:nvSpPr>
          <p:cNvPr id="5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513" y="1728654"/>
            <a:ext cx="3898135" cy="41581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255" y="2153836"/>
            <a:ext cx="3418736" cy="483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597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How Would You Feel?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3" name="Google Shape;97;p6"/>
          <p:cNvSpPr txBox="1"/>
          <p:nvPr/>
        </p:nvSpPr>
        <p:spPr>
          <a:xfrm>
            <a:off x="755651" y="1428750"/>
            <a:ext cx="759618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Your friend beats you in all of the races at sports day.</a:t>
            </a:r>
          </a:p>
        </p:txBody>
      </p:sp>
      <p:sp>
        <p:nvSpPr>
          <p:cNvPr id="4" name="Google Shape;98;p6"/>
          <p:cNvSpPr txBox="1"/>
          <p:nvPr/>
        </p:nvSpPr>
        <p:spPr>
          <a:xfrm>
            <a:off x="2540001" y="5464969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would you feel? Why?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Is it a nice feeling?</a:t>
            </a:r>
            <a:endParaRPr dirty="0">
              <a:latin typeface="Twinkl" pitchFamily="2" charset="0"/>
            </a:endParaRPr>
          </a:p>
        </p:txBody>
      </p:sp>
      <p:sp>
        <p:nvSpPr>
          <p:cNvPr id="5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5864"/>
          <a:stretch/>
        </p:blipFill>
        <p:spPr>
          <a:xfrm>
            <a:off x="5550694" y="1496409"/>
            <a:ext cx="1715738" cy="4614672"/>
          </a:xfrm>
          <a:prstGeom prst="trapezoid">
            <a:avLst>
              <a:gd name="adj" fmla="val 0"/>
            </a:avLst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0" t="69554" r="48964"/>
          <a:stretch/>
        </p:blipFill>
        <p:spPr>
          <a:xfrm>
            <a:off x="6205728" y="4706111"/>
            <a:ext cx="1328928" cy="1404969"/>
          </a:xfrm>
          <a:prstGeom prst="trapezoid">
            <a:avLst>
              <a:gd name="adj" fmla="val 0"/>
            </a:avLst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912" y="1918475"/>
            <a:ext cx="1016828" cy="349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179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How Would You Feel?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3" name="Google Shape;97;p6"/>
          <p:cNvSpPr txBox="1"/>
          <p:nvPr/>
        </p:nvSpPr>
        <p:spPr>
          <a:xfrm>
            <a:off x="755651" y="1428750"/>
            <a:ext cx="759618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A new baby is born into the family. </a:t>
            </a:r>
            <a:b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</a:br>
            <a:r>
              <a:rPr lang="en-GB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Mum and Dad spend time looking after the new baby.</a:t>
            </a:r>
          </a:p>
        </p:txBody>
      </p:sp>
      <p:sp>
        <p:nvSpPr>
          <p:cNvPr id="4" name="Google Shape;98;p6"/>
          <p:cNvSpPr txBox="1"/>
          <p:nvPr/>
        </p:nvSpPr>
        <p:spPr>
          <a:xfrm>
            <a:off x="2540001" y="5464969"/>
            <a:ext cx="60213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How would you feel? Why?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Is it a nice feeling?</a:t>
            </a:r>
            <a:endParaRPr dirty="0">
              <a:latin typeface="Twinkl" pitchFamily="2" charset="0"/>
            </a:endParaRPr>
          </a:p>
        </p:txBody>
      </p:sp>
      <p:sp>
        <p:nvSpPr>
          <p:cNvPr id="5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67"/>
          <a:stretch/>
        </p:blipFill>
        <p:spPr>
          <a:xfrm>
            <a:off x="5271724" y="2153836"/>
            <a:ext cx="3116624" cy="42600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95"/>
          <a:stretch/>
        </p:blipFill>
        <p:spPr>
          <a:xfrm>
            <a:off x="950936" y="2795451"/>
            <a:ext cx="1327103" cy="274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10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10772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Don’t let the green-eyed</a:t>
            </a:r>
            <a:br>
              <a:rPr lang="en-GB" sz="3200" b="1" kern="0" dirty="0">
                <a:latin typeface="Twinkl"/>
              </a:rPr>
            </a:br>
            <a:r>
              <a:rPr lang="en-GB" sz="3200" b="1" kern="0" dirty="0">
                <a:latin typeface="Twinkl"/>
              </a:rPr>
              <a:t>monster get you?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pic>
        <p:nvPicPr>
          <p:cNvPr id="10" name="Google Shape;88;p5"/>
          <p:cNvPicPr preferRelativeResize="0"/>
          <p:nvPr/>
        </p:nvPicPr>
        <p:blipFill rotWithShape="1">
          <a:blip r:embed="rId2">
            <a:alphaModFix/>
          </a:blip>
          <a:srcRect l="-23695" t="-11214" r="-23680" b="-6256"/>
          <a:stretch/>
        </p:blipFill>
        <p:spPr>
          <a:xfrm>
            <a:off x="2700337" y="1641996"/>
            <a:ext cx="3743325" cy="435385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48;p9"/>
          <p:cNvSpPr txBox="1"/>
          <p:nvPr/>
        </p:nvSpPr>
        <p:spPr>
          <a:xfrm>
            <a:off x="1239836" y="5224644"/>
            <a:ext cx="18430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Jealousy weighs you down.</a:t>
            </a:r>
            <a:endParaRPr dirty="0">
              <a:latin typeface="Twinkl" pitchFamily="2" charset="0"/>
            </a:endParaRPr>
          </a:p>
        </p:txBody>
      </p:sp>
      <p:sp>
        <p:nvSpPr>
          <p:cNvPr id="12" name="Google Shape;149;p9"/>
          <p:cNvSpPr txBox="1"/>
          <p:nvPr/>
        </p:nvSpPr>
        <p:spPr>
          <a:xfrm>
            <a:off x="5856583" y="2396158"/>
            <a:ext cx="2405062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Jealousy can make you distracted.</a:t>
            </a:r>
            <a:endParaRPr>
              <a:latin typeface="Twinkl" pitchFamily="2" charset="0"/>
            </a:endParaRPr>
          </a:p>
        </p:txBody>
      </p:sp>
      <p:sp>
        <p:nvSpPr>
          <p:cNvPr id="13" name="Google Shape;150;p9"/>
          <p:cNvSpPr txBox="1"/>
          <p:nvPr/>
        </p:nvSpPr>
        <p:spPr>
          <a:xfrm>
            <a:off x="5907383" y="5224644"/>
            <a:ext cx="2303462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Jealousy can make you unhappy.</a:t>
            </a:r>
            <a:endParaRPr dirty="0">
              <a:latin typeface="Twinkl" pitchFamily="2" charset="0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731837" y="2257252"/>
            <a:ext cx="2859087" cy="92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Jealousy can make it hard to understand other people and their feelings.</a:t>
            </a:r>
            <a:endParaRPr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744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Can You Do?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184648" y="1649222"/>
            <a:ext cx="28590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1. </a:t>
            </a:r>
            <a:r>
              <a:rPr lang="en-US" sz="2400" b="0" i="0" u="sng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Notice</a:t>
            </a:r>
            <a:endParaRPr sz="2400" u="sng" dirty="0">
              <a:latin typeface="Twinkl" pitchFamily="2" charset="0"/>
            </a:endParaRPr>
          </a:p>
        </p:txBody>
      </p:sp>
      <p:sp>
        <p:nvSpPr>
          <p:cNvPr id="8" name="Google Shape;159;p10"/>
          <p:cNvSpPr/>
          <p:nvPr/>
        </p:nvSpPr>
        <p:spPr>
          <a:xfrm>
            <a:off x="1057591" y="2751772"/>
            <a:ext cx="3276601" cy="1838325"/>
          </a:xfrm>
          <a:prstGeom prst="wedgeRoundRectCallout">
            <a:avLst>
              <a:gd name="adj1" fmla="val 29395"/>
              <a:gd name="adj2" fmla="val 14286"/>
              <a:gd name="adj3" fmla="val 0"/>
            </a:avLst>
          </a:prstGeom>
          <a:solidFill>
            <a:schemeClr val="lt1"/>
          </a:solidFill>
          <a:ln w="28575" cap="flat" cmpd="sng">
            <a:solidFill>
              <a:srgbClr val="9A55A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Notice that you </a:t>
            </a:r>
            <a:b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</a:b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are feeling jealous.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 about what is making you jealous and why.</a:t>
            </a:r>
            <a:endParaRPr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52" r="73884"/>
          <a:stretch/>
        </p:blipFill>
        <p:spPr>
          <a:xfrm>
            <a:off x="4875497" y="3823854"/>
            <a:ext cx="2079485" cy="26310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29" b="43397"/>
          <a:stretch/>
        </p:blipFill>
        <p:spPr>
          <a:xfrm>
            <a:off x="4875497" y="1541418"/>
            <a:ext cx="2282950" cy="27812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543" r="71329" b="-2844"/>
          <a:stretch/>
        </p:blipFill>
        <p:spPr>
          <a:xfrm>
            <a:off x="4875497" y="5597236"/>
            <a:ext cx="2282950" cy="99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611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Can You Do?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184648" y="1649222"/>
            <a:ext cx="28590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2. </a:t>
            </a:r>
            <a:r>
              <a:rPr lang="en-US" sz="2400" b="0" i="0" u="sng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Talk</a:t>
            </a:r>
            <a:endParaRPr sz="2400" u="sng" dirty="0">
              <a:latin typeface="Twinkl" pitchFamily="2" charset="0"/>
            </a:endParaRPr>
          </a:p>
        </p:txBody>
      </p:sp>
      <p:sp>
        <p:nvSpPr>
          <p:cNvPr id="9" name="Google Shape;167;p11"/>
          <p:cNvSpPr/>
          <p:nvPr/>
        </p:nvSpPr>
        <p:spPr>
          <a:xfrm>
            <a:off x="755650" y="4204204"/>
            <a:ext cx="1203325" cy="496887"/>
          </a:xfrm>
          <a:prstGeom prst="wedgeRoundRectCallout">
            <a:avLst>
              <a:gd name="adj1" fmla="val 26275"/>
              <a:gd name="adj2" fmla="val 516"/>
              <a:gd name="adj3" fmla="val 0"/>
            </a:avLst>
          </a:prstGeom>
          <a:solidFill>
            <a:srgbClr val="FFFFFF"/>
          </a:solidFill>
          <a:ln w="28575" cap="flat" cmpd="sng">
            <a:solidFill>
              <a:srgbClr val="9A55A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I feel…</a:t>
            </a:r>
            <a:endParaRPr>
              <a:latin typeface="Twinkl" pitchFamily="2" charset="0"/>
            </a:endParaRPr>
          </a:p>
        </p:txBody>
      </p:sp>
      <p:sp>
        <p:nvSpPr>
          <p:cNvPr id="10" name="Google Shape;169;p11"/>
          <p:cNvSpPr/>
          <p:nvPr/>
        </p:nvSpPr>
        <p:spPr>
          <a:xfrm>
            <a:off x="755650" y="2654649"/>
            <a:ext cx="3054350" cy="969962"/>
          </a:xfrm>
          <a:prstGeom prst="wedgeRoundRectCallout">
            <a:avLst>
              <a:gd name="adj1" fmla="val 26275"/>
              <a:gd name="adj2" fmla="val 516"/>
              <a:gd name="adj3" fmla="val 0"/>
            </a:avLst>
          </a:prstGeom>
          <a:solidFill>
            <a:schemeClr val="bg1"/>
          </a:solidFill>
          <a:ln w="28575" cap="flat" cmpd="sng">
            <a:solidFill>
              <a:srgbClr val="7CC3E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Talk to someone about how you are feeling.</a:t>
            </a:r>
            <a:endParaRPr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010" y="1349954"/>
            <a:ext cx="4173940" cy="487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409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Can You Do?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184648" y="1649222"/>
            <a:ext cx="28590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3. </a:t>
            </a:r>
            <a:r>
              <a:rPr lang="en-US" sz="2400" b="0" i="0" u="sng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Listen</a:t>
            </a:r>
            <a:endParaRPr sz="2400" u="sng" dirty="0">
              <a:latin typeface="Twinkl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772" y="1880034"/>
            <a:ext cx="4727066" cy="3889358"/>
          </a:xfrm>
          <a:prstGeom prst="rect">
            <a:avLst/>
          </a:prstGeom>
        </p:spPr>
      </p:pic>
      <p:sp>
        <p:nvSpPr>
          <p:cNvPr id="11" name="Google Shape;177;p12"/>
          <p:cNvSpPr/>
          <p:nvPr/>
        </p:nvSpPr>
        <p:spPr>
          <a:xfrm>
            <a:off x="755651" y="2831955"/>
            <a:ext cx="2989552" cy="1616075"/>
          </a:xfrm>
          <a:prstGeom prst="wedgeRoundRectCallout">
            <a:avLst>
              <a:gd name="adj1" fmla="val 26275"/>
              <a:gd name="adj2" fmla="val 516"/>
              <a:gd name="adj3" fmla="val 0"/>
            </a:avLst>
          </a:prstGeom>
          <a:solidFill>
            <a:schemeClr val="lt1"/>
          </a:solidFill>
          <a:ln w="28575" cap="flat" cmpd="sng">
            <a:solidFill>
              <a:srgbClr val="9A55A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Listen to the other person and be happy for them. Say sorry if you have upset anyone by feeling jealous.</a:t>
            </a:r>
            <a:endParaRPr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712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755651" y="765179"/>
            <a:ext cx="7632697" cy="58477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What Can You Do?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sp>
        <p:nvSpPr>
          <p:cNvPr id="14" name="Google Shape;151;p9"/>
          <p:cNvSpPr txBox="1"/>
          <p:nvPr/>
        </p:nvSpPr>
        <p:spPr>
          <a:xfrm>
            <a:off x="184648" y="1649222"/>
            <a:ext cx="285908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4. </a:t>
            </a:r>
            <a:r>
              <a:rPr lang="en-US" sz="2400" b="0" i="0" u="sng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</a:t>
            </a:r>
            <a:endParaRPr sz="2400" u="sng" dirty="0">
              <a:latin typeface="Twinkl" pitchFamily="2" charset="0"/>
            </a:endParaRPr>
          </a:p>
        </p:txBody>
      </p:sp>
      <p:sp>
        <p:nvSpPr>
          <p:cNvPr id="6" name="Google Shape;187;p13"/>
          <p:cNvSpPr/>
          <p:nvPr/>
        </p:nvSpPr>
        <p:spPr>
          <a:xfrm>
            <a:off x="1033462" y="2524125"/>
            <a:ext cx="3498850" cy="2314575"/>
          </a:xfrm>
          <a:prstGeom prst="wedgeRoundRectCallout">
            <a:avLst>
              <a:gd name="adj1" fmla="val 27947"/>
              <a:gd name="adj2" fmla="val 4783"/>
              <a:gd name="adj3" fmla="val 0"/>
            </a:avLst>
          </a:prstGeom>
          <a:solidFill>
            <a:schemeClr val="lt1"/>
          </a:solidFill>
          <a:ln w="28575" cap="flat" cmpd="sng">
            <a:solidFill>
              <a:srgbClr val="7CC3E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 about how you handled feeling jealous.</a:t>
            </a:r>
            <a:endParaRPr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 about how you could react differently.  </a:t>
            </a:r>
            <a:endParaRPr sz="2000" b="0" i="0" u="none">
              <a:solidFill>
                <a:schemeClr val="dk1"/>
              </a:solidFill>
              <a:latin typeface="Twinkl" pitchFamily="2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Think about what you will do next time you feel jealous.</a:t>
            </a:r>
            <a:endParaRPr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91"/>
          <a:stretch/>
        </p:blipFill>
        <p:spPr>
          <a:xfrm>
            <a:off x="5223787" y="1551709"/>
            <a:ext cx="2160062" cy="486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498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1;p3"/>
          <p:cNvSpPr/>
          <p:nvPr/>
        </p:nvSpPr>
        <p:spPr>
          <a:xfrm>
            <a:off x="755651" y="5540375"/>
            <a:ext cx="1717675" cy="495300"/>
          </a:xfrm>
          <a:prstGeom prst="homePlate">
            <a:avLst>
              <a:gd name="adj" fmla="val 18486"/>
            </a:avLst>
          </a:prstGeom>
          <a:solidFill>
            <a:srgbClr val="9A55A1"/>
          </a:solidFill>
          <a:ln w="2857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Discuss It!</a:t>
            </a:r>
            <a:endParaRPr dirty="0"/>
          </a:p>
        </p:txBody>
      </p:sp>
      <p:sp>
        <p:nvSpPr>
          <p:cNvPr id="3" name="Google Shape;194;p14"/>
          <p:cNvSpPr txBox="1"/>
          <p:nvPr/>
        </p:nvSpPr>
        <p:spPr>
          <a:xfrm>
            <a:off x="2540001" y="5603081"/>
            <a:ext cx="6021387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ea typeface="Arial"/>
                <a:cs typeface="Arial"/>
                <a:sym typeface="Arial"/>
              </a:rPr>
              <a:t>What do you have to be thankful for?</a:t>
            </a:r>
            <a:endParaRPr dirty="0">
              <a:latin typeface="Twinkl" pitchFamily="2" charset="0"/>
            </a:endParaRPr>
          </a:p>
        </p:txBody>
      </p:sp>
      <p:sp>
        <p:nvSpPr>
          <p:cNvPr id="4" name="Rectangle 11"/>
          <p:cNvSpPr/>
          <p:nvPr/>
        </p:nvSpPr>
        <p:spPr>
          <a:xfrm>
            <a:off x="755651" y="765179"/>
            <a:ext cx="7632697" cy="156966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latin typeface="Twinkl"/>
              </a:rPr>
              <a:t>We can defeat the green-eyed monster by being happy when something good happens to others.</a:t>
            </a:r>
            <a:endParaRPr lang="en-GB" sz="3200" b="1" i="0" u="none" strike="noStrike" kern="1200" cap="none" spc="0" baseline="0" dirty="0">
              <a:uFillTx/>
              <a:latin typeface="Twinkl"/>
            </a:endParaRPr>
          </a:p>
        </p:txBody>
      </p:sp>
      <p:pic>
        <p:nvPicPr>
          <p:cNvPr id="5" name="Google Shape;88;p5"/>
          <p:cNvPicPr preferRelativeResize="0"/>
          <p:nvPr/>
        </p:nvPicPr>
        <p:blipFill rotWithShape="1">
          <a:blip r:embed="rId2">
            <a:alphaModFix/>
          </a:blip>
          <a:srcRect l="-23695" t="-11214" r="-23680" b="-6256"/>
          <a:stretch/>
        </p:blipFill>
        <p:spPr>
          <a:xfrm>
            <a:off x="3118499" y="2074310"/>
            <a:ext cx="2980027" cy="34660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6899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5"/>
          <p:cNvSpPr txBox="1">
            <a:spLocks/>
          </p:cNvSpPr>
          <p:nvPr/>
        </p:nvSpPr>
        <p:spPr>
          <a:xfrm>
            <a:off x="628650" y="1127756"/>
            <a:ext cx="7886700" cy="1409703"/>
          </a:xfrm>
          <a:prstGeom prst="rect">
            <a:avLst/>
          </a:prstGeom>
          <a:noFill/>
          <a:ln>
            <a:noFill/>
          </a:ln>
        </p:spPr>
        <p:txBody>
          <a:bodyPr vert="horz" wrap="square" lIns="251999" tIns="251999" rIns="251999" bIns="251999" anchor="t" anchorCtr="0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8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6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4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4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400" b="0" i="0" u="none" strike="noStrike" kern="1200" cap="none" spc="0" baseline="0">
                <a:solidFill>
                  <a:srgbClr val="1C1C1C"/>
                </a:solidFill>
                <a:uFillTx/>
                <a:latin typeface="Twinkl" pitchFamily="50"/>
                <a:ea typeface="Sassoon Infant Rg" pitchFamily="5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assess my own and others’ writing, suggest improvements and change things to make my writing better.</a:t>
            </a:r>
          </a:p>
        </p:txBody>
      </p:sp>
    </p:spTree>
    <p:extLst>
      <p:ext uri="{BB962C8B-B14F-4D97-AF65-F5344CB8AC3E}">
        <p14:creationId xmlns:p14="http://schemas.microsoft.com/office/powerpoint/2010/main" val="38293915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PlanIt%20Presentation%20Template</Template>
  <TotalTime>7437</TotalTime>
  <Words>465</Words>
  <Application>Microsoft Office PowerPoint</Application>
  <PresentationFormat>On-screen Show (4:3)</PresentationFormat>
  <Paragraphs>66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Sassoon Infant Rg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Bradshaw</dc:creator>
  <cp:lastModifiedBy>Janine Nayler</cp:lastModifiedBy>
  <cp:revision>218</cp:revision>
  <dcterms:created xsi:type="dcterms:W3CDTF">2020-01-20T10:22:20Z</dcterms:created>
  <dcterms:modified xsi:type="dcterms:W3CDTF">2021-01-28T19:24:10Z</dcterms:modified>
</cp:coreProperties>
</file>