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67" r:id="rId15"/>
  </p:sldIdLst>
  <p:sldSz cx="9144000" cy="6858000" type="screen4x3"/>
  <p:notesSz cx="6858000" cy="9144000"/>
  <p:embeddedFontLst>
    <p:embeddedFont>
      <p:font typeface="Twinkl SemiBold" pitchFamily="2" charset="0"/>
      <p:bold r:id="rId18"/>
    </p:embeddedFont>
    <p:embeddedFont>
      <p:font typeface="Tuffy" panose="020B0603060100000000" pitchFamily="34" charset="0"/>
      <p:regular r:id="rId19"/>
      <p:bold r:id="rId20"/>
      <p:italic r:id="rId21"/>
      <p:boldItalic r:id="rId22"/>
    </p:embeddedFont>
    <p:embeddedFont>
      <p:font typeface="Twinkl" panose="020B0604020202020204" pitchFamily="2" charset="0"/>
      <p:regular r:id="rId23"/>
      <p:bold r:id="rId24"/>
    </p:embeddedFont>
    <p:embeddedFont>
      <p:font typeface="Calibri" panose="020F0502020204030204" pitchFamily="34" charset="0"/>
      <p:regular r:id="rId25"/>
      <p:bold r:id="rId26"/>
      <p:italic r:id="rId27"/>
      <p:boldItalic r:id="rId28"/>
    </p:embeddedFont>
    <p:embeddedFont>
      <p:font typeface="Sassoon Infant Rg" panose="02000503030000020003" pitchFamily="50" charset="0"/>
      <p:regular r:id="rId29"/>
      <p:bold r:id="rId3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895F"/>
    <a:srgbClr val="52603C"/>
    <a:srgbClr val="00B050"/>
    <a:srgbClr val="DE1E5A"/>
    <a:srgbClr val="18A0DB"/>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33" autoAdjust="0"/>
    <p:restoredTop sz="94660"/>
  </p:normalViewPr>
  <p:slideViewPr>
    <p:cSldViewPr snapToGrid="0">
      <p:cViewPr varScale="1">
        <p:scale>
          <a:sx n="57" d="100"/>
          <a:sy n="57" d="100"/>
        </p:scale>
        <p:origin x="1368"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86AA12C-23E7-48BC-8BEC-0DCEA18C02A4}" type="datetimeFigureOut">
              <a:rPr lang="en-GB"/>
              <a:pPr>
                <a:defRPr/>
              </a:pPr>
              <a:t>18/01/2021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EDB3F96-2FDD-4B92-9A75-172F46DA5894}"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6E8580F-42AA-4D47-BBDF-2F2343E9BD92}" type="datetimeFigureOut">
              <a:rPr lang="en-GB"/>
              <a:pPr>
                <a:defRPr/>
              </a:pPr>
              <a:t>18/01/2021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0C3348F-059B-4C9A-B48D-095724DD3322}"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4869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839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3731575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2754049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80202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3.xml"/><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What Is Recycling?</a:t>
            </a:r>
          </a:p>
        </p:txBody>
      </p:sp>
      <p:sp>
        <p:nvSpPr>
          <p:cNvPr id="9219" name="Rectangle 4"/>
          <p:cNvSpPr>
            <a:spLocks noChangeArrowheads="1"/>
          </p:cNvSpPr>
          <p:nvPr/>
        </p:nvSpPr>
        <p:spPr bwMode="auto">
          <a:xfrm>
            <a:off x="755650" y="1514475"/>
            <a:ext cx="7632700"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Recycling is when things that are no longer wanted are reused to make something new. </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For example, when you finish reading a newspaper and put it in the recycling bin, it is taken away to a factory and turned back into new paper that can be used again. </a:t>
            </a:r>
          </a:p>
        </p:txBody>
      </p:sp>
      <p:pic>
        <p:nvPicPr>
          <p:cNvPr id="9220"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93975" y="3395663"/>
            <a:ext cx="4256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Rectangle 3"/>
          <p:cNvSpPr>
            <a:spLocks noChangeArrowheads="1"/>
          </p:cNvSpPr>
          <p:nvPr/>
        </p:nvSpPr>
        <p:spPr bwMode="auto">
          <a:xfrm>
            <a:off x="2846388" y="6211888"/>
            <a:ext cx="34448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600">
                <a:solidFill>
                  <a:schemeClr val="tx1"/>
                </a:solidFill>
                <a:latin typeface="Tuffy" pitchFamily="34" charset="0"/>
                <a:cs typeface="Tuffy" pitchFamily="34" charset="0"/>
              </a:rPr>
              <a:t>Photo courtesy of NS Newsflash (@flickr.com) - granted under creative commons licence - attribution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p:spPr>
        <p:txBody>
          <a:bodyPr/>
          <a:lstStyle/>
          <a:p>
            <a:pPr eaLnBrk="1" hangingPunct="1"/>
            <a:r>
              <a:rPr lang="en-GB" altLang="en-US" sz="3600" smtClean="0"/>
              <a:t>Which Materials Can Be Recycled?</a:t>
            </a:r>
          </a:p>
        </p:txBody>
      </p:sp>
      <p:sp>
        <p:nvSpPr>
          <p:cNvPr id="10243" name="Rectangle 2"/>
          <p:cNvSpPr>
            <a:spLocks noChangeArrowheads="1"/>
          </p:cNvSpPr>
          <p:nvPr/>
        </p:nvSpPr>
        <p:spPr bwMode="auto">
          <a:xfrm>
            <a:off x="1849438" y="1236663"/>
            <a:ext cx="5435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the green circles in the picture to find out which materials can be recycled. </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r="50463" b="11656"/>
          <a:stretch/>
        </p:blipFill>
        <p:spPr>
          <a:xfrm>
            <a:off x="2803683" y="2038350"/>
            <a:ext cx="3669091" cy="3312468"/>
          </a:xfrm>
          <a:prstGeom prst="roundRect">
            <a:avLst>
              <a:gd name="adj" fmla="val 4038"/>
            </a:avLst>
          </a:prstGeom>
        </p:spPr>
      </p:pic>
      <p:grpSp>
        <p:nvGrpSpPr>
          <p:cNvPr id="17" name="paper"/>
          <p:cNvGrpSpPr>
            <a:grpSpLocks/>
          </p:cNvGrpSpPr>
          <p:nvPr/>
        </p:nvGrpSpPr>
        <p:grpSpPr bwMode="auto">
          <a:xfrm>
            <a:off x="574675" y="1989138"/>
            <a:ext cx="2124075" cy="2076450"/>
            <a:chOff x="574147" y="1988390"/>
            <a:chExt cx="2124115" cy="2076688"/>
          </a:xfrm>
        </p:grpSpPr>
        <p:sp>
          <p:nvSpPr>
            <p:cNvPr id="16" name="Oval 15"/>
            <p:cNvSpPr/>
            <p:nvPr/>
          </p:nvSpPr>
          <p:spPr>
            <a:xfrm>
              <a:off x="950392" y="1988390"/>
              <a:ext cx="1371626" cy="1371757"/>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7" name="Picture 14" descr="https://lh3.googleusercontent.com/Ey2PMf3i6M-dMI4JVnQkWJNICQAdMlAo1Lo-iSHICLbyIhRicWFj7ZnMU-evBl6X91TvEiwWNWVW-npunnhCtxC_lfKiYx5VDtYyn1MO0qshVVfTFh5SCP4eHNxRJW3Q1h61K31xQ2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224" y="2162761"/>
              <a:ext cx="629523" cy="827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8" name="TextBox 11"/>
            <p:cNvSpPr>
              <a:spLocks noChangeArrowheads="1"/>
            </p:cNvSpPr>
            <p:nvPr/>
          </p:nvSpPr>
          <p:spPr bwMode="auto">
            <a:xfrm>
              <a:off x="574147" y="3043522"/>
              <a:ext cx="2124115" cy="1021556"/>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paper and cardboard can be recycled.</a:t>
              </a:r>
            </a:p>
          </p:txBody>
        </p:sp>
      </p:grpSp>
      <p:grpSp>
        <p:nvGrpSpPr>
          <p:cNvPr id="19" name="yoghurt"/>
          <p:cNvGrpSpPr>
            <a:grpSpLocks/>
          </p:cNvGrpSpPr>
          <p:nvPr/>
        </p:nvGrpSpPr>
        <p:grpSpPr bwMode="auto">
          <a:xfrm>
            <a:off x="574675" y="4519613"/>
            <a:ext cx="2578100" cy="1627187"/>
            <a:chOff x="574147" y="4520328"/>
            <a:chExt cx="2578307" cy="1627096"/>
          </a:xfrm>
        </p:grpSpPr>
        <p:sp>
          <p:nvSpPr>
            <p:cNvPr id="18" name="Oval 17"/>
            <p:cNvSpPr/>
            <p:nvPr/>
          </p:nvSpPr>
          <p:spPr>
            <a:xfrm>
              <a:off x="1077425" y="4520328"/>
              <a:ext cx="1371710" cy="1371523"/>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4" name="Picture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427" b="299"/>
            <a:stretch>
              <a:fillRect/>
            </a:stretch>
          </p:blipFill>
          <p:spPr bwMode="auto">
            <a:xfrm>
              <a:off x="1480105" y="4672627"/>
              <a:ext cx="566873" cy="726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5" name="TextBox 13"/>
            <p:cNvSpPr>
              <a:spLocks noChangeArrowheads="1"/>
            </p:cNvSpPr>
            <p:nvPr/>
          </p:nvSpPr>
          <p:spPr bwMode="auto">
            <a:xfrm>
              <a:off x="574147" y="5432335"/>
              <a:ext cx="2578307"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Many types of plastic can be recycled.</a:t>
              </a:r>
            </a:p>
          </p:txBody>
        </p:sp>
      </p:grpSp>
      <p:sp>
        <p:nvSpPr>
          <p:cNvPr id="24" name="paper circle"/>
          <p:cNvSpPr/>
          <p:nvPr/>
        </p:nvSpPr>
        <p:spPr>
          <a:xfrm>
            <a:off x="3619500" y="2252663"/>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plastic circle"/>
          <p:cNvSpPr/>
          <p:nvPr/>
        </p:nvSpPr>
        <p:spPr>
          <a:xfrm>
            <a:off x="4014788" y="4081463"/>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metal circle"/>
          <p:cNvSpPr/>
          <p:nvPr/>
        </p:nvSpPr>
        <p:spPr>
          <a:xfrm>
            <a:off x="5978525" y="4776788"/>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glass bottlecircle"/>
          <p:cNvSpPr/>
          <p:nvPr/>
        </p:nvSpPr>
        <p:spPr>
          <a:xfrm>
            <a:off x="5738813" y="2352675"/>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arrow paper"/>
          <p:cNvSpPr/>
          <p:nvPr/>
        </p:nvSpPr>
        <p:spPr>
          <a:xfrm>
            <a:off x="2035175" y="2628900"/>
            <a:ext cx="1258888" cy="106363"/>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 name="arrow metal can"/>
          <p:cNvSpPr/>
          <p:nvPr/>
        </p:nvSpPr>
        <p:spPr>
          <a:xfrm rot="11857036">
            <a:off x="5791200" y="4708525"/>
            <a:ext cx="1919288" cy="119063"/>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arrow plastic"/>
          <p:cNvSpPr/>
          <p:nvPr/>
        </p:nvSpPr>
        <p:spPr>
          <a:xfrm rot="19932112">
            <a:off x="2182813" y="4368800"/>
            <a:ext cx="1920875" cy="120650"/>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1" name="can#"/>
          <p:cNvGrpSpPr>
            <a:grpSpLocks/>
          </p:cNvGrpSpPr>
          <p:nvPr/>
        </p:nvGrpSpPr>
        <p:grpSpPr bwMode="auto">
          <a:xfrm>
            <a:off x="6416675" y="4605338"/>
            <a:ext cx="2108200" cy="1627187"/>
            <a:chOff x="6416498" y="4520328"/>
            <a:chExt cx="2108142" cy="1627095"/>
          </a:xfrm>
        </p:grpSpPr>
        <p:sp>
          <p:nvSpPr>
            <p:cNvPr id="20" name="Oval 19"/>
            <p:cNvSpPr/>
            <p:nvPr/>
          </p:nvSpPr>
          <p:spPr>
            <a:xfrm>
              <a:off x="6827650" y="4520328"/>
              <a:ext cx="1371562" cy="137152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1" name="Picture 10" descr="https://lh4.googleusercontent.com/KHH_Rd8jXsZfC2y7ckiu0v-TTpMZzGs9ARVX9RfyyKOt_Frs_bSCEWxTEolqalC9pQvhu5k27Q338MvU91h2qoGuvq24mtQUF8KwUhtkPNRD1Vqnm2yqfXNOaPHywaWCXyaEQYFEvEU"/>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79463" y="4823850"/>
              <a:ext cx="790705" cy="513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2" name="TextBox 12"/>
            <p:cNvSpPr>
              <a:spLocks noChangeArrowheads="1"/>
            </p:cNvSpPr>
            <p:nvPr/>
          </p:nvSpPr>
          <p:spPr bwMode="auto">
            <a:xfrm>
              <a:off x="6416498" y="5432334"/>
              <a:ext cx="2108142"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metals can be recycled.</a:t>
              </a:r>
            </a:p>
          </p:txBody>
        </p:sp>
      </p:grpSp>
      <p:sp>
        <p:nvSpPr>
          <p:cNvPr id="32" name="arrow glass"/>
          <p:cNvSpPr/>
          <p:nvPr/>
        </p:nvSpPr>
        <p:spPr>
          <a:xfrm rot="10565700">
            <a:off x="6091238" y="3046413"/>
            <a:ext cx="1457325" cy="169862"/>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3" name="glass bottle"/>
          <p:cNvGrpSpPr>
            <a:grpSpLocks/>
          </p:cNvGrpSpPr>
          <p:nvPr/>
        </p:nvGrpSpPr>
        <p:grpSpPr bwMode="auto">
          <a:xfrm>
            <a:off x="6651625" y="2162175"/>
            <a:ext cx="1873250" cy="2012950"/>
            <a:chOff x="6651328" y="1899733"/>
            <a:chExt cx="1873312" cy="2012111"/>
          </a:xfrm>
        </p:grpSpPr>
        <p:sp>
          <p:nvSpPr>
            <p:cNvPr id="22" name="Oval 21"/>
            <p:cNvSpPr/>
            <p:nvPr/>
          </p:nvSpPr>
          <p:spPr>
            <a:xfrm>
              <a:off x="6827547" y="2205993"/>
              <a:ext cx="1371645" cy="137261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8" name="TextBox 10"/>
            <p:cNvSpPr>
              <a:spLocks noChangeArrowheads="1"/>
            </p:cNvSpPr>
            <p:nvPr/>
          </p:nvSpPr>
          <p:spPr bwMode="auto">
            <a:xfrm>
              <a:off x="6651328" y="3196755"/>
              <a:ext cx="1873312"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glass can be recycled.</a:t>
              </a:r>
            </a:p>
          </p:txBody>
        </p:sp>
        <p:pic>
          <p:nvPicPr>
            <p:cNvPr id="10259" name="Picture 12" descr="https://lh3.googleusercontent.com/GWj2VRZ4jk-b-9ML_c2ai-vLxWgRTrlE_8kduzSIOOUexpOqvSZn0El5lQjmgCS9AlivATgMgDBVtVdfMdWdZn7Z4ek7N0Bb7uQ_WaXZlc71IkKbNGi66uj3Ic66qVRUuHmwjoCJ5X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64999" y="1899733"/>
              <a:ext cx="333933" cy="123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childTnLst>
                    </p:cTn>
                  </p:par>
                </p:childTnLst>
              </p:cTn>
              <p:nextCondLst>
                <p:cond evt="onClick" delay="0">
                  <p:tgtEl>
                    <p:spTgt spid="24"/>
                  </p:tgtEl>
                </p:cond>
              </p:nextCondLst>
            </p:seq>
            <p:seq concurrent="1" nextAc="seek">
              <p:cTn id="12" restart="whenNotActive" fill="hold" evtFilter="cancelBubble" nodeType="interactiveSeq">
                <p:stCondLst>
                  <p:cond evt="onClick" delay="0">
                    <p:tgtEl>
                      <p:spTgt spid="25"/>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par>
                          <p:cTn id="18" fill="hold" nodeType="afterGroup">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childTnLst>
                    </p:cTn>
                  </p:par>
                </p:childTnLst>
              </p:cTn>
              <p:nextCondLst>
                <p:cond evt="onClick" delay="0">
                  <p:tgtEl>
                    <p:spTgt spid="25"/>
                  </p:tgtEl>
                </p:cond>
              </p:nextCondLst>
            </p:seq>
            <p:seq concurrent="1" nextAc="seek">
              <p:cTn id="22" restart="whenNotActive" fill="hold" evtFilter="cancelBubble" nodeType="interactiveSeq">
                <p:stCondLst>
                  <p:cond evt="onClick" delay="0">
                    <p:tgtEl>
                      <p:spTgt spid="26"/>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nodeType="afterGroup">
                            <p:stCondLst>
                              <p:cond delay="500"/>
                            </p:stCondLst>
                            <p:childTnLst>
                              <p:par>
                                <p:cTn id="29" presetID="22" presetClass="entr" presetSubtype="2"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right)">
                                      <p:cBhvr>
                                        <p:cTn id="31" dur="500"/>
                                        <p:tgtEl>
                                          <p:spTgt spid="31"/>
                                        </p:tgtEl>
                                      </p:cBhvr>
                                    </p:animEffect>
                                  </p:childTnLst>
                                </p:cTn>
                              </p:par>
                            </p:childTnLst>
                          </p:cTn>
                        </p:par>
                      </p:childTnLst>
                    </p:cTn>
                  </p:par>
                </p:childTnLst>
              </p:cTn>
              <p:nextCondLst>
                <p:cond evt="onClick" delay="0">
                  <p:tgtEl>
                    <p:spTgt spid="26"/>
                  </p:tgtEl>
                </p:cond>
              </p:nextCondLst>
            </p:seq>
            <p:seq concurrent="1" nextAc="seek">
              <p:cTn id="32" restart="whenNotActive" fill="hold" evtFilter="cancelBubble" nodeType="interactiveSeq">
                <p:stCondLst>
                  <p:cond evt="onClick" delay="0">
                    <p:tgtEl>
                      <p:spTgt spid="27"/>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par>
                          <p:cTn id="38" fill="hold" nodeType="afterGroup">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wipe(left)">
                                      <p:cBhvr>
                                        <p:cTn id="41" dur="500"/>
                                        <p:tgtEl>
                                          <p:spTgt spid="32"/>
                                        </p:tgtEl>
                                      </p:cBhvr>
                                    </p:animEffect>
                                  </p:childTnLst>
                                </p:cTn>
                              </p:par>
                            </p:childTnLst>
                          </p:cTn>
                        </p:par>
                      </p:childTnLst>
                    </p:cTn>
                  </p:par>
                </p:childTnLst>
              </p:cTn>
              <p:nextCondLst>
                <p:cond evt="onClick" delay="0">
                  <p:tgtEl>
                    <p:spTgt spid="27"/>
                  </p:tgtEl>
                </p:cond>
              </p:nextCondLst>
            </p:seq>
          </p:childTnLst>
        </p:cTn>
      </p:par>
    </p:tnLst>
    <p:bldLst>
      <p:bldP spid="28" grpId="0" animBg="1"/>
      <p:bldP spid="31" grpId="0" animBg="1"/>
      <p:bldP spid="30" grpId="0"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GB" altLang="en-US" sz="3200" smtClean="0"/>
              <a:t>What Other Materials Can Be Recycled? </a:t>
            </a:r>
          </a:p>
        </p:txBody>
      </p:sp>
      <p:grpSp>
        <p:nvGrpSpPr>
          <p:cNvPr id="37" name="Group 36"/>
          <p:cNvGrpSpPr>
            <a:grpSpLocks/>
          </p:cNvGrpSpPr>
          <p:nvPr/>
        </p:nvGrpSpPr>
        <p:grpSpPr bwMode="auto">
          <a:xfrm>
            <a:off x="4981575" y="3883025"/>
            <a:ext cx="2132013" cy="2273300"/>
            <a:chOff x="4982302" y="3883205"/>
            <a:chExt cx="2131084" cy="2273683"/>
          </a:xfrm>
        </p:grpSpPr>
        <p:sp>
          <p:nvSpPr>
            <p:cNvPr id="32" name="Oval 31"/>
            <p:cNvSpPr/>
            <p:nvPr/>
          </p:nvSpPr>
          <p:spPr>
            <a:xfrm>
              <a:off x="5104487" y="3883205"/>
              <a:ext cx="1943840" cy="1943427"/>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93" name="Group 14"/>
            <p:cNvGrpSpPr>
              <a:grpSpLocks/>
            </p:cNvGrpSpPr>
            <p:nvPr/>
          </p:nvGrpSpPr>
          <p:grpSpPr bwMode="auto">
            <a:xfrm>
              <a:off x="5393608" y="5604438"/>
              <a:ext cx="1308473" cy="552450"/>
              <a:chOff x="3958559" y="4505326"/>
              <a:chExt cx="1308473" cy="552450"/>
            </a:xfrm>
          </p:grpSpPr>
          <p:sp>
            <p:nvSpPr>
              <p:cNvPr id="10" name="Rounded Rectangle 9"/>
              <p:cNvSpPr/>
              <p:nvPr/>
            </p:nvSpPr>
            <p:spPr>
              <a:xfrm>
                <a:off x="3958237" y="4505233"/>
                <a:ext cx="1309117" cy="552543"/>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96" name="Rectangle 4"/>
              <p:cNvSpPr>
                <a:spLocks noChangeArrowheads="1"/>
              </p:cNvSpPr>
              <p:nvPr/>
            </p:nvSpPr>
            <p:spPr bwMode="auto">
              <a:xfrm>
                <a:off x="4073033" y="4604266"/>
                <a:ext cx="11368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batteries </a:t>
                </a:r>
                <a:endParaRPr lang="en-GB" altLang="en-US">
                  <a:solidFill>
                    <a:schemeClr val="tx1"/>
                  </a:solidFill>
                </a:endParaRPr>
              </a:p>
            </p:txBody>
          </p:sp>
        </p:grpSp>
        <p:pic>
          <p:nvPicPr>
            <p:cNvPr id="11294" name="Picture 2" descr="https://lh4.googleusercontent.com/nMd2cMPE9aLUALCMATdTFqr9c0dgLeYENYO4sK1YpB_dIfhl49n3fqOLghi8irQYIhjfT3Pze9r-dyQM_pZyIERbgWpu4Q-BGCTV3Dk_KSFK0NLO8th_RsYvPJnjpzY82lTPn6lnsX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2302" y="3929086"/>
              <a:ext cx="2131084" cy="1572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5" name="Group 34"/>
          <p:cNvGrpSpPr>
            <a:grpSpLocks/>
          </p:cNvGrpSpPr>
          <p:nvPr/>
        </p:nvGrpSpPr>
        <p:grpSpPr bwMode="auto">
          <a:xfrm>
            <a:off x="1827213" y="3883025"/>
            <a:ext cx="1943100" cy="2330450"/>
            <a:chOff x="1827883" y="3883205"/>
            <a:chExt cx="1942704" cy="2329849"/>
          </a:xfrm>
        </p:grpSpPr>
        <p:sp>
          <p:nvSpPr>
            <p:cNvPr id="30" name="Oval 29"/>
            <p:cNvSpPr/>
            <p:nvPr/>
          </p:nvSpPr>
          <p:spPr>
            <a:xfrm>
              <a:off x="1827883" y="3883205"/>
              <a:ext cx="1942704" cy="1942599"/>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88" name="Group 13"/>
            <p:cNvGrpSpPr>
              <a:grpSpLocks/>
            </p:cNvGrpSpPr>
            <p:nvPr/>
          </p:nvGrpSpPr>
          <p:grpSpPr bwMode="auto">
            <a:xfrm>
              <a:off x="2087761" y="5660604"/>
              <a:ext cx="1422949" cy="552450"/>
              <a:chOff x="2213982" y="4512707"/>
              <a:chExt cx="1422949" cy="552450"/>
            </a:xfrm>
          </p:grpSpPr>
          <p:sp>
            <p:nvSpPr>
              <p:cNvPr id="9" name="Rounded Rectangle 8"/>
              <p:cNvSpPr/>
              <p:nvPr/>
            </p:nvSpPr>
            <p:spPr>
              <a:xfrm>
                <a:off x="2214401" y="4512850"/>
                <a:ext cx="1422110" cy="552307"/>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91" name="Rectangle 3"/>
              <p:cNvSpPr>
                <a:spLocks noChangeArrowheads="1"/>
              </p:cNvSpPr>
              <p:nvPr/>
            </p:nvSpPr>
            <p:spPr bwMode="auto">
              <a:xfrm>
                <a:off x="2306117" y="4604266"/>
                <a:ext cx="1330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electronics </a:t>
                </a:r>
                <a:endParaRPr lang="en-GB" altLang="en-US">
                  <a:solidFill>
                    <a:schemeClr val="tx1"/>
                  </a:solidFill>
                </a:endParaRPr>
              </a:p>
            </p:txBody>
          </p:sp>
        </p:grpSp>
        <p:pic>
          <p:nvPicPr>
            <p:cNvPr id="11289" name="Picture 19"/>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327" r="668"/>
            <a:stretch>
              <a:fillRect/>
            </a:stretch>
          </p:blipFill>
          <p:spPr bwMode="auto">
            <a:xfrm>
              <a:off x="2403779" y="4097130"/>
              <a:ext cx="771861" cy="1424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a:grpSpLocks/>
          </p:cNvGrpSpPr>
          <p:nvPr/>
        </p:nvGrpSpPr>
        <p:grpSpPr bwMode="auto">
          <a:xfrm>
            <a:off x="3509963" y="1963738"/>
            <a:ext cx="2355850" cy="2328862"/>
            <a:chOff x="3510709" y="1963247"/>
            <a:chExt cx="2355215" cy="2329721"/>
          </a:xfrm>
        </p:grpSpPr>
        <p:sp>
          <p:nvSpPr>
            <p:cNvPr id="31" name="Oval 30"/>
            <p:cNvSpPr/>
            <p:nvPr/>
          </p:nvSpPr>
          <p:spPr>
            <a:xfrm>
              <a:off x="3621804" y="1963247"/>
              <a:ext cx="1942576" cy="194222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83" name="Group 15"/>
            <p:cNvGrpSpPr>
              <a:grpSpLocks/>
            </p:cNvGrpSpPr>
            <p:nvPr/>
          </p:nvGrpSpPr>
          <p:grpSpPr bwMode="auto">
            <a:xfrm>
              <a:off x="4091328" y="3740518"/>
              <a:ext cx="951814" cy="552450"/>
              <a:chOff x="5588660" y="4505326"/>
              <a:chExt cx="951814" cy="552450"/>
            </a:xfrm>
          </p:grpSpPr>
          <p:sp>
            <p:nvSpPr>
              <p:cNvPr id="11" name="Rounded Rectangle 10"/>
              <p:cNvSpPr/>
              <p:nvPr/>
            </p:nvSpPr>
            <p:spPr>
              <a:xfrm>
                <a:off x="5588909" y="4505122"/>
                <a:ext cx="952243" cy="552654"/>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6" name="Rectangle 5"/>
              <p:cNvSpPr>
                <a:spLocks noChangeArrowheads="1"/>
              </p:cNvSpPr>
              <p:nvPr/>
            </p:nvSpPr>
            <p:spPr bwMode="auto">
              <a:xfrm>
                <a:off x="5766608" y="4604266"/>
                <a:ext cx="6944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food </a:t>
                </a:r>
                <a:endParaRPr lang="en-GB" altLang="en-US">
                  <a:solidFill>
                    <a:schemeClr val="tx1"/>
                  </a:solidFill>
                </a:endParaRPr>
              </a:p>
            </p:txBody>
          </p:sp>
        </p:grpSp>
        <p:pic>
          <p:nvPicPr>
            <p:cNvPr id="11284"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10709" y="2286353"/>
              <a:ext cx="2355215" cy="103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1"/>
          <p:cNvGrpSpPr>
            <a:grpSpLocks/>
          </p:cNvGrpSpPr>
          <p:nvPr/>
        </p:nvGrpSpPr>
        <p:grpSpPr bwMode="auto">
          <a:xfrm>
            <a:off x="712788" y="1420813"/>
            <a:ext cx="1943100" cy="2454275"/>
            <a:chOff x="693352" y="1432317"/>
            <a:chExt cx="1942704" cy="2454281"/>
          </a:xfrm>
        </p:grpSpPr>
        <p:sp>
          <p:nvSpPr>
            <p:cNvPr id="27" name="Oval 26"/>
            <p:cNvSpPr/>
            <p:nvPr/>
          </p:nvSpPr>
          <p:spPr>
            <a:xfrm>
              <a:off x="693352" y="1576779"/>
              <a:ext cx="1942704" cy="194310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78" name="Group 12"/>
            <p:cNvGrpSpPr>
              <a:grpSpLocks/>
            </p:cNvGrpSpPr>
            <p:nvPr/>
          </p:nvGrpSpPr>
          <p:grpSpPr bwMode="auto">
            <a:xfrm>
              <a:off x="1078917" y="3334148"/>
              <a:ext cx="1171575" cy="552450"/>
              <a:chOff x="790575" y="4505326"/>
              <a:chExt cx="1171575" cy="552450"/>
            </a:xfrm>
          </p:grpSpPr>
          <p:sp>
            <p:nvSpPr>
              <p:cNvPr id="8" name="Rounded Rectangle 7"/>
              <p:cNvSpPr/>
              <p:nvPr/>
            </p:nvSpPr>
            <p:spPr>
              <a:xfrm>
                <a:off x="790693" y="4505325"/>
                <a:ext cx="1171336" cy="552451"/>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1" name="Rectangle 2"/>
              <p:cNvSpPr>
                <a:spLocks noChangeArrowheads="1"/>
              </p:cNvSpPr>
              <p:nvPr/>
            </p:nvSpPr>
            <p:spPr bwMode="auto">
              <a:xfrm>
                <a:off x="930334" y="4604266"/>
                <a:ext cx="9396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fabrics </a:t>
                </a:r>
                <a:endParaRPr lang="en-GB" altLang="en-US">
                  <a:solidFill>
                    <a:schemeClr val="tx1"/>
                  </a:solidFill>
                </a:endParaRPr>
              </a:p>
            </p:txBody>
          </p:sp>
        </p:grpSp>
        <p:pic>
          <p:nvPicPr>
            <p:cNvPr id="11279" name="Picture 2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00115" y="1432317"/>
              <a:ext cx="1765737" cy="1765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8" name="Group 37"/>
          <p:cNvGrpSpPr>
            <a:grpSpLocks/>
          </p:cNvGrpSpPr>
          <p:nvPr/>
        </p:nvGrpSpPr>
        <p:grpSpPr bwMode="auto">
          <a:xfrm>
            <a:off x="6515100" y="1263650"/>
            <a:ext cx="1943100" cy="2347913"/>
            <a:chOff x="6514827" y="1263271"/>
            <a:chExt cx="1942704" cy="2348253"/>
          </a:xfrm>
        </p:grpSpPr>
        <p:sp>
          <p:nvSpPr>
            <p:cNvPr id="33" name="Oval 32"/>
            <p:cNvSpPr/>
            <p:nvPr/>
          </p:nvSpPr>
          <p:spPr>
            <a:xfrm>
              <a:off x="6514827" y="1263271"/>
              <a:ext cx="1942704" cy="1943381"/>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73" name="Group 16"/>
            <p:cNvGrpSpPr>
              <a:grpSpLocks/>
            </p:cNvGrpSpPr>
            <p:nvPr/>
          </p:nvGrpSpPr>
          <p:grpSpPr bwMode="auto">
            <a:xfrm>
              <a:off x="6680321" y="3059074"/>
              <a:ext cx="1611717" cy="552450"/>
              <a:chOff x="6718421" y="4483835"/>
              <a:chExt cx="1611717" cy="552450"/>
            </a:xfrm>
          </p:grpSpPr>
          <p:sp>
            <p:nvSpPr>
              <p:cNvPr id="12" name="Rounded Rectangle 11"/>
              <p:cNvSpPr/>
              <p:nvPr/>
            </p:nvSpPr>
            <p:spPr>
              <a:xfrm>
                <a:off x="6717993" y="4483755"/>
                <a:ext cx="1612571" cy="552530"/>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6" name="Rectangle 6"/>
              <p:cNvSpPr>
                <a:spLocks noChangeArrowheads="1"/>
              </p:cNvSpPr>
              <p:nvPr/>
            </p:nvSpPr>
            <p:spPr bwMode="auto">
              <a:xfrm>
                <a:off x="6728884" y="4575691"/>
                <a:ext cx="15536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garden waste</a:t>
                </a:r>
                <a:endParaRPr lang="en-GB" altLang="en-US">
                  <a:solidFill>
                    <a:schemeClr val="tx1"/>
                  </a:solidFill>
                </a:endParaRPr>
              </a:p>
            </p:txBody>
          </p:sp>
        </p:grpSp>
        <p:pic>
          <p:nvPicPr>
            <p:cNvPr id="11274" name="Picture 3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44932" y="1382941"/>
              <a:ext cx="1707580" cy="1577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p:spPr>
        <p:txBody>
          <a:bodyPr/>
          <a:lstStyle/>
          <a:p>
            <a:pPr eaLnBrk="1" hangingPunct="1"/>
            <a:r>
              <a:rPr lang="en-GB" altLang="en-US" smtClean="0"/>
              <a:t>Why Is It Good to Recycle?</a:t>
            </a:r>
          </a:p>
        </p:txBody>
      </p:sp>
      <p:sp>
        <p:nvSpPr>
          <p:cNvPr id="3" name="Rectangle 2"/>
          <p:cNvSpPr>
            <a:spLocks noChangeArrowheads="1"/>
          </p:cNvSpPr>
          <p:nvPr/>
        </p:nvSpPr>
        <p:spPr bwMode="auto">
          <a:xfrm>
            <a:off x="1181100" y="153670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Recycling is good because it means that we have less rubbish littering our world.</a:t>
            </a:r>
          </a:p>
        </p:txBody>
      </p:sp>
      <p:sp>
        <p:nvSpPr>
          <p:cNvPr id="4" name="Rectangle 3"/>
          <p:cNvSpPr>
            <a:spLocks noChangeArrowheads="1"/>
          </p:cNvSpPr>
          <p:nvPr/>
        </p:nvSpPr>
        <p:spPr bwMode="auto">
          <a:xfrm>
            <a:off x="1181100" y="2466975"/>
            <a:ext cx="4572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This helps to protect animals and their homes by making sure less rubbish ends up in places like forests and seas.</a:t>
            </a:r>
          </a:p>
        </p:txBody>
      </p:sp>
      <p:pic>
        <p:nvPicPr>
          <p:cNvPr id="12293" name="Picture 5"/>
          <p:cNvPicPr>
            <a:picLocks noChangeAspect="1"/>
          </p:cNvPicPr>
          <p:nvPr/>
        </p:nvPicPr>
        <p:blipFill>
          <a:blip r:embed="rId2">
            <a:extLst>
              <a:ext uri="{28A0092B-C50C-407E-A947-70E740481C1C}">
                <a14:useLocalDpi xmlns:a14="http://schemas.microsoft.com/office/drawing/2010/main" val="0"/>
              </a:ext>
            </a:extLst>
          </a:blip>
          <a:srcRect t="18391" b="1668"/>
          <a:stretch>
            <a:fillRect/>
          </a:stretch>
        </p:blipFill>
        <p:spPr bwMode="auto">
          <a:xfrm>
            <a:off x="1524000" y="3776663"/>
            <a:ext cx="6200775" cy="250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5867400" y="1414463"/>
            <a:ext cx="2105025" cy="2105025"/>
          </a:xfrm>
          <a:prstGeom prst="ellipse">
            <a:avLst/>
          </a:prstGeom>
          <a:solidFill>
            <a:srgbClr val="5260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It also means fewer trees are cut down to make new things.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smtClean="0"/>
              <a:t>How Do We Recycle?</a:t>
            </a:r>
          </a:p>
        </p:txBody>
      </p:sp>
      <p:sp>
        <p:nvSpPr>
          <p:cNvPr id="13315" name="Rectangle 2"/>
          <p:cNvSpPr>
            <a:spLocks noChangeArrowheads="1"/>
          </p:cNvSpPr>
          <p:nvPr/>
        </p:nvSpPr>
        <p:spPr bwMode="auto">
          <a:xfrm>
            <a:off x="4953000" y="2047875"/>
            <a:ext cx="26098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If you see this symbol on an object, it means that it can be recycled.  </a:t>
            </a:r>
          </a:p>
        </p:txBody>
      </p:sp>
      <p:sp>
        <p:nvSpPr>
          <p:cNvPr id="13316" name="Rectangle 3"/>
          <p:cNvSpPr>
            <a:spLocks noChangeArrowheads="1"/>
          </p:cNvSpPr>
          <p:nvPr/>
        </p:nvSpPr>
        <p:spPr bwMode="auto">
          <a:xfrm>
            <a:off x="4953000" y="3600450"/>
            <a:ext cx="321945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There are lots of different symbols on packaging that also mean you can recycle them – have a look at home and see if you can spot them!</a:t>
            </a:r>
          </a:p>
        </p:txBody>
      </p:sp>
      <p:pic>
        <p:nvPicPr>
          <p:cNvPr id="13317" name="Picture 8"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5075" y="2047875"/>
            <a:ext cx="3121025"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smtClean="0"/>
              <a:t>Where Do We Put Our Recycling?</a:t>
            </a:r>
          </a:p>
        </p:txBody>
      </p:sp>
      <p:sp>
        <p:nvSpPr>
          <p:cNvPr id="3" name="Rectangle 2"/>
          <p:cNvSpPr>
            <a:spLocks noChangeArrowheads="1"/>
          </p:cNvSpPr>
          <p:nvPr/>
        </p:nvSpPr>
        <p:spPr bwMode="auto">
          <a:xfrm>
            <a:off x="819150" y="1562100"/>
            <a:ext cx="73342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We can recycle our rubbish at home. </a:t>
            </a:r>
          </a:p>
        </p:txBody>
      </p:sp>
      <p:sp>
        <p:nvSpPr>
          <p:cNvPr id="4" name="Rectangle 3"/>
          <p:cNvSpPr>
            <a:spLocks noChangeArrowheads="1"/>
          </p:cNvSpPr>
          <p:nvPr/>
        </p:nvSpPr>
        <p:spPr bwMode="auto">
          <a:xfrm>
            <a:off x="819150" y="2220913"/>
            <a:ext cx="42386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We put it in a </a:t>
            </a:r>
            <a:r>
              <a:rPr lang="en-GB" altLang="en-US" b="1">
                <a:solidFill>
                  <a:schemeClr val="tx1"/>
                </a:solidFill>
              </a:rPr>
              <a:t>recycling bin </a:t>
            </a:r>
            <a:r>
              <a:rPr lang="en-GB" altLang="en-US">
                <a:solidFill>
                  <a:schemeClr val="tx1"/>
                </a:solidFill>
              </a:rPr>
              <a:t>and a truck comes to empty the bin from outside our homes. </a:t>
            </a:r>
          </a:p>
        </p:txBody>
      </p:sp>
      <p:pic>
        <p:nvPicPr>
          <p:cNvPr id="14341" name="Picture 6" descr="https://lh3.googleusercontent.com/84QKJJ0vwlt1uFSzR5PjG4lmQ1yl6WpjizcIAuGZSI14oUFxQK3a80jgqgWayaI1hHX_IbsZUV-dbPNrppHSiaIatDWomB6CJr3RP308xzpDq2wncD7FxOcTWtS43FWuI1b4zF4sl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9775" y="4786313"/>
            <a:ext cx="1019175"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descr="https://lh3.googleusercontent.com/9tEn1VOkWry3uU0xe2unXzzXJlkDuIjJdrOdeE_5p9qCEhQHwTMGW_ogILNBCebizOpm1IlJ4uwzWULARMBUsKX2SXzI8w9UuB8tT1We1MoEaxcQxCBRg7w8DyFNBOZLKcAWEcgfxY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8188" y="3143250"/>
            <a:ext cx="5067300" cy="306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pPr eaLnBrk="1" hangingPunct="1"/>
            <a:r>
              <a:rPr lang="en-GB" altLang="en-US" smtClean="0"/>
              <a:t>Where Do We Put Our Recycling?</a:t>
            </a:r>
          </a:p>
        </p:txBody>
      </p:sp>
      <p:sp>
        <p:nvSpPr>
          <p:cNvPr id="15363" name="Rectangle 2"/>
          <p:cNvSpPr>
            <a:spLocks noChangeArrowheads="1"/>
          </p:cNvSpPr>
          <p:nvPr/>
        </p:nvSpPr>
        <p:spPr bwMode="auto">
          <a:xfrm>
            <a:off x="661988" y="5435600"/>
            <a:ext cx="7810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We can also take our rubbish to a </a:t>
            </a:r>
            <a:r>
              <a:rPr lang="en-GB" altLang="en-US" b="1">
                <a:solidFill>
                  <a:schemeClr val="tx1"/>
                </a:solidFill>
              </a:rPr>
              <a:t>recycling centre </a:t>
            </a:r>
            <a:r>
              <a:rPr lang="en-GB" altLang="en-US">
                <a:solidFill>
                  <a:schemeClr val="tx1"/>
                </a:solidFill>
              </a:rPr>
              <a:t>or to </a:t>
            </a:r>
            <a:r>
              <a:rPr lang="en-GB" altLang="en-US" b="1">
                <a:solidFill>
                  <a:schemeClr val="tx1"/>
                </a:solidFill>
              </a:rPr>
              <a:t>recycling banks</a:t>
            </a:r>
            <a:r>
              <a:rPr lang="en-GB" altLang="en-US">
                <a:solidFill>
                  <a:schemeClr val="tx1"/>
                </a:solidFill>
              </a:rPr>
              <a:t>. These can be found at places such as supermarkets.</a:t>
            </a:r>
          </a:p>
        </p:txBody>
      </p:sp>
      <p:pic>
        <p:nvPicPr>
          <p:cNvPr id="153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7738" y="1622425"/>
            <a:ext cx="7239000"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79425"/>
            <a:ext cx="8220075" cy="993775"/>
          </a:xfrm>
        </p:spPr>
        <p:txBody>
          <a:bodyPr/>
          <a:lstStyle/>
          <a:p>
            <a:pPr eaLnBrk="1" hangingPunct="1"/>
            <a:r>
              <a:rPr lang="en-GB" altLang="en-US" smtClean="0"/>
              <a:t>Where Does Our Recycling Go?</a:t>
            </a:r>
          </a:p>
        </p:txBody>
      </p:sp>
      <p:sp>
        <p:nvSpPr>
          <p:cNvPr id="16387" name="Rectangle 2"/>
          <p:cNvSpPr>
            <a:spLocks noChangeArrowheads="1"/>
          </p:cNvSpPr>
          <p:nvPr/>
        </p:nvSpPr>
        <p:spPr bwMode="auto">
          <a:xfrm>
            <a:off x="1133475" y="5362575"/>
            <a:ext cx="68675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rubbish is sorted at a large place called a </a:t>
            </a:r>
            <a:r>
              <a:rPr lang="en-GB" altLang="en-US" b="1">
                <a:solidFill>
                  <a:schemeClr val="tx1"/>
                </a:solidFill>
              </a:rPr>
              <a:t>recycling facility</a:t>
            </a:r>
            <a:r>
              <a:rPr lang="en-GB" altLang="en-US">
                <a:solidFill>
                  <a:schemeClr val="tx1"/>
                </a:solidFill>
              </a:rPr>
              <a:t>. It is put into large bundles and taken to factories where it is turned into something new.</a:t>
            </a:r>
          </a:p>
        </p:txBody>
      </p:sp>
      <p:pic>
        <p:nvPicPr>
          <p:cNvPr id="163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6775" y="1473200"/>
            <a:ext cx="7400925"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7411" name="Rectangle 2"/>
          <p:cNvSpPr>
            <a:spLocks noChangeArrowheads="1"/>
          </p:cNvSpPr>
          <p:nvPr/>
        </p:nvSpPr>
        <p:spPr bwMode="auto">
          <a:xfrm>
            <a:off x="895350" y="1608138"/>
            <a:ext cx="44291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Glass</a:t>
            </a:r>
            <a:r>
              <a:rPr lang="en-GB" altLang="en-US">
                <a:solidFill>
                  <a:schemeClr val="tx1"/>
                </a:solidFill>
              </a:rPr>
              <a:t> and </a:t>
            </a:r>
            <a:r>
              <a:rPr lang="en-GB" altLang="en-US" b="1">
                <a:solidFill>
                  <a:schemeClr val="tx1"/>
                </a:solidFill>
              </a:rPr>
              <a:t>metal</a:t>
            </a:r>
            <a:r>
              <a:rPr lang="en-GB" altLang="en-US">
                <a:solidFill>
                  <a:schemeClr val="tx1"/>
                </a:solidFill>
              </a:rPr>
              <a:t> are washed and then broken into small pieces. The pieces are then melted and made into new things, such as glass bottles, glass jars, metal cans or even metal parts for cars!</a:t>
            </a:r>
          </a:p>
        </p:txBody>
      </p:sp>
      <p:pic>
        <p:nvPicPr>
          <p:cNvPr id="17412" name="Picture 10" descr="File:NEW BEER BOTTLES ON ASSEMBLY LINE AFTER BEING MOLDED FROM 100^ OLD GLASS. PART OF A NEW GLASS RECYCLING PROCESS FOR... - NARA - 543703.jpg"/>
          <p:cNvPicPr>
            <a:picLocks noChangeAspect="1" noChangeArrowheads="1"/>
          </p:cNvPicPr>
          <p:nvPr/>
        </p:nvPicPr>
        <p:blipFill>
          <a:blip r:embed="rId2">
            <a:extLst>
              <a:ext uri="{28A0092B-C50C-407E-A947-70E740481C1C}">
                <a14:useLocalDpi xmlns:a14="http://schemas.microsoft.com/office/drawing/2010/main" val="0"/>
              </a:ext>
            </a:extLst>
          </a:blip>
          <a:srcRect l="6444" t="2460" r="4044" b="2940"/>
          <a:stretch>
            <a:fillRect/>
          </a:stretch>
        </p:blipFill>
        <p:spPr bwMode="auto">
          <a:xfrm>
            <a:off x="4691063" y="3448050"/>
            <a:ext cx="3571875" cy="256222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7413" name="Picture 12" descr="Broken Glasses, Crystals, Background, Texture, Glasses"/>
          <p:cNvPicPr>
            <a:picLocks noChangeAspect="1" noChangeArrowheads="1"/>
          </p:cNvPicPr>
          <p:nvPr/>
        </p:nvPicPr>
        <p:blipFill>
          <a:blip r:embed="rId3">
            <a:extLst>
              <a:ext uri="{28A0092B-C50C-407E-A947-70E740481C1C}">
                <a14:useLocalDpi xmlns:a14="http://schemas.microsoft.com/office/drawing/2010/main" val="0"/>
              </a:ext>
            </a:extLst>
          </a:blip>
          <a:srcRect b="4156"/>
          <a:stretch>
            <a:fillRect/>
          </a:stretch>
        </p:blipFill>
        <p:spPr bwMode="auto">
          <a:xfrm>
            <a:off x="895350" y="3448050"/>
            <a:ext cx="3538538" cy="254317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7414" name="Picture 2" descr="https://lh4.googleusercontent.com/E3ZXU9vMriB1Q9WbuieML3F3zUeig1kWHBm3Qp5M2JnG0kyzqniqqPRzHDCQkoaV4E0uRJw1_Dc_N2-QYeB462_ac9P_JVVA8AINJrjIhJJ3t9wqiaqM5MwbTOTf5asF7HueH9FByT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3588" y="1316038"/>
            <a:ext cx="1071562"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4" descr="https://lh4.googleusercontent.com/KHH_Rd8jXsZfC2y7ckiu0v-TTpMZzGs9ARVX9RfyyKOt_Frs_bSCEWxTEolqalC9pQvhu5k27Q338MvU91h2qoGuvq24mtQUF8KwUhtkPNRD1Vqnm2yqfXNOaPHywaWCXyaEQYFEvE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6600" y="2351088"/>
            <a:ext cx="1165225"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8435" name="Rectangle 2"/>
          <p:cNvSpPr>
            <a:spLocks noChangeArrowheads="1"/>
          </p:cNvSpPr>
          <p:nvPr/>
        </p:nvSpPr>
        <p:spPr bwMode="auto">
          <a:xfrm>
            <a:off x="935038" y="1719263"/>
            <a:ext cx="7065962"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Paper </a:t>
            </a:r>
            <a:r>
              <a:rPr lang="en-GB" altLang="en-US">
                <a:solidFill>
                  <a:schemeClr val="tx1"/>
                </a:solidFill>
              </a:rPr>
              <a:t>is washed in soapy water. It is then mixed and rolled out before being left to dry. It is then turned into different types of new paper and card, such as newspapers. </a:t>
            </a:r>
          </a:p>
        </p:txBody>
      </p:sp>
      <p:pic>
        <p:nvPicPr>
          <p:cNvPr id="18436" name="Picture 2" descr="Tissue Converting and Production Machine in action"/>
          <p:cNvPicPr>
            <a:picLocks noChangeAspect="1" noChangeArrowheads="1"/>
          </p:cNvPicPr>
          <p:nvPr/>
        </p:nvPicPr>
        <p:blipFill>
          <a:blip r:embed="rId2" cstate="print">
            <a:extLst>
              <a:ext uri="{28A0092B-C50C-407E-A947-70E740481C1C}">
                <a14:useLocalDpi xmlns:a14="http://schemas.microsoft.com/office/drawing/2010/main" val="0"/>
              </a:ext>
            </a:extLst>
          </a:blip>
          <a:srcRect b="3143"/>
          <a:stretch>
            <a:fillRect/>
          </a:stretch>
        </p:blipFill>
        <p:spPr bwMode="auto">
          <a:xfrm>
            <a:off x="1090613" y="3336925"/>
            <a:ext cx="3235325" cy="2349500"/>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4" descr="Paper, Recycling, Recycle, Paper Bale"/>
          <p:cNvPicPr>
            <a:picLocks noChangeAspect="1" noChangeArrowheads="1"/>
          </p:cNvPicPr>
          <p:nvPr/>
        </p:nvPicPr>
        <p:blipFill>
          <a:blip r:embed="rId3">
            <a:extLst>
              <a:ext uri="{28A0092B-C50C-407E-A947-70E740481C1C}">
                <a14:useLocalDpi xmlns:a14="http://schemas.microsoft.com/office/drawing/2010/main" val="0"/>
              </a:ext>
            </a:extLst>
          </a:blip>
          <a:srcRect t="2" r="10670" b="1627"/>
          <a:stretch>
            <a:fillRect/>
          </a:stretch>
        </p:blipFill>
        <p:spPr bwMode="auto">
          <a:xfrm>
            <a:off x="4652963" y="3336925"/>
            <a:ext cx="3214687" cy="235902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9459" name="Rectangle 2"/>
          <p:cNvSpPr>
            <a:spLocks noChangeArrowheads="1"/>
          </p:cNvSpPr>
          <p:nvPr/>
        </p:nvSpPr>
        <p:spPr bwMode="auto">
          <a:xfrm>
            <a:off x="820738" y="1528763"/>
            <a:ext cx="77184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a:t>
            </a:r>
            <a:r>
              <a:rPr lang="en-GB" altLang="en-US" b="1">
                <a:solidFill>
                  <a:schemeClr val="tx1"/>
                </a:solidFill>
              </a:rPr>
              <a:t>plastic</a:t>
            </a:r>
            <a:r>
              <a:rPr lang="en-GB" altLang="en-US">
                <a:solidFill>
                  <a:schemeClr val="tx1"/>
                </a:solidFill>
              </a:rPr>
              <a:t> can be recycled, such as bottles and carrier bags. </a:t>
            </a:r>
          </a:p>
        </p:txBody>
      </p:sp>
      <p:pic>
        <p:nvPicPr>
          <p:cNvPr id="19460" name="Picture 4" descr="File:Nurdles 01 gentlemanrook.jpg"/>
          <p:cNvPicPr>
            <a:picLocks noChangeAspect="1" noChangeArrowheads="1"/>
          </p:cNvPicPr>
          <p:nvPr/>
        </p:nvPicPr>
        <p:blipFill>
          <a:blip r:embed="rId2" cstate="print">
            <a:extLst>
              <a:ext uri="{28A0092B-C50C-407E-A947-70E740481C1C}">
                <a14:useLocalDpi xmlns:a14="http://schemas.microsoft.com/office/drawing/2010/main" val="0"/>
              </a:ext>
            </a:extLst>
          </a:blip>
          <a:srcRect l="10970"/>
          <a:stretch>
            <a:fillRect/>
          </a:stretch>
        </p:blipFill>
        <p:spPr bwMode="auto">
          <a:xfrm>
            <a:off x="3276600" y="3552825"/>
            <a:ext cx="2808288" cy="2306638"/>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9461" name="Picture 6" descr="PET Plastic Bottle Water"/>
          <p:cNvPicPr>
            <a:picLocks noChangeAspect="1" noChangeArrowheads="1"/>
          </p:cNvPicPr>
          <p:nvPr/>
        </p:nvPicPr>
        <p:blipFill>
          <a:blip r:embed="rId3" cstate="print">
            <a:extLst>
              <a:ext uri="{28A0092B-C50C-407E-A947-70E740481C1C}">
                <a14:useLocalDpi xmlns:a14="http://schemas.microsoft.com/office/drawing/2010/main" val="0"/>
              </a:ext>
            </a:extLst>
          </a:blip>
          <a:srcRect r="36761"/>
          <a:stretch>
            <a:fillRect/>
          </a:stretch>
        </p:blipFill>
        <p:spPr bwMode="auto">
          <a:xfrm>
            <a:off x="6200775" y="3552825"/>
            <a:ext cx="2185988" cy="2306638"/>
          </a:xfrm>
          <a:prstGeom prst="rect">
            <a:avLst/>
          </a:prstGeom>
          <a:noFill/>
          <a:ln w="28575">
            <a:solidFill>
              <a:srgbClr val="6A895F"/>
            </a:solidFill>
            <a:miter lim="800000"/>
            <a:headEnd/>
            <a:tailEnd/>
          </a:ln>
          <a:extLst>
            <a:ext uri="{909E8E84-426E-40DD-AFC4-6F175D3DCCD1}">
              <a14:hiddenFill xmlns:a14="http://schemas.microsoft.com/office/drawing/2010/main">
                <a:solidFill>
                  <a:srgbClr val="FFFFFF"/>
                </a:solidFill>
              </a14:hiddenFill>
            </a:ext>
          </a:extLst>
        </p:spPr>
      </p:pic>
      <p:pic>
        <p:nvPicPr>
          <p:cNvPr id="19462" name="Picture 2" descr="https://upload.wikimedia.org/wikipedia/en/6/63/Bales_Crushed_PET_Bottles.JPG"/>
          <p:cNvPicPr>
            <a:picLocks noChangeAspect="1" noChangeArrowheads="1"/>
          </p:cNvPicPr>
          <p:nvPr/>
        </p:nvPicPr>
        <p:blipFill>
          <a:blip r:embed="rId4">
            <a:extLst>
              <a:ext uri="{28A0092B-C50C-407E-A947-70E740481C1C}">
                <a14:useLocalDpi xmlns:a14="http://schemas.microsoft.com/office/drawing/2010/main" val="0"/>
              </a:ext>
            </a:extLst>
          </a:blip>
          <a:srcRect l="28586" r="464"/>
          <a:stretch>
            <a:fillRect/>
          </a:stretch>
        </p:blipFill>
        <p:spPr bwMode="auto">
          <a:xfrm>
            <a:off x="960438" y="3533775"/>
            <a:ext cx="2200275" cy="2325688"/>
          </a:xfrm>
          <a:prstGeom prst="rect">
            <a:avLst/>
          </a:prstGeom>
          <a:noFill/>
          <a:ln w="28575">
            <a:solidFill>
              <a:srgbClr val="6A895F"/>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a:spLocks noChangeArrowheads="1"/>
          </p:cNvSpPr>
          <p:nvPr/>
        </p:nvSpPr>
        <p:spPr bwMode="auto">
          <a:xfrm>
            <a:off x="754063" y="2111375"/>
            <a:ext cx="76247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are first crushed into very small pieces. These pieces are melted and turned into new things, such as T-shirts, carpets and new plastic bottles.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pPr eaLnBrk="1" hangingPunct="1"/>
            <a:r>
              <a:rPr lang="en-GB" altLang="en-US" smtClean="0"/>
              <a:t>How Do You Recycle?</a:t>
            </a:r>
          </a:p>
        </p:txBody>
      </p:sp>
      <p:sp>
        <p:nvSpPr>
          <p:cNvPr id="20483" name="Rectangle 2"/>
          <p:cNvSpPr>
            <a:spLocks noChangeArrowheads="1"/>
          </p:cNvSpPr>
          <p:nvPr/>
        </p:nvSpPr>
        <p:spPr bwMode="auto">
          <a:xfrm>
            <a:off x="2657475" y="1473200"/>
            <a:ext cx="3819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Have a think about these questions.</a:t>
            </a:r>
          </a:p>
        </p:txBody>
      </p:sp>
      <p:sp>
        <p:nvSpPr>
          <p:cNvPr id="4" name="Rectangle 3"/>
          <p:cNvSpPr>
            <a:spLocks noChangeArrowheads="1"/>
          </p:cNvSpPr>
          <p:nvPr/>
        </p:nvSpPr>
        <p:spPr bwMode="auto">
          <a:xfrm>
            <a:off x="2054225" y="2406650"/>
            <a:ext cx="3208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do you recycle at home?</a:t>
            </a:r>
          </a:p>
        </p:txBody>
      </p:sp>
      <p:sp>
        <p:nvSpPr>
          <p:cNvPr id="5" name="Rectangle 4"/>
          <p:cNvSpPr>
            <a:spLocks noChangeArrowheads="1"/>
          </p:cNvSpPr>
          <p:nvPr/>
        </p:nvSpPr>
        <p:spPr bwMode="auto">
          <a:xfrm>
            <a:off x="2054225" y="3611563"/>
            <a:ext cx="32924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do you recycle at school?</a:t>
            </a:r>
          </a:p>
        </p:txBody>
      </p:sp>
      <p:sp>
        <p:nvSpPr>
          <p:cNvPr id="6" name="Rectangle 5"/>
          <p:cNvSpPr>
            <a:spLocks noChangeArrowheads="1"/>
          </p:cNvSpPr>
          <p:nvPr/>
        </p:nvSpPr>
        <p:spPr bwMode="auto">
          <a:xfrm>
            <a:off x="2054225" y="4830763"/>
            <a:ext cx="4271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could we try to recycle even more?</a:t>
            </a:r>
          </a:p>
        </p:txBody>
      </p:sp>
      <p:pic>
        <p:nvPicPr>
          <p:cNvPr id="20487"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2195513"/>
            <a:ext cx="93980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3370263"/>
            <a:ext cx="93980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4543425"/>
            <a:ext cx="939800"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65</TotalTime>
  <Words>517</Words>
  <Application>Microsoft Office PowerPoint</Application>
  <PresentationFormat>On-screen Show (4:3)</PresentationFormat>
  <Paragraphs>43</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Twinkl SemiBold</vt:lpstr>
      <vt:lpstr>Arial</vt:lpstr>
      <vt:lpstr>Tuffy</vt:lpstr>
      <vt:lpstr>Twinkl</vt:lpstr>
      <vt:lpstr>Calibri</vt:lpstr>
      <vt:lpstr>Sassoon Infant Rg</vt:lpstr>
      <vt:lpstr>Office Theme</vt:lpstr>
      <vt:lpstr>PowerPoint Presentation</vt:lpstr>
      <vt:lpstr>What Is Recycling?</vt:lpstr>
      <vt:lpstr>Which Materials Can Be Recycled?</vt:lpstr>
      <vt:lpstr>What Other Materials Can Be Recycled? </vt:lpstr>
      <vt:lpstr>Why Is It Good to Recycle?</vt:lpstr>
      <vt:lpstr>How Do We Recycle?</vt:lpstr>
      <vt:lpstr>Where Do We Put Our Recycling?</vt:lpstr>
      <vt:lpstr>Where Do We Put Our Recycling?</vt:lpstr>
      <vt:lpstr>Where Does Our Recycling Go?</vt:lpstr>
      <vt:lpstr>How Is Rubbish Recycled? </vt:lpstr>
      <vt:lpstr>How Is Rubbish Recycled? </vt:lpstr>
      <vt:lpstr>How Is Rubbish Recycled? </vt:lpstr>
      <vt:lpstr>How Do You Recycle?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Janine Nayler</cp:lastModifiedBy>
  <cp:revision>11</cp:revision>
  <dcterms:created xsi:type="dcterms:W3CDTF">2018-03-01T13:07:25Z</dcterms:created>
  <dcterms:modified xsi:type="dcterms:W3CDTF">2021-01-18T13:15:07Z</dcterms:modified>
</cp:coreProperties>
</file>